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handoutMasterIdLst>
    <p:handoutMasterId r:id="rId48"/>
  </p:handoutMasterIdLst>
  <p:sldIdLst>
    <p:sldId id="390" r:id="rId2"/>
    <p:sldId id="543" r:id="rId3"/>
    <p:sldId id="545" r:id="rId4"/>
    <p:sldId id="515" r:id="rId5"/>
    <p:sldId id="520" r:id="rId6"/>
    <p:sldId id="521" r:id="rId7"/>
    <p:sldId id="522" r:id="rId8"/>
    <p:sldId id="544" r:id="rId9"/>
    <p:sldId id="441" r:id="rId10"/>
    <p:sldId id="444" r:id="rId11"/>
    <p:sldId id="445" r:id="rId12"/>
    <p:sldId id="503" r:id="rId13"/>
    <p:sldId id="516" r:id="rId14"/>
    <p:sldId id="517" r:id="rId15"/>
    <p:sldId id="518" r:id="rId16"/>
    <p:sldId id="519" r:id="rId17"/>
    <p:sldId id="495" r:id="rId18"/>
    <p:sldId id="504" r:id="rId19"/>
    <p:sldId id="481" r:id="rId20"/>
    <p:sldId id="502" r:id="rId21"/>
    <p:sldId id="471" r:id="rId22"/>
    <p:sldId id="472" r:id="rId23"/>
    <p:sldId id="473" r:id="rId24"/>
    <p:sldId id="479" r:id="rId25"/>
    <p:sldId id="480" r:id="rId26"/>
    <p:sldId id="505" r:id="rId27"/>
    <p:sldId id="523" r:id="rId28"/>
    <p:sldId id="524" r:id="rId29"/>
    <p:sldId id="525" r:id="rId30"/>
    <p:sldId id="526" r:id="rId31"/>
    <p:sldId id="527" r:id="rId32"/>
    <p:sldId id="528" r:id="rId33"/>
    <p:sldId id="529" r:id="rId34"/>
    <p:sldId id="530" r:id="rId35"/>
    <p:sldId id="531" r:id="rId36"/>
    <p:sldId id="532" r:id="rId37"/>
    <p:sldId id="533" r:id="rId38"/>
    <p:sldId id="534" r:id="rId39"/>
    <p:sldId id="535" r:id="rId40"/>
    <p:sldId id="536" r:id="rId41"/>
    <p:sldId id="537" r:id="rId42"/>
    <p:sldId id="538" r:id="rId43"/>
    <p:sldId id="539" r:id="rId44"/>
    <p:sldId id="540" r:id="rId45"/>
    <p:sldId id="541" r:id="rId46"/>
  </p:sldIdLst>
  <p:sldSz cx="9144000" cy="6858000" type="screen4x3"/>
  <p:notesSz cx="6669088" cy="9774238"/>
  <p:defaultTextStyle>
    <a:defPPr>
      <a:defRPr lang="zh-CN"/>
    </a:defPPr>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000"/>
    <a:srgbClr val="00CC00"/>
    <a:srgbClr val="CCFFCC"/>
    <a:srgbClr val="FFFFCC"/>
    <a:srgbClr val="CCFFFF"/>
    <a:srgbClr val="00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howGuides="1">
      <p:cViewPr varScale="1">
        <p:scale>
          <a:sx n="110" d="100"/>
          <a:sy n="110" d="100"/>
        </p:scale>
        <p:origin x="-156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2889250" cy="4889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solidFill>
                  <a:srgbClr val="FF0066"/>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rgbClr val="FF0066"/>
              </a:solidFill>
              <a:effectLst/>
              <a:uLnTx/>
              <a:uFillTx/>
              <a:latin typeface="Times New Roman" panose="02020603050405020304" pitchFamily="18" charset="0"/>
              <a:ea typeface="宋体" panose="02010600030101010101" pitchFamily="2" charset="-122"/>
              <a:cs typeface="+mn-cs"/>
            </a:endParaRPr>
          </a:p>
        </p:txBody>
      </p:sp>
      <p:sp>
        <p:nvSpPr>
          <p:cNvPr id="68611" name="Rectangle 3"/>
          <p:cNvSpPr>
            <a:spLocks noGrp="1" noChangeArrowheads="1"/>
          </p:cNvSpPr>
          <p:nvPr>
            <p:ph type="dt" sz="quarter" idx="1"/>
          </p:nvPr>
        </p:nvSpPr>
        <p:spPr bwMode="auto">
          <a:xfrm>
            <a:off x="3779838" y="0"/>
            <a:ext cx="2889250" cy="4889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solidFill>
                  <a:srgbClr val="FF0066"/>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rgbClr val="FF0066"/>
              </a:solidFill>
              <a:effectLst/>
              <a:uLnTx/>
              <a:uFillTx/>
              <a:latin typeface="Times New Roman" panose="02020603050405020304" pitchFamily="18" charset="0"/>
              <a:ea typeface="宋体" panose="02010600030101010101" pitchFamily="2" charset="-122"/>
              <a:cs typeface="+mn-cs"/>
            </a:endParaRPr>
          </a:p>
        </p:txBody>
      </p:sp>
      <p:sp>
        <p:nvSpPr>
          <p:cNvPr id="68612" name="Rectangle 4"/>
          <p:cNvSpPr>
            <a:spLocks noGrp="1" noChangeArrowheads="1"/>
          </p:cNvSpPr>
          <p:nvPr>
            <p:ph type="ftr" sz="quarter" idx="2"/>
          </p:nvPr>
        </p:nvSpPr>
        <p:spPr bwMode="auto">
          <a:xfrm>
            <a:off x="0" y="9285288"/>
            <a:ext cx="2889250" cy="48895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rgbClr val="FF0066"/>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rgbClr val="FF0066"/>
              </a:solidFill>
              <a:effectLst/>
              <a:uLnTx/>
              <a:uFillTx/>
              <a:latin typeface="Times New Roman" panose="02020603050405020304" pitchFamily="18" charset="0"/>
              <a:ea typeface="宋体" panose="02010600030101010101" pitchFamily="2" charset="-122"/>
              <a:cs typeface="+mn-cs"/>
            </a:endParaRPr>
          </a:p>
        </p:txBody>
      </p:sp>
      <p:sp>
        <p:nvSpPr>
          <p:cNvPr id="68613" name="Rectangle 5"/>
          <p:cNvSpPr>
            <a:spLocks noGrp="1" noChangeArrowheads="1"/>
          </p:cNvSpPr>
          <p:nvPr>
            <p:ph type="sldNum" sz="quarter" idx="3"/>
          </p:nvPr>
        </p:nvSpPr>
        <p:spPr bwMode="auto">
          <a:xfrm>
            <a:off x="3779838" y="9285288"/>
            <a:ext cx="2889250" cy="48895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solidFill>
                  <a:srgbClr val="FF0066"/>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F4B6B93-053A-4169-B85E-01F81C26AA8D}" type="slidenum">
              <a:rPr kumimoji="1" lang="en-US" altLang="zh-CN" sz="1200" b="1" i="0" u="none" strike="noStrike" kern="1200" cap="none" spc="0" normalizeH="0" baseline="0" noProof="0">
                <a:ln>
                  <a:noFill/>
                </a:ln>
                <a:solidFill>
                  <a:srgbClr val="FF0066"/>
                </a:solidFill>
                <a:effectLst/>
                <a:uLnTx/>
                <a:uFillTx/>
                <a:latin typeface="Times New Roman" panose="02020603050405020304" pitchFamily="18" charset="0"/>
                <a:ea typeface="宋体" panose="02010600030101010101" pitchFamily="2" charset="-122"/>
                <a:cs typeface="+mn-cs"/>
              </a:rPr>
              <a:t>‹#›</a:t>
            </a:fld>
            <a:endParaRPr kumimoji="1" lang="en-US" altLang="zh-CN" sz="1200" b="1" i="0" u="none" strike="noStrike" kern="1200" cap="none" spc="0" normalizeH="0" baseline="0" noProof="0">
              <a:ln>
                <a:noFill/>
              </a:ln>
              <a:solidFill>
                <a:srgbClr val="FF0066"/>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47977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8956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solidFill>
                  <a:srgbClr val="FF0066"/>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rgbClr val="FF0066"/>
              </a:solidFill>
              <a:effectLst/>
              <a:uLnTx/>
              <a:uFillTx/>
              <a:latin typeface="Times New Roman" panose="02020603050405020304" pitchFamily="18" charset="0"/>
              <a:ea typeface="宋体" panose="02010600030101010101" pitchFamily="2" charset="-122"/>
              <a:cs typeface="+mn-cs"/>
            </a:endParaRPr>
          </a:p>
        </p:txBody>
      </p:sp>
      <p:sp>
        <p:nvSpPr>
          <p:cNvPr id="94211" name="Rectangle 3"/>
          <p:cNvSpPr>
            <a:spLocks noGrp="1" noChangeArrowheads="1"/>
          </p:cNvSpPr>
          <p:nvPr>
            <p:ph type="dt" idx="1"/>
          </p:nvPr>
        </p:nvSpPr>
        <p:spPr bwMode="auto">
          <a:xfrm>
            <a:off x="3810000" y="0"/>
            <a:ext cx="28956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solidFill>
                  <a:srgbClr val="FF0066"/>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rgbClr val="FF0066"/>
              </a:solidFill>
              <a:effectLst/>
              <a:uLnTx/>
              <a:uFillTx/>
              <a:latin typeface="Times New Roman" panose="02020603050405020304" pitchFamily="18" charset="0"/>
              <a:ea typeface="宋体" panose="02010600030101010101" pitchFamily="2" charset="-122"/>
              <a:cs typeface="+mn-cs"/>
            </a:endParaRPr>
          </a:p>
        </p:txBody>
      </p:sp>
      <p:sp>
        <p:nvSpPr>
          <p:cNvPr id="2052" name="Rectangle 4"/>
          <p:cNvSpPr>
            <a:spLocks noGrp="1" noRot="1" noChangeAspect="1" noTextEdit="1"/>
          </p:cNvSpPr>
          <p:nvPr>
            <p:ph type="sldImg" idx="2"/>
          </p:nvPr>
        </p:nvSpPr>
        <p:spPr>
          <a:xfrm>
            <a:off x="914400" y="762000"/>
            <a:ext cx="4876800" cy="3657600"/>
          </a:xfrm>
          <a:prstGeom prst="rect">
            <a:avLst/>
          </a:prstGeom>
          <a:noFill/>
          <a:ln w="9525" cap="flat" cmpd="sng">
            <a:solidFill>
              <a:srgbClr val="000000"/>
            </a:solidFill>
            <a:prstDash val="solid"/>
            <a:miter/>
            <a:headEnd type="none" w="med" len="med"/>
            <a:tailEnd type="none" w="med" len="med"/>
          </a:ln>
        </p:spPr>
      </p:sp>
      <p:sp>
        <p:nvSpPr>
          <p:cNvPr id="94213" name="Rectangle 5"/>
          <p:cNvSpPr>
            <a:spLocks noGrp="1" noChangeArrowheads="1"/>
          </p:cNvSpPr>
          <p:nvPr>
            <p:ph type="body" sz="quarter" idx="3"/>
          </p:nvPr>
        </p:nvSpPr>
        <p:spPr bwMode="auto">
          <a:xfrm>
            <a:off x="914400" y="4648200"/>
            <a:ext cx="4876800" cy="44196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94214" name="Rectangle 6"/>
          <p:cNvSpPr>
            <a:spLocks noGrp="1" noChangeArrowheads="1"/>
          </p:cNvSpPr>
          <p:nvPr>
            <p:ph type="ftr" sz="quarter" idx="4"/>
          </p:nvPr>
        </p:nvSpPr>
        <p:spPr bwMode="auto">
          <a:xfrm>
            <a:off x="0" y="9296400"/>
            <a:ext cx="2895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rgbClr val="FF0066"/>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rgbClr val="FF0066"/>
              </a:solidFill>
              <a:effectLst/>
              <a:uLnTx/>
              <a:uFillTx/>
              <a:latin typeface="Times New Roman" panose="02020603050405020304" pitchFamily="18" charset="0"/>
              <a:ea typeface="宋体" panose="02010600030101010101" pitchFamily="2" charset="-122"/>
              <a:cs typeface="+mn-cs"/>
            </a:endParaRPr>
          </a:p>
        </p:txBody>
      </p:sp>
      <p:sp>
        <p:nvSpPr>
          <p:cNvPr id="94215" name="Rectangle 7"/>
          <p:cNvSpPr>
            <a:spLocks noGrp="1" noChangeArrowheads="1"/>
          </p:cNvSpPr>
          <p:nvPr>
            <p:ph type="sldNum" sz="quarter" idx="5"/>
          </p:nvPr>
        </p:nvSpPr>
        <p:spPr bwMode="auto">
          <a:xfrm>
            <a:off x="3810000" y="9296400"/>
            <a:ext cx="2895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solidFill>
                  <a:srgbClr val="FF0066"/>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F66AADD-BA04-47AA-9A7E-FDBBD80B0713}" type="slidenum">
              <a:rPr kumimoji="1" lang="en-US" altLang="zh-CN" sz="1200" b="1" i="0" u="none" strike="noStrike" kern="1200" cap="none" spc="0" normalizeH="0" baseline="0" noProof="0">
                <a:ln>
                  <a:noFill/>
                </a:ln>
                <a:solidFill>
                  <a:srgbClr val="FF0066"/>
                </a:solidFill>
                <a:effectLst/>
                <a:uLnTx/>
                <a:uFillTx/>
                <a:latin typeface="Times New Roman" panose="02020603050405020304" pitchFamily="18" charset="0"/>
                <a:ea typeface="宋体" panose="02010600030101010101" pitchFamily="2" charset="-122"/>
                <a:cs typeface="+mn-cs"/>
              </a:rPr>
              <a:t>‹#›</a:t>
            </a:fld>
            <a:endParaRPr kumimoji="1" lang="en-US" altLang="zh-CN" sz="1200" b="1" i="0" u="none" strike="noStrike" kern="1200" cap="none" spc="0" normalizeH="0" baseline="0" noProof="0">
              <a:ln>
                <a:noFill/>
              </a:ln>
              <a:solidFill>
                <a:srgbClr val="FF0066"/>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2938522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p:cNvSpPr>
          <p:nvPr>
            <p:ph type="sldImg"/>
          </p:nvPr>
        </p:nvSpPr>
        <p:spPr bwMode="auto">
          <a:noFill/>
          <a:ln>
            <a:solidFill>
              <a:srgbClr val="000000"/>
            </a:solidFill>
            <a:miter lim="800000"/>
          </a:ln>
        </p:spPr>
      </p:sp>
      <p:sp>
        <p:nvSpPr>
          <p:cNvPr id="819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7171"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F877441-BA7B-4A5B-B1CD-04B9FE356722}" type="slidenum">
              <a:rPr lang="zh-CN" altLang="en-US"/>
              <a:t>4</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p:cNvSpPr>
          <p:nvPr>
            <p:ph type="sldNum" sz="quarter"/>
          </p:nvPr>
        </p:nvSpPr>
        <p:spPr>
          <a:xfrm>
            <a:off x="3810000" y="9296400"/>
            <a:ext cx="2895600" cy="457200"/>
          </a:xfrm>
          <a:prstGeom prst="rect">
            <a:avLst/>
          </a:prstGeom>
          <a:noFill/>
          <a:ln w="9525">
            <a:noFill/>
          </a:ln>
        </p:spPr>
        <p:txBody>
          <a:bodyPr anchor="b"/>
          <a:lstStyle/>
          <a:p>
            <a:pPr lvl="0" algn="r" eaLnBrk="1" hangingPunct="1"/>
            <a:fld id="{9A0DB2DC-4C9A-4742-B13C-FB6460FD3503}" type="slidenum">
              <a:rPr lang="en-US" altLang="zh-CN" sz="1200" dirty="0">
                <a:solidFill>
                  <a:srgbClr val="FF0066"/>
                </a:solidFill>
                <a:latin typeface="Times New Roman" panose="02020603050405020304" pitchFamily="18" charset="0"/>
              </a:rPr>
              <a:t>23</a:t>
            </a:fld>
            <a:endParaRPr lang="en-US" altLang="zh-CN" sz="1200" dirty="0">
              <a:solidFill>
                <a:srgbClr val="FF0066"/>
              </a:solidFill>
              <a:latin typeface="Times New Roman" panose="02020603050405020304" pitchFamily="18" charset="0"/>
            </a:endParaRPr>
          </a:p>
        </p:txBody>
      </p:sp>
      <p:sp>
        <p:nvSpPr>
          <p:cNvPr id="22531" name="Rectangle 2"/>
          <p:cNvSpPr>
            <a:spLocks noGrp="1" noRot="1" noChangeAspect="1" noTextEdit="1"/>
          </p:cNvSpPr>
          <p:nvPr>
            <p:ph type="sldImg"/>
          </p:nvPr>
        </p:nvSpPr>
        <p:spPr>
          <a:xfrm>
            <a:off x="892175" y="733425"/>
            <a:ext cx="4887913" cy="3665538"/>
          </a:xfrm>
          <a:ln/>
        </p:spPr>
      </p:sp>
      <p:sp>
        <p:nvSpPr>
          <p:cNvPr id="22532" name="Rectangle 3"/>
          <p:cNvSpPr>
            <a:spLocks noGrp="1"/>
          </p:cNvSpPr>
          <p:nvPr>
            <p:ph type="body" idx="1"/>
          </p:nvPr>
        </p:nvSpPr>
        <p:spPr>
          <a:xfrm>
            <a:off x="889000" y="4643438"/>
            <a:ext cx="4891088" cy="4397375"/>
          </a:xfrm>
          <a:ln/>
        </p:spPr>
        <p:txBody>
          <a:bodyPr wrap="square" lIns="91440" tIns="45720" rIns="91440" bIns="45720" anchor="t"/>
          <a:lstStyle/>
          <a:p>
            <a:pPr lvl="0" eaLnBrk="1" hangingPunct="1"/>
            <a:r>
              <a:rPr lang="en-US" altLang="zh-TW" dirty="0"/>
              <a:t>Why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p:cNvSpPr>
          <p:nvPr>
            <p:ph type="sldNum" sz="quarter"/>
          </p:nvPr>
        </p:nvSpPr>
        <p:spPr>
          <a:xfrm>
            <a:off x="3810000" y="9296400"/>
            <a:ext cx="2895600" cy="457200"/>
          </a:xfrm>
          <a:prstGeom prst="rect">
            <a:avLst/>
          </a:prstGeom>
          <a:noFill/>
          <a:ln w="9525">
            <a:noFill/>
          </a:ln>
        </p:spPr>
        <p:txBody>
          <a:bodyPr anchor="b"/>
          <a:lstStyle/>
          <a:p>
            <a:pPr lvl="0" algn="r" eaLnBrk="1" hangingPunct="1"/>
            <a:fld id="{9A0DB2DC-4C9A-4742-B13C-FB6460FD3503}" type="slidenum">
              <a:rPr lang="en-US" altLang="zh-CN" sz="1200" dirty="0">
                <a:solidFill>
                  <a:srgbClr val="FF0066"/>
                </a:solidFill>
                <a:latin typeface="Times New Roman" panose="02020603050405020304" pitchFamily="18" charset="0"/>
              </a:rPr>
              <a:t>25</a:t>
            </a:fld>
            <a:endParaRPr lang="en-US" altLang="zh-CN" sz="1200" dirty="0">
              <a:solidFill>
                <a:srgbClr val="FF0066"/>
              </a:solidFill>
              <a:latin typeface="Times New Roman" panose="02020603050405020304" pitchFamily="18" charset="0"/>
            </a:endParaRPr>
          </a:p>
        </p:txBody>
      </p:sp>
      <p:sp>
        <p:nvSpPr>
          <p:cNvPr id="25603" name="Rectangle 2"/>
          <p:cNvSpPr>
            <a:spLocks noGrp="1" noRot="1" noChangeAspect="1" noTextEdit="1"/>
          </p:cNvSpPr>
          <p:nvPr>
            <p:ph type="sldImg"/>
          </p:nvPr>
        </p:nvSpPr>
        <p:spPr>
          <a:xfrm>
            <a:off x="890588" y="733425"/>
            <a:ext cx="4887912" cy="3665538"/>
          </a:xfrm>
          <a:ln/>
        </p:spPr>
      </p:sp>
      <p:sp>
        <p:nvSpPr>
          <p:cNvPr id="25604" name="Rectangle 3"/>
          <p:cNvSpPr>
            <a:spLocks noGrp="1"/>
          </p:cNvSpPr>
          <p:nvPr>
            <p:ph type="body" idx="1"/>
          </p:nvPr>
        </p:nvSpPr>
        <p:spPr>
          <a:xfrm>
            <a:off x="889000" y="4643438"/>
            <a:ext cx="4891088" cy="4397375"/>
          </a:xfrm>
          <a:ln/>
        </p:spPr>
        <p:txBody>
          <a:bodyPr wrap="square" lIns="88615" tIns="44307" rIns="88615" bIns="44307" anchor="t"/>
          <a:lstStyle/>
          <a:p>
            <a:pPr lvl="0" eaLnBrk="1" hangingPunct="1"/>
            <a:endParaRPr lang="zh-TW"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p:cNvSpPr>
          <p:nvPr>
            <p:ph type="sldImg"/>
          </p:nvPr>
        </p:nvSpPr>
        <p:spPr bwMode="auto">
          <a:noFill/>
          <a:ln>
            <a:solidFill>
              <a:srgbClr val="000000"/>
            </a:solidFill>
            <a:miter lim="800000"/>
          </a:ln>
        </p:spPr>
      </p:sp>
      <p:sp>
        <p:nvSpPr>
          <p:cNvPr id="819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7171"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F877441-BA7B-4A5B-B1CD-04B9FE356722}" type="slidenum">
              <a:rPr lang="zh-CN" altLang="en-US"/>
              <a:t>27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noTextEdit="1"/>
          </p:cNvSpPr>
          <p:nvPr>
            <p:ph type="sldImg"/>
          </p:nvPr>
        </p:nvSpPr>
        <p:spPr bwMode="auto">
          <a:noFill/>
          <a:ln>
            <a:solidFill>
              <a:srgbClr val="000000"/>
            </a:solidFill>
            <a:miter lim="800000"/>
          </a:ln>
        </p:spPr>
      </p:sp>
      <p:sp>
        <p:nvSpPr>
          <p:cNvPr id="8601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D2A7FCD3-9EAD-4DD5-9C56-F0F0E374F09C}" type="slidenum">
              <a:rPr lang="zh-CN" altLang="en-US" sz="1200">
                <a:latin typeface="+mn-lt"/>
                <a:ea typeface="+mn-ea"/>
              </a:rPr>
              <a:t>28</a:t>
            </a:fld>
            <a:endParaRPr lang="en-US" altLang="zh-CN" sz="1200">
              <a:latin typeface="+mn-lt"/>
              <a:ea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p:cNvSpPr>
            <a:spLocks noGrp="1" noRot="1" noChangeAspect="1" noTextEdit="1"/>
          </p:cNvSpPr>
          <p:nvPr>
            <p:ph type="sldImg"/>
          </p:nvPr>
        </p:nvSpPr>
        <p:spPr bwMode="auto">
          <a:noFill/>
          <a:ln>
            <a:solidFill>
              <a:srgbClr val="000000"/>
            </a:solidFill>
            <a:miter lim="800000"/>
          </a:ln>
        </p:spPr>
      </p:sp>
      <p:sp>
        <p:nvSpPr>
          <p:cNvPr id="8806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E0056F01-B953-4952-B606-91C9E54A6252}" type="slidenum">
              <a:rPr lang="zh-CN" altLang="en-US" sz="1200">
                <a:latin typeface="+mn-lt"/>
                <a:ea typeface="+mn-ea"/>
              </a:rPr>
              <a:t>29</a:t>
            </a:fld>
            <a:endParaRPr lang="en-US" altLang="zh-CN" sz="1200">
              <a:latin typeface="+mn-lt"/>
              <a:ea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p:cNvSpPr>
            <a:spLocks noGrp="1" noRot="1" noChangeAspect="1" noTextEdit="1"/>
          </p:cNvSpPr>
          <p:nvPr>
            <p:ph type="sldImg"/>
          </p:nvPr>
        </p:nvSpPr>
        <p:spPr bwMode="auto">
          <a:noFill/>
          <a:ln>
            <a:solidFill>
              <a:srgbClr val="000000"/>
            </a:solidFill>
            <a:miter lim="800000"/>
          </a:ln>
        </p:spPr>
      </p:sp>
      <p:sp>
        <p:nvSpPr>
          <p:cNvPr id="9011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3486F541-959C-4A73-AAEA-9DB7F35137FD}" type="slidenum">
              <a:rPr lang="zh-CN" altLang="en-US" sz="1200">
                <a:latin typeface="+mn-lt"/>
                <a:ea typeface="+mn-ea"/>
              </a:rPr>
              <a:t>30</a:t>
            </a:fld>
            <a:endParaRPr lang="en-US" altLang="zh-CN" sz="1200">
              <a:latin typeface="+mn-lt"/>
              <a:ea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p:cNvSpPr>
            <a:spLocks noGrp="1" noRot="1" noChangeAspect="1" noTextEdit="1"/>
          </p:cNvSpPr>
          <p:nvPr>
            <p:ph type="sldImg"/>
          </p:nvPr>
        </p:nvSpPr>
        <p:spPr bwMode="auto">
          <a:noFill/>
          <a:ln>
            <a:solidFill>
              <a:srgbClr val="000000"/>
            </a:solidFill>
            <a:miter lim="800000"/>
          </a:ln>
        </p:spPr>
      </p:sp>
      <p:sp>
        <p:nvSpPr>
          <p:cNvPr id="9216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55F00203-1553-4A74-A634-0BA230E570E5}" type="slidenum">
              <a:rPr lang="zh-CN" altLang="en-US" sz="1200">
                <a:latin typeface="+mn-lt"/>
                <a:ea typeface="+mn-ea"/>
              </a:rPr>
              <a:t>31</a:t>
            </a:fld>
            <a:endParaRPr lang="en-US" altLang="zh-CN" sz="1200">
              <a:latin typeface="+mn-lt"/>
              <a:ea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p:cNvSpPr>
            <a:spLocks noGrp="1" noRot="1" noChangeAspect="1" noTextEdit="1"/>
          </p:cNvSpPr>
          <p:nvPr>
            <p:ph type="sldImg"/>
          </p:nvPr>
        </p:nvSpPr>
        <p:spPr bwMode="auto">
          <a:noFill/>
          <a:ln>
            <a:solidFill>
              <a:srgbClr val="000000"/>
            </a:solidFill>
            <a:miter lim="800000"/>
          </a:ln>
        </p:spPr>
      </p:sp>
      <p:sp>
        <p:nvSpPr>
          <p:cNvPr id="9421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3587ADEA-6CB2-4526-85F4-16A70DF02EB3}" type="slidenum">
              <a:rPr lang="zh-CN" altLang="en-US" sz="1200">
                <a:latin typeface="+mn-lt"/>
                <a:ea typeface="+mn-ea"/>
              </a:rPr>
              <a:t>32</a:t>
            </a:fld>
            <a:endParaRPr lang="en-US" altLang="zh-CN" sz="1200">
              <a:latin typeface="+mn-lt"/>
              <a:ea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p:cNvSpPr>
            <a:spLocks noGrp="1" noRot="1" noChangeAspect="1" noTextEdit="1"/>
          </p:cNvSpPr>
          <p:nvPr>
            <p:ph type="sldImg"/>
          </p:nvPr>
        </p:nvSpPr>
        <p:spPr bwMode="auto">
          <a:noFill/>
          <a:ln>
            <a:solidFill>
              <a:srgbClr val="000000"/>
            </a:solidFill>
            <a:miter lim="800000"/>
          </a:ln>
        </p:spPr>
      </p:sp>
      <p:sp>
        <p:nvSpPr>
          <p:cNvPr id="9625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9ECEFCA8-792B-4927-BA42-7323715B6512}" type="slidenum">
              <a:rPr lang="zh-CN" altLang="en-US" sz="1200">
                <a:latin typeface="+mn-lt"/>
                <a:ea typeface="+mn-ea"/>
              </a:rPr>
              <a:t>33</a:t>
            </a:fld>
            <a:endParaRPr lang="en-US" altLang="zh-CN" sz="1200">
              <a:latin typeface="+mn-lt"/>
              <a:ea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p:cNvSpPr>
          <p:nvPr>
            <p:ph type="sldImg"/>
          </p:nvPr>
        </p:nvSpPr>
        <p:spPr bwMode="auto">
          <a:noFill/>
          <a:ln>
            <a:solidFill>
              <a:srgbClr val="000000"/>
            </a:solidFill>
            <a:miter lim="800000"/>
          </a:ln>
        </p:spPr>
      </p:sp>
      <p:sp>
        <p:nvSpPr>
          <p:cNvPr id="819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7171"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F877441-BA7B-4A5B-B1CD-04B9FE356722}" type="slidenum">
              <a:rPr lang="zh-CN" altLang="en-US"/>
              <a:t>34</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txBox="1">
            <a:spLocks noGrp="1"/>
          </p:cNvSpPr>
          <p:nvPr>
            <p:ph type="sldNum" sz="quarter"/>
          </p:nvPr>
        </p:nvSpPr>
        <p:spPr>
          <a:xfrm>
            <a:off x="3810000" y="9296400"/>
            <a:ext cx="2895600" cy="457200"/>
          </a:xfrm>
          <a:prstGeom prst="rect">
            <a:avLst/>
          </a:prstGeom>
          <a:noFill/>
          <a:ln w="9525">
            <a:noFill/>
          </a:ln>
        </p:spPr>
        <p:txBody>
          <a:bodyPr anchor="b"/>
          <a:lstStyle/>
          <a:p>
            <a:pPr lvl="0" algn="r" eaLnBrk="1" hangingPunct="1"/>
            <a:fld id="{9A0DB2DC-4C9A-4742-B13C-FB6460FD3503}" type="slidenum">
              <a:rPr lang="en-US" altLang="zh-CN" sz="1200" dirty="0">
                <a:solidFill>
                  <a:srgbClr val="FF0066"/>
                </a:solidFill>
                <a:latin typeface="Times New Roman" panose="02020603050405020304" pitchFamily="18" charset="0"/>
              </a:rPr>
              <a:t>9</a:t>
            </a:fld>
            <a:endParaRPr lang="en-US" altLang="zh-CN" sz="1200" dirty="0">
              <a:solidFill>
                <a:srgbClr val="FF0066"/>
              </a:solidFill>
              <a:latin typeface="Times New Roman" panose="02020603050405020304" pitchFamily="18" charset="0"/>
            </a:endParaRPr>
          </a:p>
        </p:txBody>
      </p:sp>
      <p:sp>
        <p:nvSpPr>
          <p:cNvPr id="6147" name="Rectangle 2"/>
          <p:cNvSpPr>
            <a:spLocks noGrp="1" noRot="1" noChangeAspect="1" noTextEdit="1"/>
          </p:cNvSpPr>
          <p:nvPr>
            <p:ph type="sldImg"/>
          </p:nvPr>
        </p:nvSpPr>
        <p:spPr>
          <a:xfrm>
            <a:off x="890588" y="733425"/>
            <a:ext cx="4887912" cy="3665538"/>
          </a:xfrm>
          <a:ln/>
        </p:spPr>
      </p:sp>
      <p:sp>
        <p:nvSpPr>
          <p:cNvPr id="6148" name="Rectangle 3"/>
          <p:cNvSpPr>
            <a:spLocks noGrp="1"/>
          </p:cNvSpPr>
          <p:nvPr>
            <p:ph type="body" idx="1"/>
          </p:nvPr>
        </p:nvSpPr>
        <p:spPr>
          <a:xfrm>
            <a:off x="666750" y="4643438"/>
            <a:ext cx="5335588" cy="4397375"/>
          </a:xfrm>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noTextEdit="1"/>
          </p:cNvSpPr>
          <p:nvPr>
            <p:ph type="sldImg"/>
          </p:nvPr>
        </p:nvSpPr>
        <p:spPr bwMode="auto">
          <a:noFill/>
          <a:ln>
            <a:solidFill>
              <a:srgbClr val="000000"/>
            </a:solidFill>
            <a:miter lim="800000"/>
          </a:ln>
        </p:spPr>
      </p:sp>
      <p:sp>
        <p:nvSpPr>
          <p:cNvPr id="1003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5FB00442-323F-4AEF-BD4A-497024BD1546}" type="slidenum">
              <a:rPr lang="zh-CN" altLang="en-US" sz="1200">
                <a:latin typeface="+mn-lt"/>
                <a:ea typeface="+mn-ea"/>
              </a:rPr>
              <a:t>35</a:t>
            </a:fld>
            <a:endParaRPr lang="en-US" altLang="zh-CN" sz="1200">
              <a:latin typeface="+mn-lt"/>
              <a:ea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p:cNvSpPr>
            <a:spLocks noGrp="1" noRot="1" noChangeAspect="1" noTextEdit="1"/>
          </p:cNvSpPr>
          <p:nvPr>
            <p:ph type="sldImg"/>
          </p:nvPr>
        </p:nvSpPr>
        <p:spPr bwMode="auto">
          <a:noFill/>
          <a:ln>
            <a:solidFill>
              <a:srgbClr val="000000"/>
            </a:solidFill>
            <a:miter lim="800000"/>
          </a:ln>
        </p:spPr>
      </p:sp>
      <p:sp>
        <p:nvSpPr>
          <p:cNvPr id="10240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EADD998F-0EF0-4791-9EB9-6E0D8298E19D}" type="slidenum">
              <a:rPr lang="zh-CN" altLang="en-US" sz="1200">
                <a:latin typeface="+mn-lt"/>
                <a:ea typeface="+mn-ea"/>
              </a:rPr>
              <a:t>36</a:t>
            </a:fld>
            <a:endParaRPr lang="en-US" altLang="zh-CN" sz="1200">
              <a:latin typeface="+mn-lt"/>
              <a:ea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幻灯片图像占位符 1"/>
          <p:cNvSpPr>
            <a:spLocks noGrp="1" noRot="1" noChangeAspect="1" noTextEdit="1"/>
          </p:cNvSpPr>
          <p:nvPr>
            <p:ph type="sldImg"/>
          </p:nvPr>
        </p:nvSpPr>
        <p:spPr bwMode="auto">
          <a:noFill/>
          <a:ln>
            <a:solidFill>
              <a:srgbClr val="000000"/>
            </a:solidFill>
            <a:miter lim="800000"/>
          </a:ln>
        </p:spPr>
      </p:sp>
      <p:sp>
        <p:nvSpPr>
          <p:cNvPr id="10445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322DD89F-47DA-469D-A085-A97846DC2448}" type="slidenum">
              <a:rPr lang="zh-CN" altLang="en-US" sz="1200">
                <a:latin typeface="+mn-lt"/>
                <a:ea typeface="+mn-ea"/>
              </a:rPr>
              <a:t>37</a:t>
            </a:fld>
            <a:endParaRPr lang="en-US" altLang="zh-CN" sz="1200">
              <a:latin typeface="+mn-lt"/>
              <a:ea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TextEdit="1"/>
          </p:cNvSpPr>
          <p:nvPr>
            <p:ph type="sldImg"/>
          </p:nvPr>
        </p:nvSpPr>
        <p:spPr bwMode="auto">
          <a:noFill/>
          <a:ln>
            <a:solidFill>
              <a:srgbClr val="000000"/>
            </a:solidFill>
            <a:miter lim="800000"/>
          </a:ln>
        </p:spPr>
      </p:sp>
      <p:sp>
        <p:nvSpPr>
          <p:cNvPr id="10649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E082BA49-6472-4195-BF11-CD88B2F98F4C}" type="slidenum">
              <a:rPr lang="zh-CN" altLang="en-US" sz="1200">
                <a:latin typeface="+mn-lt"/>
                <a:ea typeface="+mn-ea"/>
              </a:rPr>
              <a:t>38</a:t>
            </a:fld>
            <a:endParaRPr lang="en-US" altLang="zh-CN" sz="1200">
              <a:latin typeface="+mn-lt"/>
              <a:ea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幻灯片图像占位符 1"/>
          <p:cNvSpPr>
            <a:spLocks noGrp="1" noRot="1" noChangeAspect="1" noTextEdit="1"/>
          </p:cNvSpPr>
          <p:nvPr>
            <p:ph type="sldImg"/>
          </p:nvPr>
        </p:nvSpPr>
        <p:spPr bwMode="auto">
          <a:noFill/>
          <a:ln>
            <a:solidFill>
              <a:srgbClr val="000000"/>
            </a:solidFill>
            <a:miter lim="800000"/>
          </a:ln>
        </p:spPr>
      </p:sp>
      <p:sp>
        <p:nvSpPr>
          <p:cNvPr id="10854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413E5E35-F7B9-40A9-A590-2FC7F9B06628}" type="slidenum">
              <a:rPr lang="zh-CN" altLang="en-US" sz="1200">
                <a:latin typeface="+mn-lt"/>
                <a:ea typeface="+mn-ea"/>
              </a:rPr>
              <a:t>39</a:t>
            </a:fld>
            <a:endParaRPr lang="en-US" altLang="zh-CN" sz="1200">
              <a:latin typeface="+mn-lt"/>
              <a:ea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
          <p:cNvSpPr>
            <a:spLocks noGrp="1" noRot="1" noChangeAspect="1" noTextEdit="1"/>
          </p:cNvSpPr>
          <p:nvPr>
            <p:ph type="sldImg"/>
          </p:nvPr>
        </p:nvSpPr>
        <p:spPr bwMode="auto">
          <a:noFill/>
          <a:ln>
            <a:solidFill>
              <a:srgbClr val="000000"/>
            </a:solidFill>
            <a:miter lim="800000"/>
          </a:ln>
        </p:spPr>
      </p:sp>
      <p:sp>
        <p:nvSpPr>
          <p:cNvPr id="11059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C5B7E7D6-71C9-4E0F-8A9F-59F0F1D6295F}" type="slidenum">
              <a:rPr lang="zh-CN" altLang="en-US" sz="1200">
                <a:latin typeface="+mn-lt"/>
                <a:ea typeface="+mn-ea"/>
              </a:rPr>
              <a:t>40</a:t>
            </a:fld>
            <a:endParaRPr lang="en-US" altLang="zh-CN" sz="1200">
              <a:latin typeface="+mn-lt"/>
              <a:ea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p:cNvSpPr>
            <a:spLocks noGrp="1" noRot="1" noChangeAspect="1" noTextEdit="1"/>
          </p:cNvSpPr>
          <p:nvPr>
            <p:ph type="sldImg"/>
          </p:nvPr>
        </p:nvSpPr>
        <p:spPr bwMode="auto">
          <a:noFill/>
          <a:ln>
            <a:solidFill>
              <a:srgbClr val="000000"/>
            </a:solidFill>
            <a:miter lim="800000"/>
          </a:ln>
        </p:spPr>
      </p:sp>
      <p:sp>
        <p:nvSpPr>
          <p:cNvPr id="11264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44735464-263E-4949-A4DB-B0671D75ACBA}" type="slidenum">
              <a:rPr lang="zh-CN" altLang="en-US" sz="1200">
                <a:latin typeface="+mn-lt"/>
                <a:ea typeface="+mn-ea"/>
              </a:rPr>
              <a:t>41</a:t>
            </a:fld>
            <a:endParaRPr lang="en-US" altLang="zh-CN" sz="1200">
              <a:latin typeface="+mn-lt"/>
              <a:ea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幻灯片图像占位符 1"/>
          <p:cNvSpPr>
            <a:spLocks noGrp="1" noRot="1" noChangeAspect="1" noTextEdit="1"/>
          </p:cNvSpPr>
          <p:nvPr>
            <p:ph type="sldImg"/>
          </p:nvPr>
        </p:nvSpPr>
        <p:spPr bwMode="auto">
          <a:noFill/>
          <a:ln>
            <a:solidFill>
              <a:srgbClr val="000000"/>
            </a:solidFill>
            <a:miter lim="800000"/>
          </a:ln>
        </p:spPr>
      </p:sp>
      <p:sp>
        <p:nvSpPr>
          <p:cNvPr id="11469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60B17C2D-1563-4A9E-BF51-F4CA7E211090}" type="slidenum">
              <a:rPr lang="zh-CN" altLang="en-US" sz="1200">
                <a:latin typeface="+mn-lt"/>
                <a:ea typeface="+mn-ea"/>
              </a:rPr>
              <a:t>42</a:t>
            </a:fld>
            <a:endParaRPr lang="en-US" altLang="zh-CN" sz="1200">
              <a:latin typeface="+mn-lt"/>
              <a:ea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1"/>
          <p:cNvSpPr>
            <a:spLocks noGrp="1" noRot="1" noChangeAspect="1" noTextEdit="1"/>
          </p:cNvSpPr>
          <p:nvPr>
            <p:ph type="sldImg"/>
          </p:nvPr>
        </p:nvSpPr>
        <p:spPr bwMode="auto">
          <a:noFill/>
          <a:ln>
            <a:solidFill>
              <a:srgbClr val="000000"/>
            </a:solidFill>
            <a:miter lim="800000"/>
          </a:ln>
        </p:spPr>
      </p:sp>
      <p:sp>
        <p:nvSpPr>
          <p:cNvPr id="11673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B54CD1B4-0876-4D7B-8831-23DEC35C6AD3}" type="slidenum">
              <a:rPr lang="zh-CN" altLang="en-US" sz="1200">
                <a:latin typeface="+mn-lt"/>
                <a:ea typeface="+mn-ea"/>
              </a:rPr>
              <a:t>43</a:t>
            </a:fld>
            <a:endParaRPr lang="en-US" altLang="zh-CN" sz="1200">
              <a:latin typeface="+mn-lt"/>
              <a:ea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幻灯片图像占位符 1"/>
          <p:cNvSpPr>
            <a:spLocks noGrp="1" noRot="1" noChangeAspect="1" noTextEdit="1"/>
          </p:cNvSpPr>
          <p:nvPr>
            <p:ph type="sldImg"/>
          </p:nvPr>
        </p:nvSpPr>
        <p:spPr bwMode="auto">
          <a:noFill/>
          <a:ln>
            <a:solidFill>
              <a:srgbClr val="000000"/>
            </a:solidFill>
            <a:miter lim="800000"/>
          </a:ln>
        </p:spPr>
      </p:sp>
      <p:sp>
        <p:nvSpPr>
          <p:cNvPr id="11878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82E2EF33-37AF-4EF8-9B37-145A7BD04E95}" type="slidenum">
              <a:rPr lang="zh-CN" altLang="en-US" sz="1200">
                <a:latin typeface="+mn-lt"/>
                <a:ea typeface="+mn-ea"/>
              </a:rPr>
              <a:t>44</a:t>
            </a:fld>
            <a:endParaRPr lang="en-US" altLang="zh-CN" sz="1200">
              <a:latin typeface="+mn-lt"/>
              <a:ea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p:cNvSpPr>
          <p:nvPr>
            <p:ph type="sldNum" sz="quarter"/>
          </p:nvPr>
        </p:nvSpPr>
        <p:spPr>
          <a:xfrm>
            <a:off x="3810000" y="9296400"/>
            <a:ext cx="2895600" cy="457200"/>
          </a:xfrm>
          <a:prstGeom prst="rect">
            <a:avLst/>
          </a:prstGeom>
          <a:noFill/>
          <a:ln w="9525">
            <a:noFill/>
          </a:ln>
        </p:spPr>
        <p:txBody>
          <a:bodyPr anchor="b"/>
          <a:lstStyle/>
          <a:p>
            <a:pPr lvl="0" algn="r" eaLnBrk="1" hangingPunct="1"/>
            <a:fld id="{9A0DB2DC-4C9A-4742-B13C-FB6460FD3503}" type="slidenum">
              <a:rPr lang="en-US" altLang="zh-CN" sz="1200" dirty="0">
                <a:solidFill>
                  <a:srgbClr val="FF0066"/>
                </a:solidFill>
                <a:latin typeface="Times New Roman" panose="02020603050405020304" pitchFamily="18" charset="0"/>
              </a:rPr>
              <a:t>10</a:t>
            </a:fld>
            <a:endParaRPr lang="en-US" altLang="zh-CN" sz="1200" dirty="0">
              <a:solidFill>
                <a:srgbClr val="FF0066"/>
              </a:solidFill>
              <a:latin typeface="Times New Roman" panose="02020603050405020304" pitchFamily="18" charset="0"/>
            </a:endParaRPr>
          </a:p>
        </p:txBody>
      </p:sp>
      <p:sp>
        <p:nvSpPr>
          <p:cNvPr id="10243" name="Rectangle 2"/>
          <p:cNvSpPr>
            <a:spLocks noGrp="1" noRot="1" noChangeAspect="1" noTextEdit="1"/>
          </p:cNvSpPr>
          <p:nvPr>
            <p:ph type="sldImg"/>
          </p:nvPr>
        </p:nvSpPr>
        <p:spPr>
          <a:xfrm>
            <a:off x="901700" y="739775"/>
            <a:ext cx="4868863" cy="3651250"/>
          </a:xfrm>
          <a:ln w="12700">
            <a:solidFill>
              <a:schemeClr val="tx1">
                <a:alpha val="100000"/>
              </a:schemeClr>
            </a:solidFill>
          </a:ln>
        </p:spPr>
      </p:sp>
      <p:sp>
        <p:nvSpPr>
          <p:cNvPr id="10244" name="Rectangle 3"/>
          <p:cNvSpPr>
            <a:spLocks noGrp="1"/>
          </p:cNvSpPr>
          <p:nvPr>
            <p:ph type="body" idx="1"/>
          </p:nvPr>
        </p:nvSpPr>
        <p:spPr>
          <a:xfrm>
            <a:off x="903288" y="4643438"/>
            <a:ext cx="4862512" cy="4397375"/>
          </a:xfrm>
          <a:ln/>
        </p:spPr>
        <p:txBody>
          <a:bodyPr wrap="square" lIns="90488" tIns="44450" rIns="90488" bIns="44450" anchor="t"/>
          <a:lstStyle/>
          <a:p>
            <a:pPr lvl="0" eaLnBrk="1" hangingPunct="1"/>
            <a:r>
              <a:rPr lang="en-US" altLang="zh-CN" dirty="0"/>
              <a:t>Notes:</a:t>
            </a:r>
          </a:p>
          <a:p>
            <a:pPr lvl="0" eaLnBrk="1" hangingPunct="1"/>
            <a:endParaRPr lang="en-US" altLang="zh-CN" dirty="0"/>
          </a:p>
        </p:txBody>
      </p:sp>
      <p:sp>
        <p:nvSpPr>
          <p:cNvPr id="10245" name="Line 4"/>
          <p:cNvSpPr/>
          <p:nvPr/>
        </p:nvSpPr>
        <p:spPr>
          <a:xfrm>
            <a:off x="950913" y="5000625"/>
            <a:ext cx="4691062" cy="0"/>
          </a:xfrm>
          <a:prstGeom prst="line">
            <a:avLst/>
          </a:prstGeom>
          <a:ln w="9525" cap="flat" cmpd="sng">
            <a:solidFill>
              <a:srgbClr val="000000"/>
            </a:solidFill>
            <a:prstDash val="solid"/>
            <a:headEnd type="none" w="med" len="med"/>
            <a:tailEnd type="none" w="med" len="med"/>
          </a:ln>
        </p:spPr>
      </p:sp>
      <p:sp>
        <p:nvSpPr>
          <p:cNvPr id="10246" name="Line 5"/>
          <p:cNvSpPr/>
          <p:nvPr/>
        </p:nvSpPr>
        <p:spPr>
          <a:xfrm>
            <a:off x="950913" y="5249863"/>
            <a:ext cx="4691062" cy="0"/>
          </a:xfrm>
          <a:prstGeom prst="line">
            <a:avLst/>
          </a:prstGeom>
          <a:ln w="9525" cap="flat" cmpd="sng">
            <a:solidFill>
              <a:srgbClr val="000000"/>
            </a:solidFill>
            <a:prstDash val="solid"/>
            <a:headEnd type="none" w="med" len="med"/>
            <a:tailEnd type="none" w="med" len="med"/>
          </a:ln>
        </p:spPr>
      </p:sp>
      <p:sp>
        <p:nvSpPr>
          <p:cNvPr id="10247" name="Line 6"/>
          <p:cNvSpPr/>
          <p:nvPr/>
        </p:nvSpPr>
        <p:spPr>
          <a:xfrm>
            <a:off x="950913" y="5494338"/>
            <a:ext cx="4691062" cy="0"/>
          </a:xfrm>
          <a:prstGeom prst="line">
            <a:avLst/>
          </a:prstGeom>
          <a:ln w="9525" cap="flat" cmpd="sng">
            <a:solidFill>
              <a:srgbClr val="000000"/>
            </a:solidFill>
            <a:prstDash val="solid"/>
            <a:headEnd type="none" w="med" len="med"/>
            <a:tailEnd type="none" w="med" len="med"/>
          </a:ln>
        </p:spPr>
      </p:sp>
      <p:sp>
        <p:nvSpPr>
          <p:cNvPr id="10248" name="Line 7"/>
          <p:cNvSpPr/>
          <p:nvPr/>
        </p:nvSpPr>
        <p:spPr>
          <a:xfrm>
            <a:off x="950913" y="5740400"/>
            <a:ext cx="4691062" cy="0"/>
          </a:xfrm>
          <a:prstGeom prst="line">
            <a:avLst/>
          </a:prstGeom>
          <a:ln w="9525" cap="flat" cmpd="sng">
            <a:solidFill>
              <a:srgbClr val="000000"/>
            </a:solidFill>
            <a:prstDash val="solid"/>
            <a:headEnd type="none" w="med" len="med"/>
            <a:tailEnd type="none" w="med" len="med"/>
          </a:ln>
        </p:spPr>
      </p:sp>
      <p:sp>
        <p:nvSpPr>
          <p:cNvPr id="10249" name="Line 8"/>
          <p:cNvSpPr/>
          <p:nvPr/>
        </p:nvSpPr>
        <p:spPr>
          <a:xfrm>
            <a:off x="950913" y="5989638"/>
            <a:ext cx="4691062" cy="0"/>
          </a:xfrm>
          <a:prstGeom prst="line">
            <a:avLst/>
          </a:prstGeom>
          <a:ln w="9525" cap="flat" cmpd="sng">
            <a:solidFill>
              <a:srgbClr val="000000"/>
            </a:solidFill>
            <a:prstDash val="solid"/>
            <a:headEnd type="none" w="med" len="med"/>
            <a:tailEnd type="none" w="med" len="med"/>
          </a:ln>
        </p:spPr>
      </p:sp>
      <p:sp>
        <p:nvSpPr>
          <p:cNvPr id="10250" name="Line 9"/>
          <p:cNvSpPr/>
          <p:nvPr/>
        </p:nvSpPr>
        <p:spPr>
          <a:xfrm>
            <a:off x="950913" y="6234113"/>
            <a:ext cx="4691062" cy="0"/>
          </a:xfrm>
          <a:prstGeom prst="line">
            <a:avLst/>
          </a:prstGeom>
          <a:ln w="9525" cap="flat" cmpd="sng">
            <a:solidFill>
              <a:srgbClr val="000000"/>
            </a:solidFill>
            <a:prstDash val="solid"/>
            <a:headEnd type="none" w="med" len="med"/>
            <a:tailEnd type="none" w="med" len="med"/>
          </a:ln>
        </p:spPr>
      </p:sp>
      <p:sp>
        <p:nvSpPr>
          <p:cNvPr id="10251" name="Line 10"/>
          <p:cNvSpPr/>
          <p:nvPr/>
        </p:nvSpPr>
        <p:spPr>
          <a:xfrm>
            <a:off x="950913" y="6480175"/>
            <a:ext cx="4691062" cy="0"/>
          </a:xfrm>
          <a:prstGeom prst="line">
            <a:avLst/>
          </a:prstGeom>
          <a:ln w="9525" cap="flat" cmpd="sng">
            <a:solidFill>
              <a:srgbClr val="000000"/>
            </a:solidFill>
            <a:prstDash val="solid"/>
            <a:headEnd type="none" w="med" len="med"/>
            <a:tailEnd type="none" w="med" len="med"/>
          </a:ln>
        </p:spPr>
      </p:sp>
      <p:sp>
        <p:nvSpPr>
          <p:cNvPr id="10252" name="Line 11"/>
          <p:cNvSpPr/>
          <p:nvPr/>
        </p:nvSpPr>
        <p:spPr>
          <a:xfrm>
            <a:off x="950913" y="6726238"/>
            <a:ext cx="4691062" cy="0"/>
          </a:xfrm>
          <a:prstGeom prst="line">
            <a:avLst/>
          </a:prstGeom>
          <a:ln w="9525" cap="flat" cmpd="sng">
            <a:solidFill>
              <a:srgbClr val="000000"/>
            </a:solidFill>
            <a:prstDash val="solid"/>
            <a:headEnd type="none" w="med" len="med"/>
            <a:tailEnd type="none" w="med" len="med"/>
          </a:ln>
        </p:spPr>
      </p:sp>
      <p:sp>
        <p:nvSpPr>
          <p:cNvPr id="10253" name="Line 12"/>
          <p:cNvSpPr/>
          <p:nvPr/>
        </p:nvSpPr>
        <p:spPr>
          <a:xfrm>
            <a:off x="950913" y="6972300"/>
            <a:ext cx="4691062" cy="0"/>
          </a:xfrm>
          <a:prstGeom prst="line">
            <a:avLst/>
          </a:prstGeom>
          <a:ln w="9525" cap="flat" cmpd="sng">
            <a:solidFill>
              <a:srgbClr val="000000"/>
            </a:solidFill>
            <a:prstDash val="solid"/>
            <a:headEnd type="none" w="med" len="med"/>
            <a:tailEnd type="none" w="med" len="med"/>
          </a:ln>
        </p:spPr>
      </p:sp>
      <p:sp>
        <p:nvSpPr>
          <p:cNvPr id="10254" name="Line 13"/>
          <p:cNvSpPr/>
          <p:nvPr/>
        </p:nvSpPr>
        <p:spPr>
          <a:xfrm>
            <a:off x="950913" y="7219950"/>
            <a:ext cx="4691062" cy="0"/>
          </a:xfrm>
          <a:prstGeom prst="line">
            <a:avLst/>
          </a:prstGeom>
          <a:ln w="9525" cap="flat" cmpd="sng">
            <a:solidFill>
              <a:srgbClr val="000000"/>
            </a:solidFill>
            <a:prstDash val="solid"/>
            <a:headEnd type="none" w="med" len="med"/>
            <a:tailEnd type="none" w="med" len="med"/>
          </a:ln>
        </p:spPr>
      </p:sp>
      <p:sp>
        <p:nvSpPr>
          <p:cNvPr id="10255" name="Line 14"/>
          <p:cNvSpPr/>
          <p:nvPr/>
        </p:nvSpPr>
        <p:spPr>
          <a:xfrm>
            <a:off x="950913" y="7464425"/>
            <a:ext cx="4691062" cy="0"/>
          </a:xfrm>
          <a:prstGeom prst="line">
            <a:avLst/>
          </a:prstGeom>
          <a:ln w="9525" cap="flat" cmpd="sng">
            <a:solidFill>
              <a:srgbClr val="000000"/>
            </a:solidFill>
            <a:prstDash val="solid"/>
            <a:headEnd type="none" w="med" len="med"/>
            <a:tailEnd type="none" w="med" len="med"/>
          </a:ln>
        </p:spPr>
      </p:sp>
      <p:sp>
        <p:nvSpPr>
          <p:cNvPr id="10256" name="Line 15"/>
          <p:cNvSpPr/>
          <p:nvPr/>
        </p:nvSpPr>
        <p:spPr>
          <a:xfrm>
            <a:off x="950913" y="7710488"/>
            <a:ext cx="4691062" cy="0"/>
          </a:xfrm>
          <a:prstGeom prst="line">
            <a:avLst/>
          </a:prstGeom>
          <a:ln w="9525" cap="flat" cmpd="sng">
            <a:solidFill>
              <a:srgbClr val="000000"/>
            </a:solidFill>
            <a:prstDash val="solid"/>
            <a:headEnd type="none" w="med" len="med"/>
            <a:tailEnd type="none" w="med" len="med"/>
          </a:ln>
        </p:spPr>
      </p:sp>
      <p:sp>
        <p:nvSpPr>
          <p:cNvPr id="10257" name="Line 16"/>
          <p:cNvSpPr/>
          <p:nvPr/>
        </p:nvSpPr>
        <p:spPr>
          <a:xfrm>
            <a:off x="950913" y="7956550"/>
            <a:ext cx="4691062" cy="0"/>
          </a:xfrm>
          <a:prstGeom prst="line">
            <a:avLst/>
          </a:prstGeom>
          <a:ln w="9525" cap="flat" cmpd="sng">
            <a:solidFill>
              <a:srgbClr val="000000"/>
            </a:solidFill>
            <a:prstDash val="solid"/>
            <a:headEnd type="none" w="med" len="med"/>
            <a:tailEnd type="none" w="med" len="med"/>
          </a:ln>
        </p:spPr>
      </p:sp>
      <p:sp>
        <p:nvSpPr>
          <p:cNvPr id="10258" name="Line 17"/>
          <p:cNvSpPr/>
          <p:nvPr/>
        </p:nvSpPr>
        <p:spPr>
          <a:xfrm>
            <a:off x="950913" y="8204200"/>
            <a:ext cx="4691062" cy="0"/>
          </a:xfrm>
          <a:prstGeom prst="line">
            <a:avLst/>
          </a:prstGeom>
          <a:ln w="9525" cap="flat" cmpd="sng">
            <a:solidFill>
              <a:srgbClr val="000000"/>
            </a:solidFill>
            <a:prstDash val="solid"/>
            <a:headEnd type="none" w="med" len="med"/>
            <a:tailEnd type="none" w="med" len="med"/>
          </a:ln>
        </p:spPr>
      </p:sp>
      <p:sp>
        <p:nvSpPr>
          <p:cNvPr id="10259" name="Line 18"/>
          <p:cNvSpPr/>
          <p:nvPr/>
        </p:nvSpPr>
        <p:spPr>
          <a:xfrm>
            <a:off x="950913" y="8447088"/>
            <a:ext cx="4691062" cy="0"/>
          </a:xfrm>
          <a:prstGeom prst="line">
            <a:avLst/>
          </a:prstGeom>
          <a:ln w="9525" cap="flat" cmpd="sng">
            <a:solidFill>
              <a:srgbClr val="000000"/>
            </a:solidFill>
            <a:prstDash val="solid"/>
            <a:headEnd type="none" w="med" len="med"/>
            <a:tailEnd type="none" w="med" len="med"/>
          </a:ln>
        </p:spPr>
      </p:sp>
      <p:sp>
        <p:nvSpPr>
          <p:cNvPr id="10260" name="Line 19"/>
          <p:cNvSpPr/>
          <p:nvPr/>
        </p:nvSpPr>
        <p:spPr>
          <a:xfrm>
            <a:off x="950913" y="8694738"/>
            <a:ext cx="4691062" cy="0"/>
          </a:xfrm>
          <a:prstGeom prst="line">
            <a:avLst/>
          </a:prstGeom>
          <a:ln w="9525" cap="flat" cmpd="sng">
            <a:solidFill>
              <a:srgbClr val="000000"/>
            </a:solidFill>
            <a:prstDash val="soli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幻灯片图像占位符 1"/>
          <p:cNvSpPr>
            <a:spLocks noGrp="1" noRot="1" noChangeAspect="1" noTextEdit="1"/>
          </p:cNvSpPr>
          <p:nvPr>
            <p:ph type="sldImg"/>
          </p:nvPr>
        </p:nvSpPr>
        <p:spPr bwMode="auto">
          <a:noFill/>
          <a:ln>
            <a:solidFill>
              <a:srgbClr val="000000"/>
            </a:solidFill>
            <a:miter lim="800000"/>
          </a:ln>
        </p:spPr>
      </p:sp>
      <p:sp>
        <p:nvSpPr>
          <p:cNvPr id="12083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225AF1ED-F74F-48F5-B693-699C2A608493}" type="slidenum">
              <a:rPr lang="zh-CN" altLang="en-US" sz="1200">
                <a:latin typeface="+mn-lt"/>
                <a:ea typeface="+mn-ea"/>
              </a:rPr>
              <a:t>45</a:t>
            </a:fld>
            <a:endParaRPr lang="en-US" altLang="zh-CN" sz="1200">
              <a:latin typeface="+mn-lt"/>
              <a:ea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txBox="1">
            <a:spLocks noGrp="1"/>
          </p:cNvSpPr>
          <p:nvPr>
            <p:ph type="sldNum" sz="quarter"/>
          </p:nvPr>
        </p:nvSpPr>
        <p:spPr>
          <a:xfrm>
            <a:off x="3810000" y="9296400"/>
            <a:ext cx="2895600" cy="457200"/>
          </a:xfrm>
          <a:prstGeom prst="rect">
            <a:avLst/>
          </a:prstGeom>
          <a:noFill/>
          <a:ln w="9525">
            <a:noFill/>
          </a:ln>
        </p:spPr>
        <p:txBody>
          <a:bodyPr anchor="b"/>
          <a:lstStyle/>
          <a:p>
            <a:pPr lvl="0" algn="r" eaLnBrk="1" hangingPunct="1"/>
            <a:fld id="{9A0DB2DC-4C9A-4742-B13C-FB6460FD3503}" type="slidenum">
              <a:rPr lang="en-US" altLang="zh-CN" sz="1200" dirty="0">
                <a:solidFill>
                  <a:srgbClr val="FF0066"/>
                </a:solidFill>
                <a:latin typeface="Times New Roman" panose="02020603050405020304" pitchFamily="18" charset="0"/>
              </a:rPr>
              <a:t>11</a:t>
            </a:fld>
            <a:endParaRPr lang="en-US" altLang="zh-CN" sz="1200" dirty="0">
              <a:solidFill>
                <a:srgbClr val="FF0066"/>
              </a:solidFill>
              <a:latin typeface="Times New Roman" panose="02020603050405020304" pitchFamily="18" charset="0"/>
            </a:endParaRPr>
          </a:p>
        </p:txBody>
      </p:sp>
      <p:sp>
        <p:nvSpPr>
          <p:cNvPr id="8195" name="Rectangle 2"/>
          <p:cNvSpPr>
            <a:spLocks noGrp="1" noRot="1" noChangeAspect="1" noTextEdit="1"/>
          </p:cNvSpPr>
          <p:nvPr>
            <p:ph type="sldImg"/>
          </p:nvPr>
        </p:nvSpPr>
        <p:spPr>
          <a:xfrm>
            <a:off x="-1133475" y="2316163"/>
            <a:ext cx="9598025" cy="7197725"/>
          </a:xfrm>
          <a:ln/>
        </p:spPr>
      </p:sp>
      <p:sp>
        <p:nvSpPr>
          <p:cNvPr id="8196" name="Rectangle 3"/>
          <p:cNvSpPr>
            <a:spLocks noGrp="1"/>
          </p:cNvSpPr>
          <p:nvPr>
            <p:ph type="body" idx="1"/>
          </p:nvPr>
        </p:nvSpPr>
        <p:spPr>
          <a:xfrm>
            <a:off x="1498600" y="898525"/>
            <a:ext cx="4497388" cy="211138"/>
          </a:xfrm>
          <a:ln/>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bwMode="auto">
          <a:noFill/>
          <a:ln>
            <a:solidFill>
              <a:srgbClr val="000000"/>
            </a:solidFill>
            <a:miter lim="800000"/>
          </a:ln>
        </p:spPr>
      </p:sp>
      <p:sp>
        <p:nvSpPr>
          <p:cNvPr id="1024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ECD357DF-C312-4451-B70E-D245E252BD8B}" type="slidenum">
              <a:rPr lang="zh-CN" altLang="en-US" sz="1200">
                <a:latin typeface="+mn-lt"/>
                <a:ea typeface="+mn-ea"/>
              </a:rPr>
              <a:t>13</a:t>
            </a:fld>
            <a:endParaRPr lang="en-US" altLang="zh-CN" sz="1200">
              <a:latin typeface="+mn-lt"/>
              <a:ea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TextEdit="1"/>
          </p:cNvSpPr>
          <p:nvPr>
            <p:ph type="sldImg"/>
          </p:nvPr>
        </p:nvSpPr>
        <p:spPr bwMode="auto">
          <a:noFill/>
          <a:ln>
            <a:solidFill>
              <a:srgbClr val="000000"/>
            </a:solidFill>
            <a:miter lim="800000"/>
          </a:ln>
        </p:spPr>
      </p:sp>
      <p:sp>
        <p:nvSpPr>
          <p:cNvPr id="1229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74E4F807-62C9-4792-AC61-20E18CB1BE9C}" type="slidenum">
              <a:rPr lang="zh-CN" altLang="en-US" sz="1200">
                <a:latin typeface="+mn-lt"/>
                <a:ea typeface="+mn-ea"/>
              </a:rPr>
              <a:t>14</a:t>
            </a:fld>
            <a:endParaRPr lang="en-US" altLang="zh-CN" sz="1200">
              <a:latin typeface="+mn-lt"/>
              <a:ea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TextEdit="1"/>
          </p:cNvSpPr>
          <p:nvPr>
            <p:ph type="sldImg"/>
          </p:nvPr>
        </p:nvSpPr>
        <p:spPr bwMode="auto">
          <a:noFill/>
          <a:ln>
            <a:solidFill>
              <a:srgbClr val="000000"/>
            </a:solidFill>
            <a:miter lim="800000"/>
          </a:ln>
        </p:spPr>
      </p:sp>
      <p:sp>
        <p:nvSpPr>
          <p:cNvPr id="1433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FE3196F5-6142-4EFB-9599-F8BC472B9D03}" type="slidenum">
              <a:rPr lang="zh-CN" altLang="en-US" sz="1200">
                <a:latin typeface="+mn-lt"/>
                <a:ea typeface="+mn-ea"/>
              </a:rPr>
              <a:t>15</a:t>
            </a:fld>
            <a:endParaRPr lang="en-US" altLang="zh-CN" sz="1200">
              <a:latin typeface="+mn-lt"/>
              <a:ea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TextEdit="1"/>
          </p:cNvSpPr>
          <p:nvPr>
            <p:ph type="sldImg"/>
          </p:nvPr>
        </p:nvSpPr>
        <p:spPr bwMode="auto">
          <a:noFill/>
          <a:ln>
            <a:solidFill>
              <a:srgbClr val="000000"/>
            </a:solidFill>
            <a:miter lim="800000"/>
          </a:ln>
        </p:spPr>
      </p:sp>
      <p:sp>
        <p:nvSpPr>
          <p:cNvPr id="1433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222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FE3196F5-6142-4EFB-9599-F8BC472B9D03}" type="slidenum">
              <a:rPr lang="zh-CN" altLang="en-US" sz="1200">
                <a:latin typeface="+mn-lt"/>
                <a:ea typeface="+mn-ea"/>
              </a:rPr>
              <a:t>16</a:t>
            </a:fld>
            <a:endParaRPr lang="en-US" altLang="zh-CN" sz="1200">
              <a:latin typeface="+mn-lt"/>
              <a:ea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p:cNvSpPr>
          <p:nvPr>
            <p:ph type="sldNum" sz="quarter"/>
          </p:nvPr>
        </p:nvSpPr>
        <p:spPr>
          <a:xfrm>
            <a:off x="3810000" y="9296400"/>
            <a:ext cx="2895600" cy="457200"/>
          </a:xfrm>
          <a:prstGeom prst="rect">
            <a:avLst/>
          </a:prstGeom>
          <a:noFill/>
          <a:ln w="9525">
            <a:noFill/>
          </a:ln>
        </p:spPr>
        <p:txBody>
          <a:bodyPr anchor="b"/>
          <a:lstStyle/>
          <a:p>
            <a:pPr lvl="0" algn="r" eaLnBrk="1" hangingPunct="1"/>
            <a:fld id="{9A0DB2DC-4C9A-4742-B13C-FB6460FD3503}" type="slidenum">
              <a:rPr lang="en-US" altLang="zh-CN" sz="1200" dirty="0">
                <a:solidFill>
                  <a:srgbClr val="FF0066"/>
                </a:solidFill>
                <a:latin typeface="Times New Roman" panose="02020603050405020304" pitchFamily="18" charset="0"/>
              </a:rPr>
              <a:t>20</a:t>
            </a:fld>
            <a:endParaRPr lang="en-US" altLang="zh-CN" sz="1200" dirty="0">
              <a:solidFill>
                <a:srgbClr val="FF0066"/>
              </a:solidFill>
              <a:latin typeface="Times New Roman" panose="02020603050405020304" pitchFamily="18" charset="0"/>
            </a:endParaRPr>
          </a:p>
        </p:txBody>
      </p:sp>
      <p:sp>
        <p:nvSpPr>
          <p:cNvPr id="18435" name="Rectangle 2"/>
          <p:cNvSpPr>
            <a:spLocks noGrp="1" noRot="1" noChangeAspect="1" noTextEdit="1"/>
          </p:cNvSpPr>
          <p:nvPr>
            <p:ph type="sldImg"/>
          </p:nvPr>
        </p:nvSpPr>
        <p:spPr>
          <a:xfrm>
            <a:off x="927100" y="746125"/>
            <a:ext cx="4841875" cy="3632200"/>
          </a:xfrm>
          <a:ln w="12700">
            <a:solidFill>
              <a:schemeClr val="tx1">
                <a:alpha val="100000"/>
              </a:schemeClr>
            </a:solidFill>
          </a:ln>
        </p:spPr>
      </p:sp>
      <p:sp>
        <p:nvSpPr>
          <p:cNvPr id="18436" name="Rectangle 3"/>
          <p:cNvSpPr>
            <a:spLocks noGrp="1"/>
          </p:cNvSpPr>
          <p:nvPr>
            <p:ph type="body" idx="1"/>
          </p:nvPr>
        </p:nvSpPr>
        <p:spPr>
          <a:xfrm>
            <a:off x="879475" y="4651375"/>
            <a:ext cx="4910138" cy="4376738"/>
          </a:xfrm>
          <a:ln/>
        </p:spPr>
        <p:txBody>
          <a:bodyPr wrap="square" lIns="92066" tIns="44446" rIns="92066" bIns="44446" anchor="t"/>
          <a:lstStyle/>
          <a:p>
            <a:pPr lvl="0" eaLnBrk="1" hangingPunct="1"/>
            <a:endParaRPr lang="zh-TW"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建筑 副本"/>
          <p:cNvPicPr>
            <a:picLocks noChangeAspect="1" noChangeArrowheads="1"/>
          </p:cNvPicPr>
          <p:nvPr/>
        </p:nvPicPr>
        <p:blipFill>
          <a:blip r:embed="rId2" cstate="print"/>
          <a:srcRect l="5229" t="10382" r="6635" b="-2715"/>
          <a:stretch>
            <a:fillRect/>
          </a:stretch>
        </p:blipFill>
        <p:spPr bwMode="auto">
          <a:xfrm>
            <a:off x="-2895600" y="3"/>
            <a:ext cx="8534400" cy="7104794"/>
          </a:xfrm>
          <a:prstGeom prst="rect">
            <a:avLst/>
          </a:prstGeom>
          <a:noFill/>
          <a:ln w="9525">
            <a:noFill/>
            <a:miter lim="800000"/>
            <a:headEnd/>
            <a:tailEnd/>
          </a:ln>
        </p:spPr>
      </p:pic>
      <p:sp>
        <p:nvSpPr>
          <p:cNvPr id="5" name="Text Box 3"/>
          <p:cNvSpPr txBox="1">
            <a:spLocks noChangeArrowheads="1"/>
          </p:cNvSpPr>
          <p:nvPr/>
        </p:nvSpPr>
        <p:spPr bwMode="auto">
          <a:xfrm>
            <a:off x="2895600" y="-36517"/>
            <a:ext cx="3276600" cy="6247130"/>
          </a:xfrm>
          <a:prstGeom prst="rect">
            <a:avLst/>
          </a:prstGeom>
          <a:solidFill>
            <a:schemeClr val="bg1"/>
          </a:solidFill>
          <a:ln w="9525">
            <a:noFill/>
            <a:miter lim="800000"/>
          </a:ln>
          <a:effectLst/>
        </p:spPr>
        <p:txBody>
          <a:bodyPr>
            <a:spAutoFit/>
          </a:bodyPr>
          <a:lstStyle/>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a:p>
            <a:pPr fontAlgn="base">
              <a:spcBef>
                <a:spcPct val="50000"/>
              </a:spcBef>
              <a:spcAft>
                <a:spcPct val="0"/>
              </a:spcAft>
              <a:defRPr/>
            </a:pPr>
            <a:endParaRPr lang="en-US" altLang="zh-CN" b="1">
              <a:solidFill>
                <a:srgbClr val="000000"/>
              </a:solidFill>
              <a:ea typeface="楷体_GB2312" pitchFamily="49" charset="-122"/>
            </a:endParaRPr>
          </a:p>
        </p:txBody>
      </p:sp>
      <p:sp>
        <p:nvSpPr>
          <p:cNvPr id="89092" name="Rectangle 4"/>
          <p:cNvSpPr>
            <a:spLocks noGrp="1" noChangeArrowheads="1"/>
          </p:cNvSpPr>
          <p:nvPr>
            <p:ph type="ctrTitle"/>
          </p:nvPr>
        </p:nvSpPr>
        <p:spPr>
          <a:xfrm>
            <a:off x="2339977" y="2133822"/>
            <a:ext cx="6804025" cy="1470177"/>
          </a:xfrm>
        </p:spPr>
        <p:txBody>
          <a:bodyPr/>
          <a:lstStyle>
            <a:lvl1pPr algn="ctr">
              <a:defRPr/>
            </a:lvl1pPr>
          </a:lstStyle>
          <a:p>
            <a:r>
              <a:rPr lang="zh-CN" altLang="en-US" smtClean="0"/>
              <a:t>单击此处编辑母版标题样式</a:t>
            </a:r>
            <a:endParaRPr lang="zh-CN" altLang="en-US"/>
          </a:p>
        </p:txBody>
      </p:sp>
      <p:sp>
        <p:nvSpPr>
          <p:cNvPr id="89093" name="Rectangle 5"/>
          <p:cNvSpPr>
            <a:spLocks noGrp="1" noChangeArrowheads="1"/>
          </p:cNvSpPr>
          <p:nvPr>
            <p:ph type="subTitle" idx="1"/>
          </p:nvPr>
        </p:nvSpPr>
        <p:spPr>
          <a:xfrm>
            <a:off x="2339975" y="3934230"/>
            <a:ext cx="6400800" cy="1752781"/>
          </a:xfrm>
        </p:spPr>
        <p:txBody>
          <a:bodyPr/>
          <a:lstStyle>
            <a:lvl1pPr marL="0" indent="0" algn="ctr">
              <a:buFontTx/>
              <a:buNone/>
              <a:defRPr b="0"/>
            </a:lvl1pPr>
          </a:lstStyle>
          <a:p>
            <a:r>
              <a:rPr lang="zh-CN" altLang="en-US" smtClean="0"/>
              <a:t>单击此处编辑母版副标题样式</a:t>
            </a:r>
            <a:endParaRPr lang="zh-CN" altLang="en-US"/>
          </a:p>
        </p:txBody>
      </p:sp>
      <p:sp>
        <p:nvSpPr>
          <p:cNvPr id="6" name="Rectangle 6"/>
          <p:cNvSpPr>
            <a:spLocks noGrp="1" noChangeArrowheads="1"/>
          </p:cNvSpPr>
          <p:nvPr>
            <p:ph type="dt" sz="half" idx="10"/>
          </p:nvPr>
        </p:nvSpPr>
        <p:spPr bwMode="auto">
          <a:xfrm>
            <a:off x="457200" y="6245868"/>
            <a:ext cx="2133600" cy="476299"/>
          </a:xfrm>
          <a:prstGeom prst="rect">
            <a:avLst/>
          </a:prstGeom>
          <a:ln>
            <a:miter lim="800000"/>
          </a:ln>
        </p:spPr>
        <p:txBody>
          <a:bodyPr vert="horz" wrap="square" lIns="91440" tIns="45720" rIns="91440" bIns="45720" numCol="1" anchor="t" anchorCtr="0" compatLnSpc="1"/>
          <a:lstStyle>
            <a:lvl1pPr>
              <a:defRPr sz="790">
                <a:ea typeface="+mn-ea"/>
              </a:defRPr>
            </a:lvl1pPr>
          </a:lstStyle>
          <a:p>
            <a:fld id="{760FBDFE-C587-4B4C-A407-44438C67B59E}" type="datetimeFigureOut">
              <a:rPr lang="zh-CN" altLang="en-US" smtClean="0"/>
              <a:t>2021/3/1</a:t>
            </a:fld>
            <a:endParaRPr lang="zh-CN" altLang="en-US"/>
          </a:p>
        </p:txBody>
      </p:sp>
      <p:sp>
        <p:nvSpPr>
          <p:cNvPr id="7" name="Rectangle 7"/>
          <p:cNvSpPr>
            <a:spLocks noGrp="1" noChangeArrowheads="1"/>
          </p:cNvSpPr>
          <p:nvPr>
            <p:ph type="ftr" sz="quarter" idx="11"/>
          </p:nvPr>
        </p:nvSpPr>
        <p:spPr>
          <a:xfrm>
            <a:off x="3124200" y="6245868"/>
            <a:ext cx="2895600" cy="476299"/>
          </a:xfrm>
        </p:spPr>
        <p:txBody>
          <a:bodyPr/>
          <a:lstStyle>
            <a:lvl1pPr>
              <a:defRPr b="0">
                <a:solidFill>
                  <a:schemeClr val="tx1"/>
                </a:solidFill>
              </a:defRPr>
            </a:lvl1pPr>
          </a:lstStyle>
          <a:p>
            <a:endParaRPr lang="zh-CN" altLang="en-US" dirty="0"/>
          </a:p>
        </p:txBody>
      </p:sp>
      <p:sp>
        <p:nvSpPr>
          <p:cNvPr id="8" name="Rectangle 8"/>
          <p:cNvSpPr>
            <a:spLocks noGrp="1" noChangeArrowheads="1"/>
          </p:cNvSpPr>
          <p:nvPr>
            <p:ph type="sldNum" sz="quarter" idx="12"/>
          </p:nvPr>
        </p:nvSpPr>
        <p:spPr bwMode="auto">
          <a:xfrm>
            <a:off x="6553200" y="6245868"/>
            <a:ext cx="2133600" cy="476299"/>
          </a:xfrm>
          <a:prstGeom prst="rect">
            <a:avLst/>
          </a:prstGeom>
          <a:ln>
            <a:miter lim="800000"/>
          </a:ln>
        </p:spPr>
        <p:txBody>
          <a:bodyPr vert="horz" wrap="square" lIns="91440" tIns="45720" rIns="91440" bIns="45720" numCol="1" anchor="t" anchorCtr="0" compatLnSpc="1"/>
          <a:lstStyle>
            <a:lvl1pPr algn="r">
              <a:defRPr sz="790">
                <a:ea typeface="+mn-ea"/>
              </a:defRPr>
            </a:lvl1pPr>
          </a:lstStyle>
          <a:p>
            <a:fld id="{49AE70B2-8BF9-45C0-BB95-33D1B9D3A854}" type="slidenum">
              <a:rPr lang="zh-CN" altLang="en-US" smtClean="0"/>
              <a:t>‹#›</a:t>
            </a:fld>
            <a:endParaRPr lang="zh-CN" altLang="en-US" dirty="0"/>
          </a:p>
        </p:txBody>
      </p:sp>
      <p:sp>
        <p:nvSpPr>
          <p:cNvPr id="9" name="矩形 8"/>
          <p:cNvSpPr/>
          <p:nvPr/>
        </p:nvSpPr>
        <p:spPr>
          <a:xfrm>
            <a:off x="6072198" y="6144276"/>
            <a:ext cx="3071802" cy="714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1095"/>
            <a:ext cx="5486400" cy="566795"/>
          </a:xfrm>
        </p:spPr>
        <p:txBody>
          <a:bodyPr anchor="b"/>
          <a:lstStyle>
            <a:lvl1pPr algn="l">
              <a:defRPr sz="1125"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838"/>
            <a:ext cx="5486400" cy="4115224"/>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8035" indent="0">
              <a:buNone/>
              <a:defRPr sz="1125"/>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892"/>
            <a:ext cx="5486400" cy="804945"/>
          </a:xfrm>
        </p:spPr>
        <p:txBody>
          <a:bodyPr/>
          <a:lstStyle>
            <a:lvl1pPr marL="0" indent="0">
              <a:buNone/>
              <a:defRPr sz="790"/>
            </a:lvl1pPr>
            <a:lvl2pPr marL="257175" indent="0">
              <a:buNone/>
              <a:defRPr sz="675"/>
            </a:lvl2pPr>
            <a:lvl3pPr marL="514350" indent="0">
              <a:buNone/>
              <a:defRPr sz="565"/>
            </a:lvl3pPr>
            <a:lvl4pPr marL="771525" indent="0">
              <a:buNone/>
              <a:defRPr sz="505"/>
            </a:lvl4pPr>
            <a:lvl5pPr marL="1028700" indent="0">
              <a:buNone/>
              <a:defRPr sz="505"/>
            </a:lvl5pPr>
            <a:lvl6pPr marL="1285875" indent="0">
              <a:buNone/>
              <a:defRPr sz="505"/>
            </a:lvl6pPr>
            <a:lvl7pPr marL="1543050" indent="0">
              <a:buNone/>
              <a:defRPr sz="505"/>
            </a:lvl7pPr>
            <a:lvl8pPr marL="1800225" indent="0">
              <a:buNone/>
              <a:defRPr sz="505"/>
            </a:lvl8pPr>
            <a:lvl9pPr marL="2058035" indent="0">
              <a:buNone/>
              <a:defRPr sz="505"/>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endParaRPr lang="zh-CN" altLang="en-US" dirty="0"/>
          </a:p>
        </p:txBody>
      </p:sp>
    </p:spTree>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zh-CN" altLang="en-US"/>
          </a:p>
        </p:txBody>
      </p:sp>
    </p:spTree>
  </p:cSld>
  <p:clrMapOvr>
    <a:masterClrMapping/>
  </p:clrMapOvr>
  <p:transition>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5590" y="188935"/>
            <a:ext cx="2092325" cy="58330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1" y="188935"/>
            <a:ext cx="6129338" cy="58330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zh-CN" altLang="en-US"/>
          </a:p>
        </p:txBody>
      </p:sp>
    </p:spTree>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zh-CN" altLang="en-US"/>
          </a:p>
        </p:txBody>
      </p:sp>
    </p:spTree>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7356"/>
            <a:ext cx="7772400" cy="1362216"/>
          </a:xfrm>
        </p:spPr>
        <p:txBody>
          <a:bodyPr anchor="t"/>
          <a:lstStyle>
            <a:lvl1pPr algn="l">
              <a:defRPr sz="225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7010"/>
            <a:ext cx="7772400" cy="1500341"/>
          </a:xfrm>
        </p:spPr>
        <p:txBody>
          <a:bodyPr anchor="b"/>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8035" indent="0">
              <a:buNone/>
              <a:defRPr sz="79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a:defRPr/>
            </a:lvl1pPr>
          </a:lstStyle>
          <a:p>
            <a:endParaRPr lang="zh-CN" altLang="en-US"/>
          </a:p>
        </p:txBody>
      </p:sp>
    </p:spTree>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542"/>
            <a:ext cx="4038600" cy="4753465"/>
          </a:xfrm>
        </p:spPr>
        <p:txBody>
          <a:bodyPr/>
          <a:lstStyle>
            <a:lvl1pPr>
              <a:defRPr sz="1575"/>
            </a:lvl1pPr>
            <a:lvl2pPr>
              <a:defRPr sz="1350"/>
            </a:lvl2pPr>
            <a:lvl3pPr>
              <a:defRPr sz="1125"/>
            </a:lvl3pPr>
            <a:lvl4pPr>
              <a:defRPr sz="1015"/>
            </a:lvl4pPr>
            <a:lvl5pPr>
              <a:defRPr sz="1015"/>
            </a:lvl5pPr>
            <a:lvl6pPr>
              <a:defRPr sz="1015"/>
            </a:lvl6pPr>
            <a:lvl7pPr>
              <a:defRPr sz="1015"/>
            </a:lvl7pPr>
            <a:lvl8pPr>
              <a:defRPr sz="1015"/>
            </a:lvl8pPr>
            <a:lvl9pPr>
              <a:defRPr sz="101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542"/>
            <a:ext cx="4038600" cy="4753465"/>
          </a:xfrm>
        </p:spPr>
        <p:txBody>
          <a:bodyPr/>
          <a:lstStyle>
            <a:lvl1pPr>
              <a:defRPr sz="1575"/>
            </a:lvl1pPr>
            <a:lvl2pPr>
              <a:defRPr sz="1350"/>
            </a:lvl2pPr>
            <a:lvl3pPr>
              <a:defRPr sz="1125"/>
            </a:lvl3pPr>
            <a:lvl4pPr>
              <a:defRPr sz="1015"/>
            </a:lvl4pPr>
            <a:lvl5pPr>
              <a:defRPr sz="1015"/>
            </a:lvl5pPr>
            <a:lvl6pPr>
              <a:defRPr sz="1015"/>
            </a:lvl6pPr>
            <a:lvl7pPr>
              <a:defRPr sz="1015"/>
            </a:lvl7pPr>
            <a:lvl8pPr>
              <a:defRPr sz="1015"/>
            </a:lvl8pPr>
            <a:lvl9pPr>
              <a:defRPr sz="101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endParaRPr lang="zh-CN" altLang="en-US"/>
          </a:p>
        </p:txBody>
      </p:sp>
    </p:spTree>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67"/>
            <a:ext cx="8229600" cy="1143118"/>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270"/>
            <a:ext cx="4040188" cy="639828"/>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8035" indent="0">
              <a:buNone/>
              <a:defRPr sz="9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5099"/>
            <a:ext cx="4040188" cy="3951693"/>
          </a:xfrm>
        </p:spPr>
        <p:txBody>
          <a:bodyPr/>
          <a:lstStyle>
            <a:lvl1pPr>
              <a:defRPr sz="1350"/>
            </a:lvl1pPr>
            <a:lvl2pPr>
              <a:defRPr sz="1125"/>
            </a:lvl2pPr>
            <a:lvl3pPr>
              <a:defRPr sz="1015"/>
            </a:lvl3pPr>
            <a:lvl4pPr>
              <a:defRPr sz="900"/>
            </a:lvl4pPr>
            <a:lvl5pPr>
              <a:defRPr sz="900"/>
            </a:lvl5pPr>
            <a:lvl6pPr>
              <a:defRPr sz="900"/>
            </a:lvl6pPr>
            <a:lvl7pPr>
              <a:defRPr sz="900"/>
            </a:lvl7pPr>
            <a:lvl8pPr>
              <a:defRPr sz="900"/>
            </a:lvl8pPr>
            <a:lvl9pPr>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270"/>
            <a:ext cx="4041775" cy="639828"/>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8035" indent="0">
              <a:buNone/>
              <a:defRPr sz="9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5099"/>
            <a:ext cx="4041775" cy="3951693"/>
          </a:xfrm>
        </p:spPr>
        <p:txBody>
          <a:bodyPr/>
          <a:lstStyle>
            <a:lvl1pPr>
              <a:defRPr sz="1350"/>
            </a:lvl1pPr>
            <a:lvl2pPr>
              <a:defRPr sz="1125"/>
            </a:lvl2pPr>
            <a:lvl3pPr>
              <a:defRPr sz="1015"/>
            </a:lvl3pPr>
            <a:lvl4pPr>
              <a:defRPr sz="900"/>
            </a:lvl4pPr>
            <a:lvl5pPr>
              <a:defRPr sz="900"/>
            </a:lvl5pPr>
            <a:lvl6pPr>
              <a:defRPr sz="900"/>
            </a:lvl6pPr>
            <a:lvl7pPr>
              <a:defRPr sz="900"/>
            </a:lvl7pPr>
            <a:lvl8pPr>
              <a:defRPr sz="900"/>
            </a:lvl8pPr>
            <a:lvl9pPr>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a:defRPr/>
            </a:lvl1pPr>
          </a:lstStyle>
          <a:p>
            <a:endParaRPr lang="zh-CN" altLang="en-US"/>
          </a:p>
        </p:txBody>
      </p:sp>
    </p:spTree>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23850" y="188935"/>
            <a:ext cx="8135938" cy="454051"/>
          </a:xfrm>
        </p:spPr>
        <p:txBody>
          <a:bodyPr/>
          <a:lstStyle>
            <a:lvl1pPr>
              <a:defRPr sz="1575">
                <a:latin typeface="华文楷体" panose="02010600040101010101" pitchFamily="2" charset="-122"/>
                <a:ea typeface="华文楷体" panose="02010600040101010101" pitchFamily="2" charset="-122"/>
              </a:defRPr>
            </a:lvl1pPr>
          </a:lstStyle>
          <a:p>
            <a:r>
              <a:rPr lang="zh-CN" altLang="en-US" smtClean="0"/>
              <a:t>单击此处编辑母版标题样式</a:t>
            </a:r>
            <a:endParaRPr lang="zh-CN" altLang="en-US" dirty="0"/>
          </a:p>
        </p:txBody>
      </p:sp>
      <p:sp>
        <p:nvSpPr>
          <p:cNvPr id="3" name="页脚占位符 2"/>
          <p:cNvSpPr>
            <a:spLocks noGrp="1"/>
          </p:cNvSpPr>
          <p:nvPr>
            <p:ph type="ftr" sz="quarter" idx="10"/>
          </p:nvPr>
        </p:nvSpPr>
        <p:spPr/>
        <p:txBody>
          <a:bodyPr/>
          <a:lstStyle>
            <a:lvl1pPr>
              <a:defRPr/>
            </a:lvl1pPr>
          </a:lstStyle>
          <a:p>
            <a:endParaRPr lang="zh-CN" altLang="en-US"/>
          </a:p>
        </p:txBody>
      </p:sp>
      <p:pic>
        <p:nvPicPr>
          <p:cNvPr id="4" name="Picture 24"/>
          <p:cNvPicPr>
            <a:picLocks noChangeAspect="1" noChangeArrowheads="1"/>
          </p:cNvPicPr>
          <p:nvPr/>
        </p:nvPicPr>
        <p:blipFill>
          <a:blip r:embed="rId2" cstate="print"/>
          <a:srcRect/>
          <a:stretch>
            <a:fillRect/>
          </a:stretch>
        </p:blipFill>
        <p:spPr bwMode="auto">
          <a:xfrm>
            <a:off x="322264" y="641397"/>
            <a:ext cx="8107388" cy="233775"/>
          </a:xfrm>
          <a:prstGeom prst="rect">
            <a:avLst/>
          </a:prstGeom>
          <a:solidFill>
            <a:schemeClr val="tx2"/>
          </a:solidFill>
          <a:ln w="9525">
            <a:noFill/>
            <a:miter lim="800000"/>
            <a:headEnd/>
            <a:tailEnd/>
          </a:ln>
        </p:spPr>
      </p:pic>
    </p:spTree>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323850" y="188935"/>
            <a:ext cx="8135938" cy="454051"/>
          </a:xfrm>
        </p:spPr>
        <p:txBody>
          <a:bodyPr/>
          <a:lstStyle>
            <a:lvl1pPr>
              <a:defRPr sz="1180">
                <a:latin typeface="华文楷体" panose="02010600040101010101" pitchFamily="2" charset="-122"/>
                <a:ea typeface="华文楷体" panose="02010600040101010101" pitchFamily="2" charset="-122"/>
              </a:defRPr>
            </a:lvl1pPr>
          </a:lstStyle>
          <a:p>
            <a:r>
              <a:rPr lang="zh-CN" altLang="en-US" smtClean="0"/>
              <a:t>单击此处编辑母版标题样式</a:t>
            </a:r>
            <a:endParaRPr lang="zh-CN" altLang="en-US" dirty="0"/>
          </a:p>
        </p:txBody>
      </p:sp>
      <p:sp>
        <p:nvSpPr>
          <p:cNvPr id="3" name="页脚占位符 2"/>
          <p:cNvSpPr>
            <a:spLocks noGrp="1"/>
          </p:cNvSpPr>
          <p:nvPr>
            <p:ph type="ftr" sz="quarter" idx="10"/>
          </p:nvPr>
        </p:nvSpPr>
        <p:spPr/>
        <p:txBody>
          <a:bodyPr/>
          <a:lstStyle>
            <a:lvl1pPr>
              <a:defRPr/>
            </a:lvl1pPr>
          </a:lstStyle>
          <a:p>
            <a:endParaRPr lang="zh-CN" altLang="en-US"/>
          </a:p>
        </p:txBody>
      </p:sp>
      <p:pic>
        <p:nvPicPr>
          <p:cNvPr id="4" name="Picture 24"/>
          <p:cNvPicPr>
            <a:picLocks noChangeAspect="1" noChangeArrowheads="1"/>
          </p:cNvPicPr>
          <p:nvPr/>
        </p:nvPicPr>
        <p:blipFill>
          <a:blip r:embed="rId2" cstate="print"/>
          <a:srcRect/>
          <a:stretch>
            <a:fillRect/>
          </a:stretch>
        </p:blipFill>
        <p:spPr bwMode="auto">
          <a:xfrm>
            <a:off x="322264" y="571539"/>
            <a:ext cx="8321702" cy="239954"/>
          </a:xfrm>
          <a:prstGeom prst="rect">
            <a:avLst/>
          </a:prstGeom>
          <a:solidFill>
            <a:schemeClr val="tx2"/>
          </a:solidFill>
          <a:ln w="9525">
            <a:noFill/>
            <a:miter lim="800000"/>
            <a:headEnd/>
            <a:tailEnd/>
          </a:ln>
        </p:spPr>
      </p:pic>
    </p:spTree>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endParaRPr lang="zh-CN" altLang="en-US"/>
          </a:p>
        </p:txBody>
      </p:sp>
    </p:spTree>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78"/>
            <a:ext cx="3008313" cy="1162170"/>
          </a:xfrm>
        </p:spPr>
        <p:txBody>
          <a:bodyPr anchor="b"/>
          <a:lstStyle>
            <a:lvl1pPr algn="l">
              <a:defRPr sz="1125"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81"/>
            <a:ext cx="5111750" cy="5853716"/>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249"/>
            <a:ext cx="3008313" cy="4691547"/>
          </a:xfrm>
        </p:spPr>
        <p:txBody>
          <a:bodyPr/>
          <a:lstStyle>
            <a:lvl1pPr marL="0" indent="0">
              <a:buNone/>
              <a:defRPr sz="790"/>
            </a:lvl1pPr>
            <a:lvl2pPr marL="257175" indent="0">
              <a:buNone/>
              <a:defRPr sz="675"/>
            </a:lvl2pPr>
            <a:lvl3pPr marL="514350" indent="0">
              <a:buNone/>
              <a:defRPr sz="565"/>
            </a:lvl3pPr>
            <a:lvl4pPr marL="771525" indent="0">
              <a:buNone/>
              <a:defRPr sz="505"/>
            </a:lvl4pPr>
            <a:lvl5pPr marL="1028700" indent="0">
              <a:buNone/>
              <a:defRPr sz="505"/>
            </a:lvl5pPr>
            <a:lvl6pPr marL="1285875" indent="0">
              <a:buNone/>
              <a:defRPr sz="505"/>
            </a:lvl6pPr>
            <a:lvl7pPr marL="1543050" indent="0">
              <a:buNone/>
              <a:defRPr sz="505"/>
            </a:lvl7pPr>
            <a:lvl8pPr marL="1800225" indent="0">
              <a:buNone/>
              <a:defRPr sz="505"/>
            </a:lvl8pPr>
            <a:lvl9pPr marL="2058035" indent="0">
              <a:buNone/>
              <a:defRPr sz="505"/>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endParaRPr lang="zh-CN" altLang="en-US"/>
          </a:p>
        </p:txBody>
      </p:sp>
    </p:spTree>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oleObject" Target="../embeddings/oleObject2.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9" name="Picture 23" descr="2"/>
          <p:cNvPicPr>
            <a:picLocks noChangeAspect="1" noChangeArrowheads="1"/>
          </p:cNvPicPr>
          <p:nvPr/>
        </p:nvPicPr>
        <p:blipFill>
          <a:blip r:embed="rId15" cstate="print"/>
          <a:srcRect/>
          <a:stretch>
            <a:fillRect/>
          </a:stretch>
        </p:blipFill>
        <p:spPr bwMode="auto">
          <a:xfrm>
            <a:off x="1066800" y="643003"/>
            <a:ext cx="6096000" cy="5910870"/>
          </a:xfrm>
          <a:prstGeom prst="rect">
            <a:avLst/>
          </a:prstGeom>
          <a:noFill/>
          <a:ln w="9525">
            <a:noFill/>
            <a:miter lim="800000"/>
            <a:headEnd/>
            <a:tailEnd/>
          </a:ln>
        </p:spPr>
      </p:pic>
      <p:grpSp>
        <p:nvGrpSpPr>
          <p:cNvPr id="2" name="Group 18"/>
          <p:cNvGrpSpPr/>
          <p:nvPr/>
        </p:nvGrpSpPr>
        <p:grpSpPr bwMode="auto">
          <a:xfrm>
            <a:off x="0" y="6296675"/>
            <a:ext cx="9144000" cy="562033"/>
            <a:chOff x="0" y="0"/>
            <a:chExt cx="5760" cy="354"/>
          </a:xfrm>
        </p:grpSpPr>
        <p:graphicFrame>
          <p:nvGraphicFramePr>
            <p:cNvPr id="1026" name="Object 19"/>
            <p:cNvGraphicFramePr>
              <a:graphicFrameLocks noChangeAspect="1"/>
            </p:cNvGraphicFramePr>
            <p:nvPr/>
          </p:nvGraphicFramePr>
          <p:xfrm>
            <a:off x="0" y="0"/>
            <a:ext cx="5760" cy="354"/>
          </p:xfrm>
          <a:graphic>
            <a:graphicData uri="http://schemas.openxmlformats.org/presentationml/2006/ole">
              <mc:AlternateContent xmlns:mc="http://schemas.openxmlformats.org/markup-compatibility/2006">
                <mc:Choice xmlns:v="urn:schemas-microsoft-com:vml" Requires="v">
                  <p:oleObj spid="_x0000_s1068" name="Image" r:id="rId16" imgW="11861800" imgH="685800" progId="">
                    <p:embed/>
                  </p:oleObj>
                </mc:Choice>
                <mc:Fallback>
                  <p:oleObj name="Image" r:id="rId16" imgW="11861800" imgH="685800" progId="">
                    <p:embed/>
                    <p:pic>
                      <p:nvPicPr>
                        <p:cNvPr id="0" name="Picture 14" descr="image4"/>
                        <p:cNvPicPr>
                          <a:picLocks noChangeAspect="1"/>
                        </p:cNvPicPr>
                        <p:nvPr/>
                      </p:nvPicPr>
                      <p:blipFill>
                        <a:blip r:embed="rId17"/>
                        <a:stretch>
                          <a:fillRect/>
                        </a:stretch>
                      </p:blipFill>
                      <p:spPr>
                        <a:xfrm>
                          <a:off x="0" y="0"/>
                          <a:ext cx="5760" cy="354"/>
                        </a:xfrm>
                        <a:prstGeom prst="rect">
                          <a:avLst/>
                        </a:prstGeom>
                        <a:noFill/>
                        <a:ln w="9525">
                          <a:noFill/>
                        </a:ln>
                      </p:spPr>
                    </p:pic>
                  </p:oleObj>
                </mc:Fallback>
              </mc:AlternateContent>
            </a:graphicData>
          </a:graphic>
        </p:graphicFrame>
        <p:grpSp>
          <p:nvGrpSpPr>
            <p:cNvPr id="3" name="Group 20"/>
            <p:cNvGrpSpPr/>
            <p:nvPr userDrawn="1"/>
          </p:nvGrpSpPr>
          <p:grpSpPr bwMode="auto">
            <a:xfrm>
              <a:off x="96" y="0"/>
              <a:ext cx="3057" cy="336"/>
              <a:chOff x="96" y="0"/>
              <a:chExt cx="3057" cy="336"/>
            </a:xfrm>
          </p:grpSpPr>
          <p:graphicFrame>
            <p:nvGraphicFramePr>
              <p:cNvPr id="1027" name="Object 21"/>
              <p:cNvGraphicFramePr>
                <a:graphicFrameLocks noChangeAspect="1"/>
              </p:cNvGraphicFramePr>
              <p:nvPr/>
            </p:nvGraphicFramePr>
            <p:xfrm>
              <a:off x="672" y="64"/>
              <a:ext cx="2481" cy="241"/>
            </p:xfrm>
            <a:graphic>
              <a:graphicData uri="http://schemas.openxmlformats.org/presentationml/2006/ole">
                <mc:AlternateContent xmlns:mc="http://schemas.openxmlformats.org/markup-compatibility/2006">
                  <mc:Choice xmlns:v="urn:schemas-microsoft-com:vml" Requires="v">
                    <p:oleObj spid="_x0000_s1069" name="Image" r:id="rId18" imgW="3937635" imgH="382270" progId="">
                      <p:embed/>
                    </p:oleObj>
                  </mc:Choice>
                  <mc:Fallback>
                    <p:oleObj name="Image" r:id="rId18" imgW="3937635" imgH="382270" progId="">
                      <p:embed/>
                      <p:pic>
                        <p:nvPicPr>
                          <p:cNvPr id="0" name="Picture 15" descr="image5"/>
                          <p:cNvPicPr>
                            <a:picLocks noChangeAspect="1"/>
                          </p:cNvPicPr>
                          <p:nvPr/>
                        </p:nvPicPr>
                        <p:blipFill>
                          <a:blip r:embed="rId19"/>
                          <a:stretch>
                            <a:fillRect/>
                          </a:stretch>
                        </p:blipFill>
                        <p:spPr>
                          <a:xfrm>
                            <a:off x="672" y="64"/>
                            <a:ext cx="2481" cy="241"/>
                          </a:xfrm>
                          <a:prstGeom prst="rect">
                            <a:avLst/>
                          </a:prstGeom>
                          <a:noFill/>
                          <a:ln w="9525">
                            <a:noFill/>
                          </a:ln>
                        </p:spPr>
                      </p:pic>
                    </p:oleObj>
                  </mc:Fallback>
                </mc:AlternateContent>
              </a:graphicData>
            </a:graphic>
          </p:graphicFrame>
          <p:pic>
            <p:nvPicPr>
              <p:cNvPr id="1036" name="Picture 22" descr="xuanchuan"/>
              <p:cNvPicPr>
                <a:picLocks noChangeAspect="1" noChangeArrowheads="1" noCrop="1"/>
              </p:cNvPicPr>
              <p:nvPr userDrawn="1"/>
            </p:nvPicPr>
            <p:blipFill>
              <a:blip r:embed="rId20" cstate="print"/>
              <a:srcRect/>
              <a:stretch>
                <a:fillRect/>
              </a:stretch>
            </p:blipFill>
            <p:spPr bwMode="auto">
              <a:xfrm>
                <a:off x="96" y="0"/>
                <a:ext cx="384" cy="336"/>
              </a:xfrm>
              <a:prstGeom prst="rect">
                <a:avLst/>
              </a:prstGeom>
              <a:noFill/>
              <a:ln w="9525">
                <a:noFill/>
                <a:miter lim="800000"/>
                <a:headEnd/>
                <a:tailEnd/>
              </a:ln>
            </p:spPr>
          </p:pic>
        </p:grpSp>
      </p:grpSp>
      <p:sp>
        <p:nvSpPr>
          <p:cNvPr id="1031" name="Rectangle 3"/>
          <p:cNvSpPr>
            <a:spLocks noGrp="1" noChangeArrowheads="1"/>
          </p:cNvSpPr>
          <p:nvPr>
            <p:ph type="title"/>
          </p:nvPr>
        </p:nvSpPr>
        <p:spPr bwMode="auto">
          <a:xfrm>
            <a:off x="323850" y="188935"/>
            <a:ext cx="8135938" cy="95418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32" name="Rectangle 4"/>
          <p:cNvSpPr>
            <a:spLocks noGrp="1" noChangeArrowheads="1"/>
          </p:cNvSpPr>
          <p:nvPr>
            <p:ph type="body" idx="1"/>
          </p:nvPr>
        </p:nvSpPr>
        <p:spPr bwMode="auto">
          <a:xfrm>
            <a:off x="468313" y="1268542"/>
            <a:ext cx="8229600" cy="4753465"/>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8070" name="Rectangle 6"/>
          <p:cNvSpPr>
            <a:spLocks noGrp="1" noChangeArrowheads="1"/>
          </p:cNvSpPr>
          <p:nvPr>
            <p:ph type="ftr" sz="quarter" idx="3"/>
          </p:nvPr>
        </p:nvSpPr>
        <p:spPr bwMode="auto">
          <a:xfrm>
            <a:off x="5038727" y="6453854"/>
            <a:ext cx="4105275" cy="404854"/>
          </a:xfrm>
          <a:prstGeom prst="rect">
            <a:avLst/>
          </a:prstGeom>
          <a:noFill/>
          <a:ln w="9525">
            <a:noFill/>
            <a:miter lim="800000"/>
          </a:ln>
          <a:effectLst/>
        </p:spPr>
        <p:txBody>
          <a:bodyPr vert="horz" wrap="square" lIns="91440" tIns="45720" rIns="91440" bIns="45720" numCol="1" anchor="t" anchorCtr="0" compatLnSpc="1"/>
          <a:lstStyle>
            <a:lvl1pPr algn="ctr">
              <a:defRPr sz="790" b="1">
                <a:solidFill>
                  <a:schemeClr val="bg1"/>
                </a:solidFill>
                <a:ea typeface="+mn-ea"/>
              </a:defRPr>
            </a:lvl1pPr>
          </a:lstStyle>
          <a:p>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hf sldNum="0" hdr="0" ftr="0" dt="0"/>
  <p:txStyles>
    <p:titleStyle>
      <a:lvl1pPr algn="l" rtl="0" eaLnBrk="1" fontAlgn="base" hangingPunct="1">
        <a:spcBef>
          <a:spcPct val="0"/>
        </a:spcBef>
        <a:spcAft>
          <a:spcPct val="0"/>
        </a:spcAft>
        <a:defRPr sz="2250" b="1">
          <a:solidFill>
            <a:schemeClr val="tx2"/>
          </a:solidFill>
          <a:latin typeface="+mj-lt"/>
          <a:ea typeface="+mj-ea"/>
          <a:cs typeface="+mj-cs"/>
        </a:defRPr>
      </a:lvl1pPr>
      <a:lvl2pPr algn="l" rtl="0" eaLnBrk="1" fontAlgn="base" hangingPunct="1">
        <a:spcBef>
          <a:spcPct val="0"/>
        </a:spcBef>
        <a:spcAft>
          <a:spcPct val="0"/>
        </a:spcAft>
        <a:defRPr sz="4000" b="1">
          <a:solidFill>
            <a:schemeClr val="tx2"/>
          </a:solidFill>
          <a:latin typeface="Arial" panose="020B0604020202020204" pitchFamily="34" charset="0"/>
          <a:ea typeface="宋体" panose="02010600030101010101" pitchFamily="2" charset="-122"/>
        </a:defRPr>
      </a:lvl2pPr>
      <a:lvl3pPr algn="l" rtl="0" eaLnBrk="1" fontAlgn="base" hangingPunct="1">
        <a:spcBef>
          <a:spcPct val="0"/>
        </a:spcBef>
        <a:spcAft>
          <a:spcPct val="0"/>
        </a:spcAft>
        <a:defRPr sz="4000" b="1">
          <a:solidFill>
            <a:schemeClr val="tx2"/>
          </a:solidFill>
          <a:latin typeface="Arial" panose="020B0604020202020204" pitchFamily="34" charset="0"/>
          <a:ea typeface="宋体" panose="02010600030101010101" pitchFamily="2" charset="-122"/>
        </a:defRPr>
      </a:lvl3pPr>
      <a:lvl4pPr algn="l" rtl="0" eaLnBrk="1" fontAlgn="base" hangingPunct="1">
        <a:spcBef>
          <a:spcPct val="0"/>
        </a:spcBef>
        <a:spcAft>
          <a:spcPct val="0"/>
        </a:spcAft>
        <a:defRPr sz="4000" b="1">
          <a:solidFill>
            <a:schemeClr val="tx2"/>
          </a:solidFill>
          <a:latin typeface="Arial" panose="020B0604020202020204" pitchFamily="34" charset="0"/>
          <a:ea typeface="宋体" panose="02010600030101010101" pitchFamily="2" charset="-122"/>
        </a:defRPr>
      </a:lvl4pPr>
      <a:lvl5pPr algn="l" rtl="0" eaLnBrk="1" fontAlgn="base" hangingPunct="1">
        <a:spcBef>
          <a:spcPct val="0"/>
        </a:spcBef>
        <a:spcAft>
          <a:spcPct val="0"/>
        </a:spcAft>
        <a:defRPr sz="4000" b="1">
          <a:solidFill>
            <a:schemeClr val="tx2"/>
          </a:solidFill>
          <a:latin typeface="Arial" panose="020B0604020202020204" pitchFamily="34" charset="0"/>
          <a:ea typeface="宋体" panose="02010600030101010101" pitchFamily="2" charset="-122"/>
        </a:defRPr>
      </a:lvl5pPr>
      <a:lvl6pPr marL="457200" algn="l" rtl="0" eaLnBrk="1" fontAlgn="base" hangingPunct="1">
        <a:spcBef>
          <a:spcPct val="0"/>
        </a:spcBef>
        <a:spcAft>
          <a:spcPct val="0"/>
        </a:spcAft>
        <a:defRPr sz="4000" b="1">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4000" b="1">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4000" b="1">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4000" b="1">
          <a:solidFill>
            <a:schemeClr val="tx2"/>
          </a:solidFill>
          <a:latin typeface="Arial" panose="020B0604020202020204" pitchFamily="34" charset="0"/>
          <a:ea typeface="宋体" panose="02010600030101010101" pitchFamily="2" charset="-122"/>
        </a:defRPr>
      </a:lvl9pPr>
    </p:titleStyle>
    <p:bodyStyle>
      <a:lvl1pPr marL="193040" indent="-193040" algn="l" rtl="0" eaLnBrk="1" fontAlgn="base" hangingPunct="1">
        <a:spcBef>
          <a:spcPct val="11000"/>
        </a:spcBef>
        <a:spcAft>
          <a:spcPct val="5000"/>
        </a:spcAft>
        <a:buChar char="•"/>
        <a:defRPr sz="1800" b="1">
          <a:solidFill>
            <a:schemeClr val="tx1"/>
          </a:solidFill>
          <a:latin typeface="+mn-lt"/>
          <a:ea typeface="+mn-ea"/>
          <a:cs typeface="+mn-cs"/>
        </a:defRPr>
      </a:lvl1pPr>
      <a:lvl2pPr marL="418465" indent="-160655" algn="l" rtl="0" eaLnBrk="1" fontAlgn="base" hangingPunct="1">
        <a:spcBef>
          <a:spcPct val="11000"/>
        </a:spcBef>
        <a:spcAft>
          <a:spcPct val="5000"/>
        </a:spcAft>
        <a:buChar char="–"/>
        <a:defRPr sz="1800" b="1">
          <a:solidFill>
            <a:schemeClr val="tx1"/>
          </a:solidFill>
          <a:latin typeface="+mn-lt"/>
          <a:ea typeface="+mn-ea"/>
        </a:defRPr>
      </a:lvl2pPr>
      <a:lvl3pPr marL="643255" indent="-128905" algn="l" rtl="0" eaLnBrk="1" fontAlgn="base" hangingPunct="1">
        <a:spcBef>
          <a:spcPct val="11000"/>
        </a:spcBef>
        <a:spcAft>
          <a:spcPct val="5000"/>
        </a:spcAft>
        <a:buChar char="•"/>
        <a:defRPr sz="1575" b="1">
          <a:solidFill>
            <a:schemeClr val="tx1"/>
          </a:solidFill>
          <a:latin typeface="+mn-lt"/>
          <a:ea typeface="+mn-ea"/>
        </a:defRPr>
      </a:lvl3pPr>
      <a:lvl4pPr marL="900430" indent="-128905" algn="l" rtl="0" eaLnBrk="1" fontAlgn="base" hangingPunct="1">
        <a:spcBef>
          <a:spcPct val="11000"/>
        </a:spcBef>
        <a:spcAft>
          <a:spcPct val="5000"/>
        </a:spcAft>
        <a:buChar char="–"/>
        <a:defRPr sz="1350" b="1">
          <a:solidFill>
            <a:schemeClr val="tx1"/>
          </a:solidFill>
          <a:latin typeface="+mn-lt"/>
          <a:ea typeface="+mn-ea"/>
        </a:defRPr>
      </a:lvl4pPr>
      <a:lvl5pPr marL="1158240" indent="-128905" algn="l" rtl="0" eaLnBrk="1" fontAlgn="base" hangingPunct="1">
        <a:spcBef>
          <a:spcPct val="11000"/>
        </a:spcBef>
        <a:spcAft>
          <a:spcPct val="5000"/>
        </a:spcAft>
        <a:buChar char="»"/>
        <a:defRPr sz="1350" b="1">
          <a:solidFill>
            <a:schemeClr val="tx1"/>
          </a:solidFill>
          <a:latin typeface="+mn-lt"/>
          <a:ea typeface="+mn-ea"/>
        </a:defRPr>
      </a:lvl5pPr>
      <a:lvl6pPr marL="1415415" indent="-128905" algn="l" rtl="0" eaLnBrk="1" fontAlgn="base" hangingPunct="1">
        <a:spcBef>
          <a:spcPct val="11000"/>
        </a:spcBef>
        <a:spcAft>
          <a:spcPct val="5000"/>
        </a:spcAft>
        <a:buChar char="»"/>
        <a:defRPr sz="1350" b="1">
          <a:solidFill>
            <a:schemeClr val="tx1"/>
          </a:solidFill>
          <a:latin typeface="+mn-lt"/>
          <a:ea typeface="+mn-ea"/>
        </a:defRPr>
      </a:lvl6pPr>
      <a:lvl7pPr marL="1672590" indent="-128905" algn="l" rtl="0" eaLnBrk="1" fontAlgn="base" hangingPunct="1">
        <a:spcBef>
          <a:spcPct val="11000"/>
        </a:spcBef>
        <a:spcAft>
          <a:spcPct val="5000"/>
        </a:spcAft>
        <a:buChar char="»"/>
        <a:defRPr sz="1350" b="1">
          <a:solidFill>
            <a:schemeClr val="tx1"/>
          </a:solidFill>
          <a:latin typeface="+mn-lt"/>
          <a:ea typeface="+mn-ea"/>
        </a:defRPr>
      </a:lvl7pPr>
      <a:lvl8pPr marL="1929765" indent="-128905" algn="l" rtl="0" eaLnBrk="1" fontAlgn="base" hangingPunct="1">
        <a:spcBef>
          <a:spcPct val="11000"/>
        </a:spcBef>
        <a:spcAft>
          <a:spcPct val="5000"/>
        </a:spcAft>
        <a:buChar char="»"/>
        <a:defRPr sz="1350" b="1">
          <a:solidFill>
            <a:schemeClr val="tx1"/>
          </a:solidFill>
          <a:latin typeface="+mn-lt"/>
          <a:ea typeface="+mn-ea"/>
        </a:defRPr>
      </a:lvl8pPr>
      <a:lvl9pPr marL="2186940" indent="-128905" algn="l" rtl="0" eaLnBrk="1" fontAlgn="base" hangingPunct="1">
        <a:spcBef>
          <a:spcPct val="11000"/>
        </a:spcBef>
        <a:spcAft>
          <a:spcPct val="5000"/>
        </a:spcAft>
        <a:buChar char="»"/>
        <a:defRPr sz="1350" b="1">
          <a:solidFill>
            <a:schemeClr val="tx1"/>
          </a:solidFill>
          <a:latin typeface="+mn-lt"/>
          <a:ea typeface="+mn-ea"/>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8035" algn="l" defTabSz="514350" rtl="0" eaLnBrk="1" latinLnBrk="0" hangingPunct="1">
        <a:defRPr sz="1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9.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20.jp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p:cNvSpPr>
            <a:spLocks noGrp="1"/>
          </p:cNvSpPr>
          <p:nvPr>
            <p:ph type="ctrTitle"/>
          </p:nvPr>
        </p:nvSpPr>
        <p:spPr>
          <a:xfrm>
            <a:off x="2339977" y="3687667"/>
            <a:ext cx="6804025" cy="1470177"/>
          </a:xfrm>
          <a:prstGeom prst="rect">
            <a:avLst/>
          </a:prstGeom>
          <a:noFill/>
          <a:ln w="9525">
            <a:noFill/>
          </a:ln>
        </p:spPr>
        <p:txBody>
          <a:bodyPr/>
          <a:lstStyle/>
          <a:p>
            <a:pPr algn="ctr"/>
            <a:r>
              <a:rPr lang="zh-CN" altLang="en-US" sz="4000" dirty="0">
                <a:solidFill>
                  <a:srgbClr val="003399"/>
                </a:solidFill>
                <a:latin typeface="华文行楷" panose="02010800040101010101" pitchFamily="2" charset="-122"/>
                <a:ea typeface="华文行楷" panose="02010800040101010101" pitchFamily="2" charset="-122"/>
                <a:cs typeface="华文行楷" panose="02010800040101010101" pitchFamily="2" charset="-122"/>
              </a:rPr>
              <a:t>第一讲 人力资源管理概论</a:t>
            </a:r>
            <a:r>
              <a:rPr lang="zh-CN" altLang="en-US" sz="4000" dirty="0"/>
              <a:t> </a:t>
            </a:r>
            <a:br>
              <a:rPr lang="zh-CN" altLang="en-US" sz="4000" dirty="0"/>
            </a:br>
            <a:r>
              <a:rPr lang="zh-CN" altLang="en-US" sz="4000" dirty="0"/>
              <a:t/>
            </a:r>
            <a:br>
              <a:rPr lang="zh-CN" altLang="en-US" sz="4000" dirty="0"/>
            </a:br>
            <a:r>
              <a:rPr lang="zh-CN" altLang="en-US" sz="4000" dirty="0">
                <a:solidFill>
                  <a:schemeClr val="tx1"/>
                </a:solidFill>
                <a:latin typeface="华文隶书" panose="02010800040101010101" pitchFamily="2" charset="-122"/>
                <a:ea typeface="华文隶书" panose="02010800040101010101" pitchFamily="2" charset="-122"/>
              </a:rPr>
              <a:t>华南理工大学</a:t>
            </a:r>
            <a:br>
              <a:rPr lang="zh-CN" altLang="en-US" sz="4000" dirty="0">
                <a:solidFill>
                  <a:schemeClr val="tx1"/>
                </a:solidFill>
                <a:latin typeface="华文隶书" panose="02010800040101010101" pitchFamily="2" charset="-122"/>
                <a:ea typeface="华文隶书" panose="02010800040101010101" pitchFamily="2" charset="-122"/>
              </a:rPr>
            </a:br>
            <a:r>
              <a:rPr lang="zh-CN" altLang="en-US" sz="4000" dirty="0">
                <a:solidFill>
                  <a:schemeClr val="tx1"/>
                </a:solidFill>
                <a:latin typeface="华文隶书" panose="02010800040101010101" pitchFamily="2" charset="-122"/>
                <a:ea typeface="华文隶书" panose="02010800040101010101" pitchFamily="2" charset="-122"/>
              </a:rPr>
              <a:t>工商管理学院</a:t>
            </a:r>
            <a:r>
              <a:rPr lang="zh-CN" altLang="en-US" sz="4000" dirty="0">
                <a:solidFill>
                  <a:schemeClr val="tx1"/>
                </a:solidFill>
                <a:latin typeface="华文琥珀" panose="02010800040101010101" pitchFamily="2" charset="-122"/>
                <a:ea typeface="华文琥珀" panose="02010800040101010101" pitchFamily="2" charset="-122"/>
              </a:rPr>
              <a:t> </a:t>
            </a:r>
            <a:r>
              <a:rPr lang="zh-CN" altLang="en-US" sz="4000" dirty="0">
                <a:solidFill>
                  <a:schemeClr val="hlink"/>
                </a:solidFill>
                <a:latin typeface="华文琥珀" panose="02010800040101010101" pitchFamily="2" charset="-122"/>
                <a:ea typeface="华文琥珀" panose="02010800040101010101" pitchFamily="2" charset="-122"/>
              </a:rPr>
              <a:t/>
            </a:r>
            <a:br>
              <a:rPr lang="zh-CN" altLang="en-US" sz="4000" dirty="0">
                <a:solidFill>
                  <a:schemeClr val="hlink"/>
                </a:solidFill>
                <a:latin typeface="华文琥珀" panose="02010800040101010101" pitchFamily="2" charset="-122"/>
                <a:ea typeface="华文琥珀" panose="02010800040101010101" pitchFamily="2" charset="-122"/>
              </a:rPr>
            </a:br>
            <a:r>
              <a:rPr lang="zh-CN" altLang="en-US" sz="4000" dirty="0">
                <a:solidFill>
                  <a:schemeClr val="hlink"/>
                </a:solidFill>
                <a:latin typeface="华文琥珀" panose="02010800040101010101" pitchFamily="2" charset="-122"/>
                <a:ea typeface="华文琥珀" panose="02010800040101010101" pitchFamily="2" charset="-122"/>
              </a:rPr>
              <a:t/>
            </a:r>
            <a:br>
              <a:rPr lang="zh-CN" altLang="en-US" sz="4000" dirty="0">
                <a:solidFill>
                  <a:schemeClr val="hlink"/>
                </a:solidFill>
                <a:latin typeface="华文琥珀" panose="02010800040101010101" pitchFamily="2" charset="-122"/>
                <a:ea typeface="华文琥珀" panose="02010800040101010101" pitchFamily="2" charset="-122"/>
              </a:rPr>
            </a:br>
            <a:r>
              <a:rPr lang="zh-CN" altLang="en-US" sz="4000" dirty="0">
                <a:solidFill>
                  <a:schemeClr val="tx1"/>
                </a:solidFill>
                <a:latin typeface="+mj-ea"/>
                <a:cs typeface="+mj-ea"/>
              </a:rPr>
              <a:t>吴海波</a:t>
            </a:r>
            <a:br>
              <a:rPr lang="zh-CN" altLang="en-US" sz="4000" dirty="0">
                <a:solidFill>
                  <a:schemeClr val="tx1"/>
                </a:solidFill>
                <a:latin typeface="+mj-ea"/>
                <a:cs typeface="+mj-ea"/>
              </a:rPr>
            </a:br>
            <a:r>
              <a:rPr lang="en-US" altLang="zh-CN" sz="4000" dirty="0">
                <a:solidFill>
                  <a:schemeClr val="tx1"/>
                </a:solidFill>
                <a:latin typeface="+mj-ea"/>
                <a:cs typeface="+mj-ea"/>
              </a:rPr>
              <a:t>Jermaine Woo</a:t>
            </a:r>
            <a:r>
              <a:rPr lang="zh-CN" altLang="en-US" sz="4000" dirty="0">
                <a:solidFill>
                  <a:schemeClr val="hlink"/>
                </a:solidFill>
                <a:latin typeface="华文行楷" panose="02010800040101010101" pitchFamily="2" charset="-122"/>
                <a:ea typeface="华文行楷" panose="02010800040101010101" pitchFamily="2" charset="-122"/>
              </a:rPr>
              <a:t/>
            </a:r>
            <a:br>
              <a:rPr lang="zh-CN" altLang="en-US" sz="4000" dirty="0">
                <a:solidFill>
                  <a:schemeClr val="hlink"/>
                </a:solidFill>
                <a:latin typeface="华文行楷" panose="02010800040101010101" pitchFamily="2" charset="-122"/>
                <a:ea typeface="华文行楷" panose="02010800040101010101" pitchFamily="2" charset="-122"/>
              </a:rPr>
            </a:br>
            <a:r>
              <a:rPr lang="zh-CN" altLang="en-US" sz="4000" dirty="0"/>
              <a:t/>
            </a:r>
            <a:br>
              <a:rPr lang="zh-CN" altLang="en-US" sz="4000" dirty="0"/>
            </a:br>
            <a:r>
              <a:rPr lang="zh-CN" altLang="en-US" sz="4000" dirty="0"/>
              <a:t> </a:t>
            </a:r>
          </a:p>
        </p:txBody>
      </p:sp>
      <p:sp>
        <p:nvSpPr>
          <p:cNvPr id="2" name="副标题 1"/>
          <p:cNvSpPr>
            <a:spLocks noGrp="1" noChangeArrowheads="1"/>
          </p:cNvSpPr>
          <p:nvPr>
            <p:ph type="subTitle" idx="1"/>
          </p:nvPr>
        </p:nvSpPr>
        <p:spPr/>
        <p:txBody>
          <a:bodyPr/>
          <a:lstStyle/>
          <a:p>
            <a:endParaRPr lang="zh-CN" altLang="en-US">
              <a:latin typeface="宋体" panose="02010600030101010101" pitchFamily="2" charset="-122"/>
              <a:ea typeface="宋体" panose="02010600030101010101" pitchFamily="2" charset="-122"/>
            </a:endParaRPr>
          </a:p>
        </p:txBody>
      </p:sp>
    </p:spTree>
  </p:cSld>
  <p:clrMapOvr>
    <a:masterClrMapping/>
  </p:clrMapOvr>
  <p:transition>
    <p:blinds/>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ext Box 2"/>
          <p:cNvSpPr txBox="1">
            <a:spLocks noChangeArrowheads="1"/>
          </p:cNvSpPr>
          <p:nvPr/>
        </p:nvSpPr>
        <p:spPr bwMode="auto">
          <a:xfrm>
            <a:off x="5775325" y="2336800"/>
            <a:ext cx="2497138" cy="457200"/>
          </a:xfrm>
          <a:prstGeom prst="rect">
            <a:avLst/>
          </a:prstGeom>
          <a:noFill/>
          <a:ln w="12700">
            <a:noFill/>
            <a:miter lim="800000"/>
          </a:ln>
          <a:effectLst/>
        </p:spPr>
        <p:txBody>
          <a:bodyPr>
            <a:spAutoFit/>
          </a:bodyPr>
          <a:lstStyle/>
          <a:p>
            <a:pPr marL="455930" marR="0" indent="-455930" defTabSz="914400" eaLnBrk="1" hangingPunct="1">
              <a:lnSpc>
                <a:spcPct val="120000"/>
              </a:lnSpc>
              <a:buClrTx/>
              <a:buSzTx/>
              <a:buFontTx/>
              <a:defRPr/>
            </a:pPr>
            <a:r>
              <a:rPr kumimoji="1" lang="en-US" altLang="zh-CN" sz="2000" kern="1200" cap="none" spc="0" normalizeH="0" baseline="0" noProof="0">
                <a:effectLst>
                  <a:outerShdw blurRad="38100" dist="38100" dir="2700000" algn="tl">
                    <a:srgbClr val="C0C0C0"/>
                  </a:outerShdw>
                </a:effectLst>
                <a:latin typeface="华文楷体" panose="02010600040101010101" pitchFamily="2" charset="-122"/>
                <a:ea typeface="华文楷体" panose="02010600040101010101" pitchFamily="2" charset="-122"/>
                <a:cs typeface="+mn-cs"/>
              </a:rPr>
              <a:t>    </a:t>
            </a:r>
            <a:endParaRPr kumimoji="1" lang="zh-CN" altLang="zh-CN" sz="2000" kern="1200" cap="none" spc="0" normalizeH="0" baseline="0" noProof="0">
              <a:latin typeface="华文楷体" panose="02010600040101010101" pitchFamily="2" charset="-122"/>
              <a:ea typeface="华文楷体" panose="02010600040101010101" pitchFamily="2" charset="-122"/>
              <a:cs typeface="+mn-cs"/>
            </a:endParaRPr>
          </a:p>
        </p:txBody>
      </p:sp>
      <p:grpSp>
        <p:nvGrpSpPr>
          <p:cNvPr id="9219" name="Group 3"/>
          <p:cNvGrpSpPr/>
          <p:nvPr/>
        </p:nvGrpSpPr>
        <p:grpSpPr>
          <a:xfrm>
            <a:off x="1692275" y="1557338"/>
            <a:ext cx="5340350" cy="4271962"/>
            <a:chOff x="793" y="981"/>
            <a:chExt cx="3364" cy="2691"/>
          </a:xfrm>
        </p:grpSpPr>
        <p:sp>
          <p:nvSpPr>
            <p:cNvPr id="9222" name="Freeform 4"/>
            <p:cNvSpPr/>
            <p:nvPr/>
          </p:nvSpPr>
          <p:spPr>
            <a:xfrm>
              <a:off x="2299" y="981"/>
              <a:ext cx="1149" cy="625"/>
            </a:xfrm>
            <a:custGeom>
              <a:avLst/>
              <a:gdLst>
                <a:gd name="txL" fmla="*/ 0 w 1564"/>
                <a:gd name="txT" fmla="*/ 0 h 800"/>
                <a:gd name="txR" fmla="*/ 1564 w 1564"/>
                <a:gd name="txB" fmla="*/ 800 h 800"/>
              </a:gdLst>
              <a:ahLst/>
              <a:cxnLst>
                <a:cxn ang="0">
                  <a:pos x="58" y="261"/>
                </a:cxn>
                <a:cxn ang="0">
                  <a:pos x="76" y="252"/>
                </a:cxn>
                <a:cxn ang="0">
                  <a:pos x="95" y="245"/>
                </a:cxn>
                <a:cxn ang="0">
                  <a:pos x="114" y="238"/>
                </a:cxn>
                <a:cxn ang="0">
                  <a:pos x="132" y="233"/>
                </a:cxn>
                <a:cxn ang="0">
                  <a:pos x="150" y="227"/>
                </a:cxn>
                <a:cxn ang="0">
                  <a:pos x="168" y="223"/>
                </a:cxn>
                <a:cxn ang="0">
                  <a:pos x="186" y="220"/>
                </a:cxn>
                <a:cxn ang="0">
                  <a:pos x="203" y="216"/>
                </a:cxn>
                <a:cxn ang="0">
                  <a:pos x="220" y="216"/>
                </a:cxn>
                <a:cxn ang="0">
                  <a:pos x="238" y="213"/>
                </a:cxn>
                <a:cxn ang="0">
                  <a:pos x="255" y="213"/>
                </a:cxn>
                <a:cxn ang="0">
                  <a:pos x="271" y="213"/>
                </a:cxn>
                <a:cxn ang="0">
                  <a:pos x="287" y="216"/>
                </a:cxn>
                <a:cxn ang="0">
                  <a:pos x="303" y="216"/>
                </a:cxn>
                <a:cxn ang="0">
                  <a:pos x="318" y="219"/>
                </a:cxn>
                <a:cxn ang="0">
                  <a:pos x="310" y="298"/>
                </a:cxn>
                <a:cxn ang="0">
                  <a:pos x="373" y="0"/>
                </a:cxn>
                <a:cxn ang="0">
                  <a:pos x="347" y="72"/>
                </a:cxn>
                <a:cxn ang="0">
                  <a:pos x="326" y="68"/>
                </a:cxn>
                <a:cxn ang="0">
                  <a:pos x="306" y="64"/>
                </a:cxn>
                <a:cxn ang="0">
                  <a:pos x="284" y="63"/>
                </a:cxn>
                <a:cxn ang="0">
                  <a:pos x="264" y="62"/>
                </a:cxn>
                <a:cxn ang="0">
                  <a:pos x="242" y="62"/>
                </a:cxn>
                <a:cxn ang="0">
                  <a:pos x="219" y="63"/>
                </a:cxn>
                <a:cxn ang="0">
                  <a:pos x="197" y="64"/>
                </a:cxn>
                <a:cxn ang="0">
                  <a:pos x="174" y="68"/>
                </a:cxn>
                <a:cxn ang="0">
                  <a:pos x="151" y="72"/>
                </a:cxn>
                <a:cxn ang="0">
                  <a:pos x="129" y="77"/>
                </a:cxn>
                <a:cxn ang="0">
                  <a:pos x="105" y="83"/>
                </a:cxn>
                <a:cxn ang="0">
                  <a:pos x="82" y="91"/>
                </a:cxn>
                <a:cxn ang="0">
                  <a:pos x="59" y="99"/>
                </a:cxn>
                <a:cxn ang="0">
                  <a:pos x="35" y="108"/>
                </a:cxn>
                <a:cxn ang="0">
                  <a:pos x="11" y="119"/>
                </a:cxn>
                <a:cxn ang="0">
                  <a:pos x="80" y="169"/>
                </a:cxn>
              </a:cxnLst>
              <a:rect l="txL" t="txT" r="txR" b="txB"/>
              <a:pathLst>
                <a:path w="1564" h="800">
                  <a:moveTo>
                    <a:pt x="168" y="714"/>
                  </a:moveTo>
                  <a:lnTo>
                    <a:pt x="200" y="701"/>
                  </a:lnTo>
                  <a:lnTo>
                    <a:pt x="232" y="690"/>
                  </a:lnTo>
                  <a:lnTo>
                    <a:pt x="263" y="678"/>
                  </a:lnTo>
                  <a:lnTo>
                    <a:pt x="296" y="668"/>
                  </a:lnTo>
                  <a:lnTo>
                    <a:pt x="327" y="658"/>
                  </a:lnTo>
                  <a:lnTo>
                    <a:pt x="359" y="649"/>
                  </a:lnTo>
                  <a:lnTo>
                    <a:pt x="390" y="640"/>
                  </a:lnTo>
                  <a:lnTo>
                    <a:pt x="422" y="632"/>
                  </a:lnTo>
                  <a:lnTo>
                    <a:pt x="453" y="624"/>
                  </a:lnTo>
                  <a:lnTo>
                    <a:pt x="485" y="617"/>
                  </a:lnTo>
                  <a:lnTo>
                    <a:pt x="515" y="610"/>
                  </a:lnTo>
                  <a:lnTo>
                    <a:pt x="546" y="605"/>
                  </a:lnTo>
                  <a:lnTo>
                    <a:pt x="578" y="599"/>
                  </a:lnTo>
                  <a:lnTo>
                    <a:pt x="608" y="595"/>
                  </a:lnTo>
                  <a:lnTo>
                    <a:pt x="639" y="590"/>
                  </a:lnTo>
                  <a:lnTo>
                    <a:pt x="668" y="587"/>
                  </a:lnTo>
                  <a:lnTo>
                    <a:pt x="698" y="583"/>
                  </a:lnTo>
                  <a:lnTo>
                    <a:pt x="728" y="580"/>
                  </a:lnTo>
                  <a:lnTo>
                    <a:pt x="757" y="578"/>
                  </a:lnTo>
                  <a:lnTo>
                    <a:pt x="787" y="575"/>
                  </a:lnTo>
                  <a:lnTo>
                    <a:pt x="817" y="574"/>
                  </a:lnTo>
                  <a:lnTo>
                    <a:pt x="845" y="573"/>
                  </a:lnTo>
                  <a:lnTo>
                    <a:pt x="874" y="573"/>
                  </a:lnTo>
                  <a:lnTo>
                    <a:pt x="903" y="573"/>
                  </a:lnTo>
                  <a:lnTo>
                    <a:pt x="930" y="574"/>
                  </a:lnTo>
                  <a:lnTo>
                    <a:pt x="958" y="575"/>
                  </a:lnTo>
                  <a:lnTo>
                    <a:pt x="985" y="578"/>
                  </a:lnTo>
                  <a:lnTo>
                    <a:pt x="1013" y="580"/>
                  </a:lnTo>
                  <a:lnTo>
                    <a:pt x="1039" y="582"/>
                  </a:lnTo>
                  <a:lnTo>
                    <a:pt x="1065" y="585"/>
                  </a:lnTo>
                  <a:lnTo>
                    <a:pt x="1092" y="589"/>
                  </a:lnTo>
                  <a:lnTo>
                    <a:pt x="1118" y="593"/>
                  </a:lnTo>
                  <a:lnTo>
                    <a:pt x="1063" y="799"/>
                  </a:lnTo>
                  <a:lnTo>
                    <a:pt x="1563" y="508"/>
                  </a:lnTo>
                  <a:lnTo>
                    <a:pt x="1280" y="0"/>
                  </a:lnTo>
                  <a:lnTo>
                    <a:pt x="1225" y="199"/>
                  </a:lnTo>
                  <a:lnTo>
                    <a:pt x="1191" y="193"/>
                  </a:lnTo>
                  <a:lnTo>
                    <a:pt x="1157" y="188"/>
                  </a:lnTo>
                  <a:lnTo>
                    <a:pt x="1121" y="182"/>
                  </a:lnTo>
                  <a:lnTo>
                    <a:pt x="1086" y="177"/>
                  </a:lnTo>
                  <a:lnTo>
                    <a:pt x="1050" y="173"/>
                  </a:lnTo>
                  <a:lnTo>
                    <a:pt x="1014" y="171"/>
                  </a:lnTo>
                  <a:lnTo>
                    <a:pt x="977" y="168"/>
                  </a:lnTo>
                  <a:lnTo>
                    <a:pt x="941" y="166"/>
                  </a:lnTo>
                  <a:lnTo>
                    <a:pt x="905" y="165"/>
                  </a:lnTo>
                  <a:lnTo>
                    <a:pt x="867" y="165"/>
                  </a:lnTo>
                  <a:lnTo>
                    <a:pt x="830" y="165"/>
                  </a:lnTo>
                  <a:lnTo>
                    <a:pt x="791" y="166"/>
                  </a:lnTo>
                  <a:lnTo>
                    <a:pt x="753" y="168"/>
                  </a:lnTo>
                  <a:lnTo>
                    <a:pt x="714" y="170"/>
                  </a:lnTo>
                  <a:lnTo>
                    <a:pt x="676" y="173"/>
                  </a:lnTo>
                  <a:lnTo>
                    <a:pt x="637" y="176"/>
                  </a:lnTo>
                  <a:lnTo>
                    <a:pt x="599" y="182"/>
                  </a:lnTo>
                  <a:lnTo>
                    <a:pt x="559" y="187"/>
                  </a:lnTo>
                  <a:lnTo>
                    <a:pt x="520" y="193"/>
                  </a:lnTo>
                  <a:lnTo>
                    <a:pt x="480" y="199"/>
                  </a:lnTo>
                  <a:lnTo>
                    <a:pt x="441" y="206"/>
                  </a:lnTo>
                  <a:lnTo>
                    <a:pt x="401" y="214"/>
                  </a:lnTo>
                  <a:lnTo>
                    <a:pt x="361" y="223"/>
                  </a:lnTo>
                  <a:lnTo>
                    <a:pt x="322" y="232"/>
                  </a:lnTo>
                  <a:lnTo>
                    <a:pt x="281" y="242"/>
                  </a:lnTo>
                  <a:lnTo>
                    <a:pt x="241" y="253"/>
                  </a:lnTo>
                  <a:lnTo>
                    <a:pt x="201" y="265"/>
                  </a:lnTo>
                  <a:lnTo>
                    <a:pt x="160" y="277"/>
                  </a:lnTo>
                  <a:lnTo>
                    <a:pt x="120" y="291"/>
                  </a:lnTo>
                  <a:lnTo>
                    <a:pt x="81" y="304"/>
                  </a:lnTo>
                  <a:lnTo>
                    <a:pt x="40" y="319"/>
                  </a:lnTo>
                  <a:lnTo>
                    <a:pt x="0" y="333"/>
                  </a:lnTo>
                  <a:lnTo>
                    <a:pt x="277" y="455"/>
                  </a:lnTo>
                  <a:lnTo>
                    <a:pt x="168" y="714"/>
                  </a:lnTo>
                </a:path>
              </a:pathLst>
            </a:custGeom>
            <a:gradFill rotWithShape="1">
              <a:gsLst>
                <a:gs pos="0">
                  <a:srgbClr val="CCFFCC">
                    <a:alpha val="82999"/>
                  </a:srgbClr>
                </a:gs>
                <a:gs pos="100000">
                  <a:srgbClr val="33CC33">
                    <a:alpha val="78998"/>
                  </a:srgbClr>
                </a:gs>
              </a:gsLst>
              <a:lin ang="0" scaled="1"/>
              <a:tileRect/>
            </a:gradFill>
            <a:ln w="9525">
              <a:noFill/>
            </a:ln>
          </p:spPr>
          <p:txBody>
            <a:bodyPr/>
            <a:lstStyle/>
            <a:p>
              <a:endParaRPr lang="zh-CN" altLang="en-US"/>
            </a:p>
          </p:txBody>
        </p:sp>
        <p:grpSp>
          <p:nvGrpSpPr>
            <p:cNvPr id="9223" name="Group 5"/>
            <p:cNvGrpSpPr/>
            <p:nvPr/>
          </p:nvGrpSpPr>
          <p:grpSpPr>
            <a:xfrm>
              <a:off x="793" y="1139"/>
              <a:ext cx="3364" cy="2533"/>
              <a:chOff x="793" y="1139"/>
              <a:chExt cx="3364" cy="2533"/>
            </a:xfrm>
          </p:grpSpPr>
          <p:sp>
            <p:nvSpPr>
              <p:cNvPr id="9224" name="Oval 6"/>
              <p:cNvSpPr/>
              <p:nvPr/>
            </p:nvSpPr>
            <p:spPr>
              <a:xfrm>
                <a:off x="3424" y="1298"/>
                <a:ext cx="733" cy="696"/>
              </a:xfrm>
              <a:prstGeom prst="ellipse">
                <a:avLst/>
              </a:prstGeom>
              <a:solidFill>
                <a:srgbClr val="063DE8"/>
              </a:solidFill>
              <a:ln w="9525">
                <a:noFill/>
              </a:ln>
            </p:spPr>
            <p:txBody>
              <a:bodyPr wrap="none" anchor="ctr"/>
              <a:lstStyle/>
              <a:p>
                <a:endParaRPr lang="zh-CN" altLang="en-US" dirty="0">
                  <a:latin typeface="Arial" panose="020B0604020202020204" pitchFamily="34" charset="0"/>
                </a:endParaRPr>
              </a:p>
            </p:txBody>
          </p:sp>
          <p:sp>
            <p:nvSpPr>
              <p:cNvPr id="9225" name="Freeform 7"/>
              <p:cNvSpPr/>
              <p:nvPr/>
            </p:nvSpPr>
            <p:spPr>
              <a:xfrm>
                <a:off x="793" y="2810"/>
                <a:ext cx="801" cy="538"/>
              </a:xfrm>
              <a:custGeom>
                <a:avLst/>
                <a:gdLst>
                  <a:gd name="txL" fmla="*/ 0 w 778"/>
                  <a:gd name="txT" fmla="*/ 0 h 503"/>
                  <a:gd name="txR" fmla="*/ 778 w 778"/>
                  <a:gd name="txB" fmla="*/ 503 h 503"/>
                </a:gdLst>
                <a:ahLst/>
                <a:cxnLst>
                  <a:cxn ang="0">
                    <a:pos x="438" y="0"/>
                  </a:cxn>
                  <a:cxn ang="0">
                    <a:pos x="0" y="657"/>
                  </a:cxn>
                  <a:cxn ang="0">
                    <a:pos x="873" y="657"/>
                  </a:cxn>
                  <a:cxn ang="0">
                    <a:pos x="438" y="0"/>
                  </a:cxn>
                </a:cxnLst>
                <a:rect l="txL" t="txT" r="txR" b="txB"/>
                <a:pathLst>
                  <a:path w="778" h="503">
                    <a:moveTo>
                      <a:pt x="389" y="0"/>
                    </a:moveTo>
                    <a:lnTo>
                      <a:pt x="0" y="502"/>
                    </a:lnTo>
                    <a:lnTo>
                      <a:pt x="777" y="502"/>
                    </a:lnTo>
                    <a:lnTo>
                      <a:pt x="389" y="0"/>
                    </a:lnTo>
                  </a:path>
                </a:pathLst>
              </a:custGeom>
              <a:solidFill>
                <a:srgbClr val="C0C0C0">
                  <a:alpha val="100000"/>
                </a:srgbClr>
              </a:solidFill>
              <a:ln w="9525">
                <a:noFill/>
              </a:ln>
            </p:spPr>
            <p:txBody>
              <a:bodyPr/>
              <a:lstStyle/>
              <a:p>
                <a:endParaRPr lang="zh-CN" altLang="en-US"/>
              </a:p>
            </p:txBody>
          </p:sp>
          <p:sp>
            <p:nvSpPr>
              <p:cNvPr id="9226" name="Freeform 8"/>
              <p:cNvSpPr/>
              <p:nvPr/>
            </p:nvSpPr>
            <p:spPr>
              <a:xfrm>
                <a:off x="3137" y="1992"/>
                <a:ext cx="860" cy="1165"/>
              </a:xfrm>
              <a:custGeom>
                <a:avLst/>
                <a:gdLst>
                  <a:gd name="txL" fmla="*/ 0 w 1156"/>
                  <a:gd name="txT" fmla="*/ 0 h 1485"/>
                  <a:gd name="txR" fmla="*/ 1156 w 1156"/>
                  <a:gd name="txB" fmla="*/ 1485 h 1485"/>
                </a:gdLst>
                <a:ahLst/>
                <a:cxnLst>
                  <a:cxn ang="0">
                    <a:pos x="7" y="424"/>
                  </a:cxn>
                  <a:cxn ang="0">
                    <a:pos x="23" y="407"/>
                  </a:cxn>
                  <a:cxn ang="0">
                    <a:pos x="38" y="390"/>
                  </a:cxn>
                  <a:cxn ang="0">
                    <a:pos x="52" y="372"/>
                  </a:cxn>
                  <a:cxn ang="0">
                    <a:pos x="66" y="353"/>
                  </a:cxn>
                  <a:cxn ang="0">
                    <a:pos x="80" y="335"/>
                  </a:cxn>
                  <a:cxn ang="0">
                    <a:pos x="92" y="316"/>
                  </a:cxn>
                  <a:cxn ang="0">
                    <a:pos x="103" y="297"/>
                  </a:cxn>
                  <a:cxn ang="0">
                    <a:pos x="115" y="279"/>
                  </a:cxn>
                  <a:cxn ang="0">
                    <a:pos x="125" y="259"/>
                  </a:cxn>
                  <a:cxn ang="0">
                    <a:pos x="135" y="240"/>
                  </a:cxn>
                  <a:cxn ang="0">
                    <a:pos x="144" y="221"/>
                  </a:cxn>
                  <a:cxn ang="0">
                    <a:pos x="153" y="202"/>
                  </a:cxn>
                  <a:cxn ang="0">
                    <a:pos x="160" y="182"/>
                  </a:cxn>
                  <a:cxn ang="0">
                    <a:pos x="167" y="162"/>
                  </a:cxn>
                  <a:cxn ang="0">
                    <a:pos x="173" y="144"/>
                  </a:cxn>
                  <a:cxn ang="0">
                    <a:pos x="114" y="115"/>
                  </a:cxn>
                  <a:cxn ang="0">
                    <a:pos x="353" y="192"/>
                  </a:cxn>
                  <a:cxn ang="0">
                    <a:pos x="290" y="185"/>
                  </a:cxn>
                  <a:cxn ang="0">
                    <a:pos x="282" y="211"/>
                  </a:cxn>
                  <a:cxn ang="0">
                    <a:pos x="274" y="236"/>
                  </a:cxn>
                  <a:cxn ang="0">
                    <a:pos x="265" y="262"/>
                  </a:cxn>
                  <a:cxn ang="0">
                    <a:pos x="254" y="288"/>
                  </a:cxn>
                  <a:cxn ang="0">
                    <a:pos x="243" y="313"/>
                  </a:cxn>
                  <a:cxn ang="0">
                    <a:pos x="230" y="338"/>
                  </a:cxn>
                  <a:cxn ang="0">
                    <a:pos x="217" y="363"/>
                  </a:cxn>
                  <a:cxn ang="0">
                    <a:pos x="203" y="388"/>
                  </a:cxn>
                  <a:cxn ang="0">
                    <a:pos x="188" y="413"/>
                  </a:cxn>
                  <a:cxn ang="0">
                    <a:pos x="173" y="436"/>
                  </a:cxn>
                  <a:cxn ang="0">
                    <a:pos x="156" y="461"/>
                  </a:cxn>
                  <a:cxn ang="0">
                    <a:pos x="139" y="484"/>
                  </a:cxn>
                  <a:cxn ang="0">
                    <a:pos x="121" y="507"/>
                  </a:cxn>
                  <a:cxn ang="0">
                    <a:pos x="102" y="530"/>
                  </a:cxn>
                  <a:cxn ang="0">
                    <a:pos x="83" y="551"/>
                  </a:cxn>
                  <a:cxn ang="0">
                    <a:pos x="83" y="446"/>
                  </a:cxn>
                </a:cxnLst>
                <a:rect l="txL" t="txT" r="txR" b="txB"/>
                <a:pathLst>
                  <a:path w="1156" h="1485">
                    <a:moveTo>
                      <a:pt x="0" y="1143"/>
                    </a:moveTo>
                    <a:lnTo>
                      <a:pt x="26" y="1121"/>
                    </a:lnTo>
                    <a:lnTo>
                      <a:pt x="51" y="1098"/>
                    </a:lnTo>
                    <a:lnTo>
                      <a:pt x="77" y="1075"/>
                    </a:lnTo>
                    <a:lnTo>
                      <a:pt x="100" y="1052"/>
                    </a:lnTo>
                    <a:lnTo>
                      <a:pt x="124" y="1029"/>
                    </a:lnTo>
                    <a:lnTo>
                      <a:pt x="148" y="1005"/>
                    </a:lnTo>
                    <a:lnTo>
                      <a:pt x="171" y="981"/>
                    </a:lnTo>
                    <a:lnTo>
                      <a:pt x="193" y="956"/>
                    </a:lnTo>
                    <a:lnTo>
                      <a:pt x="216" y="933"/>
                    </a:lnTo>
                    <a:lnTo>
                      <a:pt x="238" y="908"/>
                    </a:lnTo>
                    <a:lnTo>
                      <a:pt x="259" y="883"/>
                    </a:lnTo>
                    <a:lnTo>
                      <a:pt x="279" y="860"/>
                    </a:lnTo>
                    <a:lnTo>
                      <a:pt x="298" y="835"/>
                    </a:lnTo>
                    <a:lnTo>
                      <a:pt x="319" y="810"/>
                    </a:lnTo>
                    <a:lnTo>
                      <a:pt x="337" y="785"/>
                    </a:lnTo>
                    <a:lnTo>
                      <a:pt x="356" y="760"/>
                    </a:lnTo>
                    <a:lnTo>
                      <a:pt x="374" y="735"/>
                    </a:lnTo>
                    <a:lnTo>
                      <a:pt x="391" y="709"/>
                    </a:lnTo>
                    <a:lnTo>
                      <a:pt x="408" y="684"/>
                    </a:lnTo>
                    <a:lnTo>
                      <a:pt x="424" y="659"/>
                    </a:lnTo>
                    <a:lnTo>
                      <a:pt x="440" y="633"/>
                    </a:lnTo>
                    <a:lnTo>
                      <a:pt x="455" y="609"/>
                    </a:lnTo>
                    <a:lnTo>
                      <a:pt x="469" y="583"/>
                    </a:lnTo>
                    <a:lnTo>
                      <a:pt x="482" y="558"/>
                    </a:lnTo>
                    <a:lnTo>
                      <a:pt x="496" y="532"/>
                    </a:lnTo>
                    <a:lnTo>
                      <a:pt x="509" y="507"/>
                    </a:lnTo>
                    <a:lnTo>
                      <a:pt x="521" y="481"/>
                    </a:lnTo>
                    <a:lnTo>
                      <a:pt x="533" y="456"/>
                    </a:lnTo>
                    <a:lnTo>
                      <a:pt x="544" y="430"/>
                    </a:lnTo>
                    <a:lnTo>
                      <a:pt x="554" y="405"/>
                    </a:lnTo>
                    <a:lnTo>
                      <a:pt x="564" y="379"/>
                    </a:lnTo>
                    <a:lnTo>
                      <a:pt x="574" y="355"/>
                    </a:lnTo>
                    <a:lnTo>
                      <a:pt x="372" y="302"/>
                    </a:lnTo>
                    <a:lnTo>
                      <a:pt x="865" y="0"/>
                    </a:lnTo>
                    <a:lnTo>
                      <a:pt x="1155" y="507"/>
                    </a:lnTo>
                    <a:lnTo>
                      <a:pt x="959" y="455"/>
                    </a:lnTo>
                    <a:lnTo>
                      <a:pt x="948" y="489"/>
                    </a:lnTo>
                    <a:lnTo>
                      <a:pt x="935" y="523"/>
                    </a:lnTo>
                    <a:lnTo>
                      <a:pt x="922" y="557"/>
                    </a:lnTo>
                    <a:lnTo>
                      <a:pt x="908" y="591"/>
                    </a:lnTo>
                    <a:lnTo>
                      <a:pt x="894" y="624"/>
                    </a:lnTo>
                    <a:lnTo>
                      <a:pt x="878" y="658"/>
                    </a:lnTo>
                    <a:lnTo>
                      <a:pt x="863" y="692"/>
                    </a:lnTo>
                    <a:lnTo>
                      <a:pt x="847" y="726"/>
                    </a:lnTo>
                    <a:lnTo>
                      <a:pt x="829" y="760"/>
                    </a:lnTo>
                    <a:lnTo>
                      <a:pt x="810" y="794"/>
                    </a:lnTo>
                    <a:lnTo>
                      <a:pt x="792" y="827"/>
                    </a:lnTo>
                    <a:lnTo>
                      <a:pt x="772" y="861"/>
                    </a:lnTo>
                    <a:lnTo>
                      <a:pt x="751" y="893"/>
                    </a:lnTo>
                    <a:lnTo>
                      <a:pt x="730" y="927"/>
                    </a:lnTo>
                    <a:lnTo>
                      <a:pt x="708" y="959"/>
                    </a:lnTo>
                    <a:lnTo>
                      <a:pt x="685" y="991"/>
                    </a:lnTo>
                    <a:lnTo>
                      <a:pt x="663" y="1024"/>
                    </a:lnTo>
                    <a:lnTo>
                      <a:pt x="639" y="1057"/>
                    </a:lnTo>
                    <a:lnTo>
                      <a:pt x="614" y="1089"/>
                    </a:lnTo>
                    <a:lnTo>
                      <a:pt x="589" y="1121"/>
                    </a:lnTo>
                    <a:lnTo>
                      <a:pt x="563" y="1152"/>
                    </a:lnTo>
                    <a:lnTo>
                      <a:pt x="536" y="1184"/>
                    </a:lnTo>
                    <a:lnTo>
                      <a:pt x="509" y="1216"/>
                    </a:lnTo>
                    <a:lnTo>
                      <a:pt x="481" y="1247"/>
                    </a:lnTo>
                    <a:lnTo>
                      <a:pt x="453" y="1277"/>
                    </a:lnTo>
                    <a:lnTo>
                      <a:pt x="424" y="1308"/>
                    </a:lnTo>
                    <a:lnTo>
                      <a:pt x="394" y="1338"/>
                    </a:lnTo>
                    <a:lnTo>
                      <a:pt x="364" y="1368"/>
                    </a:lnTo>
                    <a:lnTo>
                      <a:pt x="332" y="1397"/>
                    </a:lnTo>
                    <a:lnTo>
                      <a:pt x="300" y="1427"/>
                    </a:lnTo>
                    <a:lnTo>
                      <a:pt x="269" y="1455"/>
                    </a:lnTo>
                    <a:lnTo>
                      <a:pt x="236" y="1484"/>
                    </a:lnTo>
                    <a:lnTo>
                      <a:pt x="271" y="1176"/>
                    </a:lnTo>
                    <a:lnTo>
                      <a:pt x="0" y="1143"/>
                    </a:lnTo>
                  </a:path>
                </a:pathLst>
              </a:custGeom>
              <a:gradFill rotWithShape="1">
                <a:gsLst>
                  <a:gs pos="0">
                    <a:srgbClr val="CCFFFF">
                      <a:alpha val="100000"/>
                    </a:srgbClr>
                  </a:gs>
                  <a:gs pos="100000">
                    <a:srgbClr val="3366FF">
                      <a:alpha val="78998"/>
                    </a:srgbClr>
                  </a:gs>
                </a:gsLst>
                <a:lin ang="0" scaled="1"/>
                <a:tileRect/>
              </a:gradFill>
              <a:ln w="9525">
                <a:noFill/>
              </a:ln>
            </p:spPr>
            <p:txBody>
              <a:bodyPr/>
              <a:lstStyle/>
              <a:p>
                <a:endParaRPr lang="zh-CN" altLang="en-US"/>
              </a:p>
            </p:txBody>
          </p:sp>
          <p:sp>
            <p:nvSpPr>
              <p:cNvPr id="9227" name="Freeform 9"/>
              <p:cNvSpPr/>
              <p:nvPr/>
            </p:nvSpPr>
            <p:spPr>
              <a:xfrm>
                <a:off x="2396" y="2877"/>
                <a:ext cx="953" cy="758"/>
              </a:xfrm>
              <a:custGeom>
                <a:avLst/>
                <a:gdLst>
                  <a:gd name="txL" fmla="*/ 0 w 1290"/>
                  <a:gd name="txT" fmla="*/ 0 h 954"/>
                  <a:gd name="txR" fmla="*/ 1290 w 1290"/>
                  <a:gd name="txB" fmla="*/ 954 h 954"/>
                </a:gdLst>
                <a:ahLst/>
                <a:cxnLst>
                  <a:cxn ang="0">
                    <a:pos x="63" y="277"/>
                  </a:cxn>
                  <a:cxn ang="0">
                    <a:pos x="16" y="377"/>
                  </a:cxn>
                  <a:cxn ang="0">
                    <a:pos x="32" y="373"/>
                  </a:cxn>
                  <a:cxn ang="0">
                    <a:pos x="47" y="367"/>
                  </a:cxn>
                  <a:cxn ang="0">
                    <a:pos x="64" y="361"/>
                  </a:cxn>
                  <a:cxn ang="0">
                    <a:pos x="80" y="354"/>
                  </a:cxn>
                  <a:cxn ang="0">
                    <a:pos x="95" y="348"/>
                  </a:cxn>
                  <a:cxn ang="0">
                    <a:pos x="112" y="340"/>
                  </a:cxn>
                  <a:cxn ang="0">
                    <a:pos x="127" y="331"/>
                  </a:cxn>
                  <a:cxn ang="0">
                    <a:pos x="143" y="323"/>
                  </a:cxn>
                  <a:cxn ang="0">
                    <a:pos x="160" y="314"/>
                  </a:cxn>
                  <a:cxn ang="0">
                    <a:pos x="175" y="304"/>
                  </a:cxn>
                  <a:cxn ang="0">
                    <a:pos x="192" y="294"/>
                  </a:cxn>
                  <a:cxn ang="0">
                    <a:pos x="208" y="284"/>
                  </a:cxn>
                  <a:cxn ang="0">
                    <a:pos x="224" y="272"/>
                  </a:cxn>
                  <a:cxn ang="0">
                    <a:pos x="239" y="260"/>
                  </a:cxn>
                  <a:cxn ang="0">
                    <a:pos x="256" y="248"/>
                  </a:cxn>
                  <a:cxn ang="0">
                    <a:pos x="267" y="238"/>
                  </a:cxn>
                  <a:cxn ang="0">
                    <a:pos x="274" y="232"/>
                  </a:cxn>
                  <a:cxn ang="0">
                    <a:pos x="281" y="226"/>
                  </a:cxn>
                  <a:cxn ang="0">
                    <a:pos x="290" y="220"/>
                  </a:cxn>
                  <a:cxn ang="0">
                    <a:pos x="296" y="214"/>
                  </a:cxn>
                  <a:cxn ang="0">
                    <a:pos x="303" y="207"/>
                  </a:cxn>
                  <a:cxn ang="0">
                    <a:pos x="310" y="201"/>
                  </a:cxn>
                  <a:cxn ang="0">
                    <a:pos x="317" y="194"/>
                  </a:cxn>
                  <a:cxn ang="0">
                    <a:pos x="324" y="187"/>
                  </a:cxn>
                  <a:cxn ang="0">
                    <a:pos x="331" y="180"/>
                  </a:cxn>
                  <a:cxn ang="0">
                    <a:pos x="338" y="174"/>
                  </a:cxn>
                  <a:cxn ang="0">
                    <a:pos x="344" y="167"/>
                  </a:cxn>
                  <a:cxn ang="0">
                    <a:pos x="351" y="160"/>
                  </a:cxn>
                  <a:cxn ang="0">
                    <a:pos x="358" y="153"/>
                  </a:cxn>
                  <a:cxn ang="0">
                    <a:pos x="363" y="146"/>
                  </a:cxn>
                  <a:cxn ang="0">
                    <a:pos x="370" y="138"/>
                  </a:cxn>
                  <a:cxn ang="0">
                    <a:pos x="383" y="13"/>
                  </a:cxn>
                  <a:cxn ang="0">
                    <a:pos x="297" y="6"/>
                  </a:cxn>
                  <a:cxn ang="0">
                    <a:pos x="285" y="20"/>
                  </a:cxn>
                  <a:cxn ang="0">
                    <a:pos x="273" y="33"/>
                  </a:cxn>
                  <a:cxn ang="0">
                    <a:pos x="260" y="45"/>
                  </a:cxn>
                  <a:cxn ang="0">
                    <a:pos x="247" y="57"/>
                  </a:cxn>
                  <a:cxn ang="0">
                    <a:pos x="235" y="69"/>
                  </a:cxn>
                  <a:cxn ang="0">
                    <a:pos x="222" y="82"/>
                  </a:cxn>
                  <a:cxn ang="0">
                    <a:pos x="208" y="94"/>
                  </a:cxn>
                  <a:cxn ang="0">
                    <a:pos x="195" y="103"/>
                  </a:cxn>
                  <a:cxn ang="0">
                    <a:pos x="182" y="114"/>
                  </a:cxn>
                  <a:cxn ang="0">
                    <a:pos x="169" y="123"/>
                  </a:cxn>
                  <a:cxn ang="0">
                    <a:pos x="157" y="133"/>
                  </a:cxn>
                  <a:cxn ang="0">
                    <a:pos x="144" y="141"/>
                  </a:cxn>
                  <a:cxn ang="0">
                    <a:pos x="132" y="149"/>
                  </a:cxn>
                  <a:cxn ang="0">
                    <a:pos x="119" y="157"/>
                  </a:cxn>
                  <a:cxn ang="0">
                    <a:pos x="106" y="164"/>
                  </a:cxn>
                  <a:cxn ang="0">
                    <a:pos x="94" y="172"/>
                  </a:cxn>
                  <a:cxn ang="0">
                    <a:pos x="81" y="179"/>
                  </a:cxn>
                  <a:cxn ang="0">
                    <a:pos x="68" y="185"/>
                  </a:cxn>
                  <a:cxn ang="0">
                    <a:pos x="56" y="191"/>
                  </a:cxn>
                  <a:cxn ang="0">
                    <a:pos x="43" y="197"/>
                  </a:cxn>
                  <a:cxn ang="0">
                    <a:pos x="31" y="202"/>
                  </a:cxn>
                  <a:cxn ang="0">
                    <a:pos x="18" y="207"/>
                  </a:cxn>
                  <a:cxn ang="0">
                    <a:pos x="6" y="211"/>
                  </a:cxn>
                </a:cxnLst>
                <a:rect l="txL" t="txT" r="txR" b="txB"/>
                <a:pathLst>
                  <a:path w="1290" h="954">
                    <a:moveTo>
                      <a:pt x="0" y="537"/>
                    </a:moveTo>
                    <a:lnTo>
                      <a:pt x="210" y="694"/>
                    </a:lnTo>
                    <a:lnTo>
                      <a:pt x="25" y="953"/>
                    </a:lnTo>
                    <a:lnTo>
                      <a:pt x="51" y="947"/>
                    </a:lnTo>
                    <a:lnTo>
                      <a:pt x="78" y="940"/>
                    </a:lnTo>
                    <a:lnTo>
                      <a:pt x="105" y="934"/>
                    </a:lnTo>
                    <a:lnTo>
                      <a:pt x="130" y="928"/>
                    </a:lnTo>
                    <a:lnTo>
                      <a:pt x="158" y="921"/>
                    </a:lnTo>
                    <a:lnTo>
                      <a:pt x="184" y="913"/>
                    </a:lnTo>
                    <a:lnTo>
                      <a:pt x="212" y="905"/>
                    </a:lnTo>
                    <a:lnTo>
                      <a:pt x="238" y="897"/>
                    </a:lnTo>
                    <a:lnTo>
                      <a:pt x="266" y="888"/>
                    </a:lnTo>
                    <a:lnTo>
                      <a:pt x="292" y="880"/>
                    </a:lnTo>
                    <a:lnTo>
                      <a:pt x="320" y="872"/>
                    </a:lnTo>
                    <a:lnTo>
                      <a:pt x="346" y="862"/>
                    </a:lnTo>
                    <a:lnTo>
                      <a:pt x="373" y="853"/>
                    </a:lnTo>
                    <a:lnTo>
                      <a:pt x="400" y="843"/>
                    </a:lnTo>
                    <a:lnTo>
                      <a:pt x="427" y="832"/>
                    </a:lnTo>
                    <a:lnTo>
                      <a:pt x="455" y="821"/>
                    </a:lnTo>
                    <a:lnTo>
                      <a:pt x="482" y="810"/>
                    </a:lnTo>
                    <a:lnTo>
                      <a:pt x="509" y="798"/>
                    </a:lnTo>
                    <a:lnTo>
                      <a:pt x="536" y="787"/>
                    </a:lnTo>
                    <a:lnTo>
                      <a:pt x="563" y="775"/>
                    </a:lnTo>
                    <a:lnTo>
                      <a:pt x="589" y="762"/>
                    </a:lnTo>
                    <a:lnTo>
                      <a:pt x="617" y="750"/>
                    </a:lnTo>
                    <a:lnTo>
                      <a:pt x="644" y="737"/>
                    </a:lnTo>
                    <a:lnTo>
                      <a:pt x="670" y="724"/>
                    </a:lnTo>
                    <a:lnTo>
                      <a:pt x="698" y="711"/>
                    </a:lnTo>
                    <a:lnTo>
                      <a:pt x="724" y="696"/>
                    </a:lnTo>
                    <a:lnTo>
                      <a:pt x="751" y="682"/>
                    </a:lnTo>
                    <a:lnTo>
                      <a:pt x="777" y="668"/>
                    </a:lnTo>
                    <a:lnTo>
                      <a:pt x="803" y="652"/>
                    </a:lnTo>
                    <a:lnTo>
                      <a:pt x="830" y="636"/>
                    </a:lnTo>
                    <a:lnTo>
                      <a:pt x="857" y="622"/>
                    </a:lnTo>
                    <a:lnTo>
                      <a:pt x="884" y="605"/>
                    </a:lnTo>
                    <a:lnTo>
                      <a:pt x="896" y="598"/>
                    </a:lnTo>
                    <a:lnTo>
                      <a:pt x="908" y="590"/>
                    </a:lnTo>
                    <a:lnTo>
                      <a:pt x="921" y="582"/>
                    </a:lnTo>
                    <a:lnTo>
                      <a:pt x="933" y="574"/>
                    </a:lnTo>
                    <a:lnTo>
                      <a:pt x="945" y="566"/>
                    </a:lnTo>
                    <a:lnTo>
                      <a:pt x="957" y="558"/>
                    </a:lnTo>
                    <a:lnTo>
                      <a:pt x="970" y="551"/>
                    </a:lnTo>
                    <a:lnTo>
                      <a:pt x="981" y="543"/>
                    </a:lnTo>
                    <a:lnTo>
                      <a:pt x="994" y="535"/>
                    </a:lnTo>
                    <a:lnTo>
                      <a:pt x="1005" y="528"/>
                    </a:lnTo>
                    <a:lnTo>
                      <a:pt x="1017" y="520"/>
                    </a:lnTo>
                    <a:lnTo>
                      <a:pt x="1029" y="511"/>
                    </a:lnTo>
                    <a:lnTo>
                      <a:pt x="1041" y="503"/>
                    </a:lnTo>
                    <a:lnTo>
                      <a:pt x="1053" y="495"/>
                    </a:lnTo>
                    <a:lnTo>
                      <a:pt x="1064" y="486"/>
                    </a:lnTo>
                    <a:lnTo>
                      <a:pt x="1076" y="478"/>
                    </a:lnTo>
                    <a:lnTo>
                      <a:pt x="1087" y="469"/>
                    </a:lnTo>
                    <a:lnTo>
                      <a:pt x="1099" y="461"/>
                    </a:lnTo>
                    <a:lnTo>
                      <a:pt x="1110" y="452"/>
                    </a:lnTo>
                    <a:lnTo>
                      <a:pt x="1122" y="444"/>
                    </a:lnTo>
                    <a:lnTo>
                      <a:pt x="1133" y="435"/>
                    </a:lnTo>
                    <a:lnTo>
                      <a:pt x="1144" y="427"/>
                    </a:lnTo>
                    <a:lnTo>
                      <a:pt x="1155" y="418"/>
                    </a:lnTo>
                    <a:lnTo>
                      <a:pt x="1166" y="409"/>
                    </a:lnTo>
                    <a:lnTo>
                      <a:pt x="1179" y="401"/>
                    </a:lnTo>
                    <a:lnTo>
                      <a:pt x="1187" y="393"/>
                    </a:lnTo>
                    <a:lnTo>
                      <a:pt x="1199" y="384"/>
                    </a:lnTo>
                    <a:lnTo>
                      <a:pt x="1209" y="375"/>
                    </a:lnTo>
                    <a:lnTo>
                      <a:pt x="1220" y="366"/>
                    </a:lnTo>
                    <a:lnTo>
                      <a:pt x="1231" y="356"/>
                    </a:lnTo>
                    <a:lnTo>
                      <a:pt x="1242" y="347"/>
                    </a:lnTo>
                    <a:lnTo>
                      <a:pt x="1253" y="338"/>
                    </a:lnTo>
                    <a:lnTo>
                      <a:pt x="1289" y="32"/>
                    </a:lnTo>
                    <a:lnTo>
                      <a:pt x="1017" y="0"/>
                    </a:lnTo>
                    <a:lnTo>
                      <a:pt x="997" y="16"/>
                    </a:lnTo>
                    <a:lnTo>
                      <a:pt x="977" y="32"/>
                    </a:lnTo>
                    <a:lnTo>
                      <a:pt x="959" y="49"/>
                    </a:lnTo>
                    <a:lnTo>
                      <a:pt x="938" y="66"/>
                    </a:lnTo>
                    <a:lnTo>
                      <a:pt x="917" y="81"/>
                    </a:lnTo>
                    <a:lnTo>
                      <a:pt x="896" y="97"/>
                    </a:lnTo>
                    <a:lnTo>
                      <a:pt x="875" y="113"/>
                    </a:lnTo>
                    <a:lnTo>
                      <a:pt x="853" y="129"/>
                    </a:lnTo>
                    <a:lnTo>
                      <a:pt x="832" y="145"/>
                    </a:lnTo>
                    <a:lnTo>
                      <a:pt x="810" y="159"/>
                    </a:lnTo>
                    <a:lnTo>
                      <a:pt x="788" y="175"/>
                    </a:lnTo>
                    <a:lnTo>
                      <a:pt x="766" y="190"/>
                    </a:lnTo>
                    <a:lnTo>
                      <a:pt x="744" y="205"/>
                    </a:lnTo>
                    <a:lnTo>
                      <a:pt x="722" y="219"/>
                    </a:lnTo>
                    <a:lnTo>
                      <a:pt x="699" y="234"/>
                    </a:lnTo>
                    <a:lnTo>
                      <a:pt x="675" y="248"/>
                    </a:lnTo>
                    <a:lnTo>
                      <a:pt x="654" y="260"/>
                    </a:lnTo>
                    <a:lnTo>
                      <a:pt x="633" y="273"/>
                    </a:lnTo>
                    <a:lnTo>
                      <a:pt x="612" y="285"/>
                    </a:lnTo>
                    <a:lnTo>
                      <a:pt x="590" y="298"/>
                    </a:lnTo>
                    <a:lnTo>
                      <a:pt x="569" y="309"/>
                    </a:lnTo>
                    <a:lnTo>
                      <a:pt x="547" y="320"/>
                    </a:lnTo>
                    <a:lnTo>
                      <a:pt x="527" y="333"/>
                    </a:lnTo>
                    <a:lnTo>
                      <a:pt x="507" y="343"/>
                    </a:lnTo>
                    <a:lnTo>
                      <a:pt x="485" y="354"/>
                    </a:lnTo>
                    <a:lnTo>
                      <a:pt x="464" y="364"/>
                    </a:lnTo>
                    <a:lnTo>
                      <a:pt x="443" y="375"/>
                    </a:lnTo>
                    <a:lnTo>
                      <a:pt x="421" y="386"/>
                    </a:lnTo>
                    <a:lnTo>
                      <a:pt x="399" y="395"/>
                    </a:lnTo>
                    <a:lnTo>
                      <a:pt x="378" y="404"/>
                    </a:lnTo>
                    <a:lnTo>
                      <a:pt x="357" y="413"/>
                    </a:lnTo>
                    <a:lnTo>
                      <a:pt x="335" y="422"/>
                    </a:lnTo>
                    <a:lnTo>
                      <a:pt x="315" y="431"/>
                    </a:lnTo>
                    <a:lnTo>
                      <a:pt x="293" y="440"/>
                    </a:lnTo>
                    <a:lnTo>
                      <a:pt x="272" y="448"/>
                    </a:lnTo>
                    <a:lnTo>
                      <a:pt x="251" y="456"/>
                    </a:lnTo>
                    <a:lnTo>
                      <a:pt x="229" y="465"/>
                    </a:lnTo>
                    <a:lnTo>
                      <a:pt x="208" y="472"/>
                    </a:lnTo>
                    <a:lnTo>
                      <a:pt x="188" y="480"/>
                    </a:lnTo>
                    <a:lnTo>
                      <a:pt x="166" y="488"/>
                    </a:lnTo>
                    <a:lnTo>
                      <a:pt x="145" y="495"/>
                    </a:lnTo>
                    <a:lnTo>
                      <a:pt x="124" y="500"/>
                    </a:lnTo>
                    <a:lnTo>
                      <a:pt x="104" y="507"/>
                    </a:lnTo>
                    <a:lnTo>
                      <a:pt x="83" y="514"/>
                    </a:lnTo>
                    <a:lnTo>
                      <a:pt x="61" y="521"/>
                    </a:lnTo>
                    <a:lnTo>
                      <a:pt x="40" y="525"/>
                    </a:lnTo>
                    <a:lnTo>
                      <a:pt x="20" y="531"/>
                    </a:lnTo>
                    <a:lnTo>
                      <a:pt x="0" y="537"/>
                    </a:lnTo>
                  </a:path>
                </a:pathLst>
              </a:custGeom>
              <a:gradFill rotWithShape="1">
                <a:gsLst>
                  <a:gs pos="0">
                    <a:srgbClr val="CCFFFF">
                      <a:alpha val="100000"/>
                    </a:srgbClr>
                  </a:gs>
                  <a:gs pos="100000">
                    <a:srgbClr val="3366FF">
                      <a:alpha val="78998"/>
                    </a:srgbClr>
                  </a:gs>
                </a:gsLst>
                <a:lin ang="0" scaled="1"/>
                <a:tileRect/>
              </a:gradFill>
              <a:ln w="9525">
                <a:noFill/>
              </a:ln>
            </p:spPr>
            <p:txBody>
              <a:bodyPr/>
              <a:lstStyle/>
              <a:p>
                <a:endParaRPr lang="zh-CN" altLang="en-US"/>
              </a:p>
            </p:txBody>
          </p:sp>
          <p:sp>
            <p:nvSpPr>
              <p:cNvPr id="9228" name="Freeform 10"/>
              <p:cNvSpPr/>
              <p:nvPr/>
            </p:nvSpPr>
            <p:spPr>
              <a:xfrm>
                <a:off x="1474" y="1253"/>
                <a:ext cx="1035" cy="817"/>
              </a:xfrm>
              <a:custGeom>
                <a:avLst/>
                <a:gdLst>
                  <a:gd name="txL" fmla="*/ 0 w 1410"/>
                  <a:gd name="txT" fmla="*/ 0 h 1022"/>
                  <a:gd name="txR" fmla="*/ 1410 w 1410"/>
                  <a:gd name="txB" fmla="*/ 1022 h 1022"/>
                </a:gdLst>
                <a:ahLst/>
                <a:cxnLst>
                  <a:cxn ang="0">
                    <a:pos x="0" y="323"/>
                  </a:cxn>
                  <a:cxn ang="0">
                    <a:pos x="16" y="297"/>
                  </a:cxn>
                  <a:cxn ang="0">
                    <a:pos x="34" y="273"/>
                  </a:cxn>
                  <a:cxn ang="0">
                    <a:pos x="50" y="248"/>
                  </a:cxn>
                  <a:cxn ang="0">
                    <a:pos x="69" y="224"/>
                  </a:cxn>
                  <a:cxn ang="0">
                    <a:pos x="88" y="200"/>
                  </a:cxn>
                  <a:cxn ang="0">
                    <a:pos x="108" y="177"/>
                  </a:cxn>
                  <a:cxn ang="0">
                    <a:pos x="128" y="156"/>
                  </a:cxn>
                  <a:cxn ang="0">
                    <a:pos x="150" y="134"/>
                  </a:cxn>
                  <a:cxn ang="0">
                    <a:pos x="172" y="113"/>
                  </a:cxn>
                  <a:cxn ang="0">
                    <a:pos x="194" y="93"/>
                  </a:cxn>
                  <a:cxn ang="0">
                    <a:pos x="214" y="78"/>
                  </a:cxn>
                  <a:cxn ang="0">
                    <a:pos x="224" y="69"/>
                  </a:cxn>
                  <a:cxn ang="0">
                    <a:pos x="236" y="60"/>
                  </a:cxn>
                  <a:cxn ang="0">
                    <a:pos x="246" y="52"/>
                  </a:cxn>
                  <a:cxn ang="0">
                    <a:pos x="258" y="44"/>
                  </a:cxn>
                  <a:cxn ang="0">
                    <a:pos x="269" y="36"/>
                  </a:cxn>
                  <a:cxn ang="0">
                    <a:pos x="280" y="30"/>
                  </a:cxn>
                  <a:cxn ang="0">
                    <a:pos x="291" y="22"/>
                  </a:cxn>
                  <a:cxn ang="0">
                    <a:pos x="303" y="15"/>
                  </a:cxn>
                  <a:cxn ang="0">
                    <a:pos x="313" y="8"/>
                  </a:cxn>
                  <a:cxn ang="0">
                    <a:pos x="325" y="2"/>
                  </a:cxn>
                  <a:cxn ang="0">
                    <a:pos x="377" y="155"/>
                  </a:cxn>
                  <a:cxn ang="0">
                    <a:pos x="367" y="161"/>
                  </a:cxn>
                  <a:cxn ang="0">
                    <a:pos x="357" y="167"/>
                  </a:cxn>
                  <a:cxn ang="0">
                    <a:pos x="346" y="173"/>
                  </a:cxn>
                  <a:cxn ang="0">
                    <a:pos x="335" y="179"/>
                  </a:cxn>
                  <a:cxn ang="0">
                    <a:pos x="325" y="186"/>
                  </a:cxn>
                  <a:cxn ang="0">
                    <a:pos x="315" y="193"/>
                  </a:cxn>
                  <a:cxn ang="0">
                    <a:pos x="305" y="200"/>
                  </a:cxn>
                  <a:cxn ang="0">
                    <a:pos x="294" y="208"/>
                  </a:cxn>
                  <a:cxn ang="0">
                    <a:pos x="284" y="215"/>
                  </a:cxn>
                  <a:cxn ang="0">
                    <a:pos x="274" y="224"/>
                  </a:cxn>
                  <a:cxn ang="0">
                    <a:pos x="261" y="234"/>
                  </a:cxn>
                  <a:cxn ang="0">
                    <a:pos x="242" y="249"/>
                  </a:cxn>
                  <a:cxn ang="0">
                    <a:pos x="225" y="266"/>
                  </a:cxn>
                  <a:cxn ang="0">
                    <a:pos x="208" y="282"/>
                  </a:cxn>
                  <a:cxn ang="0">
                    <a:pos x="192" y="300"/>
                  </a:cxn>
                  <a:cxn ang="0">
                    <a:pos x="175" y="317"/>
                  </a:cxn>
                  <a:cxn ang="0">
                    <a:pos x="159" y="335"/>
                  </a:cxn>
                  <a:cxn ang="0">
                    <a:pos x="145" y="353"/>
                  </a:cxn>
                  <a:cxn ang="0">
                    <a:pos x="131" y="372"/>
                  </a:cxn>
                  <a:cxn ang="0">
                    <a:pos x="116" y="391"/>
                  </a:cxn>
                  <a:cxn ang="0">
                    <a:pos x="102" y="410"/>
                  </a:cxn>
                </a:cxnLst>
                <a:rect l="txL" t="txT" r="txR" b="txB"/>
                <a:pathLst>
                  <a:path w="1410" h="1022">
                    <a:moveTo>
                      <a:pt x="339" y="1021"/>
                    </a:moveTo>
                    <a:lnTo>
                      <a:pt x="311" y="754"/>
                    </a:lnTo>
                    <a:lnTo>
                      <a:pt x="0" y="790"/>
                    </a:lnTo>
                    <a:lnTo>
                      <a:pt x="18" y="769"/>
                    </a:lnTo>
                    <a:lnTo>
                      <a:pt x="37" y="750"/>
                    </a:lnTo>
                    <a:lnTo>
                      <a:pt x="56" y="728"/>
                    </a:lnTo>
                    <a:lnTo>
                      <a:pt x="74" y="708"/>
                    </a:lnTo>
                    <a:lnTo>
                      <a:pt x="94" y="687"/>
                    </a:lnTo>
                    <a:lnTo>
                      <a:pt x="114" y="667"/>
                    </a:lnTo>
                    <a:lnTo>
                      <a:pt x="133" y="647"/>
                    </a:lnTo>
                    <a:lnTo>
                      <a:pt x="153" y="626"/>
                    </a:lnTo>
                    <a:lnTo>
                      <a:pt x="173" y="607"/>
                    </a:lnTo>
                    <a:lnTo>
                      <a:pt x="194" y="588"/>
                    </a:lnTo>
                    <a:lnTo>
                      <a:pt x="216" y="568"/>
                    </a:lnTo>
                    <a:lnTo>
                      <a:pt x="237" y="548"/>
                    </a:lnTo>
                    <a:lnTo>
                      <a:pt x="259" y="529"/>
                    </a:lnTo>
                    <a:lnTo>
                      <a:pt x="281" y="509"/>
                    </a:lnTo>
                    <a:lnTo>
                      <a:pt x="303" y="490"/>
                    </a:lnTo>
                    <a:lnTo>
                      <a:pt x="326" y="472"/>
                    </a:lnTo>
                    <a:lnTo>
                      <a:pt x="348" y="453"/>
                    </a:lnTo>
                    <a:lnTo>
                      <a:pt x="370" y="435"/>
                    </a:lnTo>
                    <a:lnTo>
                      <a:pt x="395" y="417"/>
                    </a:lnTo>
                    <a:lnTo>
                      <a:pt x="418" y="398"/>
                    </a:lnTo>
                    <a:lnTo>
                      <a:pt x="442" y="381"/>
                    </a:lnTo>
                    <a:lnTo>
                      <a:pt x="466" y="363"/>
                    </a:lnTo>
                    <a:lnTo>
                      <a:pt x="490" y="345"/>
                    </a:lnTo>
                    <a:lnTo>
                      <a:pt x="516" y="328"/>
                    </a:lnTo>
                    <a:lnTo>
                      <a:pt x="540" y="310"/>
                    </a:lnTo>
                    <a:lnTo>
                      <a:pt x="565" y="293"/>
                    </a:lnTo>
                    <a:lnTo>
                      <a:pt x="591" y="277"/>
                    </a:lnTo>
                    <a:lnTo>
                      <a:pt x="616" y="260"/>
                    </a:lnTo>
                    <a:lnTo>
                      <a:pt x="642" y="244"/>
                    </a:lnTo>
                    <a:lnTo>
                      <a:pt x="669" y="228"/>
                    </a:lnTo>
                    <a:lnTo>
                      <a:pt x="695" y="213"/>
                    </a:lnTo>
                    <a:lnTo>
                      <a:pt x="722" y="197"/>
                    </a:lnTo>
                    <a:lnTo>
                      <a:pt x="735" y="190"/>
                    </a:lnTo>
                    <a:lnTo>
                      <a:pt x="747" y="182"/>
                    </a:lnTo>
                    <a:lnTo>
                      <a:pt x="760" y="175"/>
                    </a:lnTo>
                    <a:lnTo>
                      <a:pt x="772" y="168"/>
                    </a:lnTo>
                    <a:lnTo>
                      <a:pt x="785" y="160"/>
                    </a:lnTo>
                    <a:lnTo>
                      <a:pt x="799" y="154"/>
                    </a:lnTo>
                    <a:lnTo>
                      <a:pt x="811" y="147"/>
                    </a:lnTo>
                    <a:lnTo>
                      <a:pt x="823" y="140"/>
                    </a:lnTo>
                    <a:lnTo>
                      <a:pt x="836" y="133"/>
                    </a:lnTo>
                    <a:lnTo>
                      <a:pt x="848" y="126"/>
                    </a:lnTo>
                    <a:lnTo>
                      <a:pt x="861" y="121"/>
                    </a:lnTo>
                    <a:lnTo>
                      <a:pt x="874" y="114"/>
                    </a:lnTo>
                    <a:lnTo>
                      <a:pt x="887" y="107"/>
                    </a:lnTo>
                    <a:lnTo>
                      <a:pt x="900" y="100"/>
                    </a:lnTo>
                    <a:lnTo>
                      <a:pt x="913" y="95"/>
                    </a:lnTo>
                    <a:lnTo>
                      <a:pt x="925" y="88"/>
                    </a:lnTo>
                    <a:lnTo>
                      <a:pt x="938" y="83"/>
                    </a:lnTo>
                    <a:lnTo>
                      <a:pt x="951" y="77"/>
                    </a:lnTo>
                    <a:lnTo>
                      <a:pt x="964" y="71"/>
                    </a:lnTo>
                    <a:lnTo>
                      <a:pt x="977" y="65"/>
                    </a:lnTo>
                    <a:lnTo>
                      <a:pt x="990" y="60"/>
                    </a:lnTo>
                    <a:lnTo>
                      <a:pt x="1002" y="54"/>
                    </a:lnTo>
                    <a:lnTo>
                      <a:pt x="1016" y="47"/>
                    </a:lnTo>
                    <a:lnTo>
                      <a:pt x="1029" y="43"/>
                    </a:lnTo>
                    <a:lnTo>
                      <a:pt x="1042" y="37"/>
                    </a:lnTo>
                    <a:lnTo>
                      <a:pt x="1054" y="31"/>
                    </a:lnTo>
                    <a:lnTo>
                      <a:pt x="1066" y="26"/>
                    </a:lnTo>
                    <a:lnTo>
                      <a:pt x="1079" y="20"/>
                    </a:lnTo>
                    <a:lnTo>
                      <a:pt x="1093" y="15"/>
                    </a:lnTo>
                    <a:lnTo>
                      <a:pt x="1105" y="10"/>
                    </a:lnTo>
                    <a:lnTo>
                      <a:pt x="1118" y="5"/>
                    </a:lnTo>
                    <a:lnTo>
                      <a:pt x="1131" y="0"/>
                    </a:lnTo>
                    <a:lnTo>
                      <a:pt x="1409" y="121"/>
                    </a:lnTo>
                    <a:lnTo>
                      <a:pt x="1300" y="380"/>
                    </a:lnTo>
                    <a:lnTo>
                      <a:pt x="1289" y="385"/>
                    </a:lnTo>
                    <a:lnTo>
                      <a:pt x="1276" y="389"/>
                    </a:lnTo>
                    <a:lnTo>
                      <a:pt x="1264" y="394"/>
                    </a:lnTo>
                    <a:lnTo>
                      <a:pt x="1252" y="398"/>
                    </a:lnTo>
                    <a:lnTo>
                      <a:pt x="1241" y="403"/>
                    </a:lnTo>
                    <a:lnTo>
                      <a:pt x="1229" y="409"/>
                    </a:lnTo>
                    <a:lnTo>
                      <a:pt x="1217" y="413"/>
                    </a:lnTo>
                    <a:lnTo>
                      <a:pt x="1205" y="419"/>
                    </a:lnTo>
                    <a:lnTo>
                      <a:pt x="1193" y="423"/>
                    </a:lnTo>
                    <a:lnTo>
                      <a:pt x="1181" y="428"/>
                    </a:lnTo>
                    <a:lnTo>
                      <a:pt x="1169" y="434"/>
                    </a:lnTo>
                    <a:lnTo>
                      <a:pt x="1156" y="438"/>
                    </a:lnTo>
                    <a:lnTo>
                      <a:pt x="1145" y="444"/>
                    </a:lnTo>
                    <a:lnTo>
                      <a:pt x="1133" y="449"/>
                    </a:lnTo>
                    <a:lnTo>
                      <a:pt x="1121" y="455"/>
                    </a:lnTo>
                    <a:lnTo>
                      <a:pt x="1109" y="461"/>
                    </a:lnTo>
                    <a:lnTo>
                      <a:pt x="1097" y="466"/>
                    </a:lnTo>
                    <a:lnTo>
                      <a:pt x="1085" y="472"/>
                    </a:lnTo>
                    <a:lnTo>
                      <a:pt x="1073" y="478"/>
                    </a:lnTo>
                    <a:lnTo>
                      <a:pt x="1061" y="485"/>
                    </a:lnTo>
                    <a:lnTo>
                      <a:pt x="1050" y="490"/>
                    </a:lnTo>
                    <a:lnTo>
                      <a:pt x="1039" y="496"/>
                    </a:lnTo>
                    <a:lnTo>
                      <a:pt x="1027" y="503"/>
                    </a:lnTo>
                    <a:lnTo>
                      <a:pt x="1014" y="508"/>
                    </a:lnTo>
                    <a:lnTo>
                      <a:pt x="1002" y="515"/>
                    </a:lnTo>
                    <a:lnTo>
                      <a:pt x="990" y="521"/>
                    </a:lnTo>
                    <a:lnTo>
                      <a:pt x="978" y="528"/>
                    </a:lnTo>
                    <a:lnTo>
                      <a:pt x="967" y="534"/>
                    </a:lnTo>
                    <a:lnTo>
                      <a:pt x="955" y="541"/>
                    </a:lnTo>
                    <a:lnTo>
                      <a:pt x="943" y="548"/>
                    </a:lnTo>
                    <a:lnTo>
                      <a:pt x="931" y="555"/>
                    </a:lnTo>
                    <a:lnTo>
                      <a:pt x="919" y="562"/>
                    </a:lnTo>
                    <a:lnTo>
                      <a:pt x="898" y="574"/>
                    </a:lnTo>
                    <a:lnTo>
                      <a:pt x="877" y="586"/>
                    </a:lnTo>
                    <a:lnTo>
                      <a:pt x="856" y="598"/>
                    </a:lnTo>
                    <a:lnTo>
                      <a:pt x="835" y="611"/>
                    </a:lnTo>
                    <a:lnTo>
                      <a:pt x="815" y="624"/>
                    </a:lnTo>
                    <a:lnTo>
                      <a:pt x="795" y="637"/>
                    </a:lnTo>
                    <a:lnTo>
                      <a:pt x="774" y="650"/>
                    </a:lnTo>
                    <a:lnTo>
                      <a:pt x="755" y="665"/>
                    </a:lnTo>
                    <a:lnTo>
                      <a:pt x="735" y="677"/>
                    </a:lnTo>
                    <a:lnTo>
                      <a:pt x="715" y="692"/>
                    </a:lnTo>
                    <a:lnTo>
                      <a:pt x="696" y="705"/>
                    </a:lnTo>
                    <a:lnTo>
                      <a:pt x="676" y="720"/>
                    </a:lnTo>
                    <a:lnTo>
                      <a:pt x="658" y="734"/>
                    </a:lnTo>
                    <a:lnTo>
                      <a:pt x="639" y="749"/>
                    </a:lnTo>
                    <a:lnTo>
                      <a:pt x="620" y="762"/>
                    </a:lnTo>
                    <a:lnTo>
                      <a:pt x="602" y="776"/>
                    </a:lnTo>
                    <a:lnTo>
                      <a:pt x="585" y="790"/>
                    </a:lnTo>
                    <a:lnTo>
                      <a:pt x="566" y="805"/>
                    </a:lnTo>
                    <a:lnTo>
                      <a:pt x="549" y="820"/>
                    </a:lnTo>
                    <a:lnTo>
                      <a:pt x="532" y="835"/>
                    </a:lnTo>
                    <a:lnTo>
                      <a:pt x="514" y="851"/>
                    </a:lnTo>
                    <a:lnTo>
                      <a:pt x="497" y="865"/>
                    </a:lnTo>
                    <a:lnTo>
                      <a:pt x="481" y="881"/>
                    </a:lnTo>
                    <a:lnTo>
                      <a:pt x="463" y="896"/>
                    </a:lnTo>
                    <a:lnTo>
                      <a:pt x="448" y="911"/>
                    </a:lnTo>
                    <a:lnTo>
                      <a:pt x="431" y="926"/>
                    </a:lnTo>
                    <a:lnTo>
                      <a:pt x="414" y="941"/>
                    </a:lnTo>
                    <a:lnTo>
                      <a:pt x="399" y="957"/>
                    </a:lnTo>
                    <a:lnTo>
                      <a:pt x="383" y="973"/>
                    </a:lnTo>
                    <a:lnTo>
                      <a:pt x="368" y="989"/>
                    </a:lnTo>
                    <a:lnTo>
                      <a:pt x="353" y="1005"/>
                    </a:lnTo>
                    <a:lnTo>
                      <a:pt x="339" y="1021"/>
                    </a:lnTo>
                  </a:path>
                </a:pathLst>
              </a:custGeom>
              <a:gradFill rotWithShape="1">
                <a:gsLst>
                  <a:gs pos="0">
                    <a:srgbClr val="CCFFCC">
                      <a:alpha val="82999"/>
                    </a:srgbClr>
                  </a:gs>
                  <a:gs pos="100000">
                    <a:srgbClr val="33CC33">
                      <a:alpha val="78998"/>
                    </a:srgbClr>
                  </a:gs>
                </a:gsLst>
                <a:lin ang="0" scaled="1"/>
                <a:tileRect/>
              </a:gradFill>
              <a:ln w="9525">
                <a:noFill/>
              </a:ln>
            </p:spPr>
            <p:txBody>
              <a:bodyPr/>
              <a:lstStyle/>
              <a:p>
                <a:endParaRPr lang="zh-CN" altLang="en-US"/>
              </a:p>
            </p:txBody>
          </p:sp>
          <p:sp>
            <p:nvSpPr>
              <p:cNvPr id="9229" name="Freeform 11"/>
              <p:cNvSpPr/>
              <p:nvPr/>
            </p:nvSpPr>
            <p:spPr>
              <a:xfrm>
                <a:off x="3069" y="1288"/>
                <a:ext cx="44" cy="164"/>
              </a:xfrm>
              <a:custGeom>
                <a:avLst/>
                <a:gdLst>
                  <a:gd name="txL" fmla="*/ 0 w 59"/>
                  <a:gd name="txT" fmla="*/ 0 h 211"/>
                  <a:gd name="txR" fmla="*/ 59 w 59"/>
                  <a:gd name="txB" fmla="*/ 211 h 211"/>
                </a:gdLst>
                <a:ahLst/>
                <a:cxnLst>
                  <a:cxn ang="0">
                    <a:pos x="1" y="72"/>
                  </a:cxn>
                  <a:cxn ang="0">
                    <a:pos x="2" y="75"/>
                  </a:cxn>
                  <a:cxn ang="0">
                    <a:pos x="18" y="2"/>
                  </a:cxn>
                  <a:cxn ang="0">
                    <a:pos x="16" y="0"/>
                  </a:cxn>
                  <a:cxn ang="0">
                    <a:pos x="1" y="72"/>
                  </a:cxn>
                  <a:cxn ang="0">
                    <a:pos x="1" y="75"/>
                  </a:cxn>
                  <a:cxn ang="0">
                    <a:pos x="1" y="72"/>
                  </a:cxn>
                  <a:cxn ang="0">
                    <a:pos x="0" y="77"/>
                  </a:cxn>
                  <a:cxn ang="0">
                    <a:pos x="1" y="75"/>
                  </a:cxn>
                  <a:cxn ang="0">
                    <a:pos x="1" y="72"/>
                  </a:cxn>
                </a:cxnLst>
                <a:rect l="txL" t="txT" r="txR" b="txB"/>
                <a:pathLst>
                  <a:path w="59" h="211">
                    <a:moveTo>
                      <a:pt x="4" y="198"/>
                    </a:moveTo>
                    <a:lnTo>
                      <a:pt x="8" y="203"/>
                    </a:lnTo>
                    <a:lnTo>
                      <a:pt x="58" y="2"/>
                    </a:lnTo>
                    <a:lnTo>
                      <a:pt x="52" y="0"/>
                    </a:lnTo>
                    <a:lnTo>
                      <a:pt x="2" y="200"/>
                    </a:lnTo>
                    <a:lnTo>
                      <a:pt x="6" y="205"/>
                    </a:lnTo>
                    <a:lnTo>
                      <a:pt x="2" y="200"/>
                    </a:lnTo>
                    <a:lnTo>
                      <a:pt x="0" y="210"/>
                    </a:lnTo>
                    <a:lnTo>
                      <a:pt x="6" y="205"/>
                    </a:lnTo>
                    <a:lnTo>
                      <a:pt x="4" y="198"/>
                    </a:lnTo>
                  </a:path>
                </a:pathLst>
              </a:custGeom>
              <a:solidFill>
                <a:srgbClr val="00FF00">
                  <a:alpha val="100000"/>
                </a:srgbClr>
              </a:solidFill>
              <a:ln w="9525">
                <a:noFill/>
              </a:ln>
            </p:spPr>
            <p:txBody>
              <a:bodyPr/>
              <a:lstStyle/>
              <a:p>
                <a:endParaRPr lang="zh-CN" altLang="en-US"/>
              </a:p>
            </p:txBody>
          </p:sp>
          <p:sp>
            <p:nvSpPr>
              <p:cNvPr id="9230" name="Freeform 12"/>
              <p:cNvSpPr/>
              <p:nvPr/>
            </p:nvSpPr>
            <p:spPr>
              <a:xfrm>
                <a:off x="1386" y="1885"/>
                <a:ext cx="316" cy="728"/>
              </a:xfrm>
              <a:custGeom>
                <a:avLst/>
                <a:gdLst>
                  <a:gd name="txL" fmla="*/ 0 w 430"/>
                  <a:gd name="txT" fmla="*/ 0 h 931"/>
                  <a:gd name="txR" fmla="*/ 430 w 430"/>
                  <a:gd name="txB" fmla="*/ 931 h 931"/>
                </a:gdLst>
                <a:ahLst/>
                <a:cxnLst>
                  <a:cxn ang="0">
                    <a:pos x="2" y="346"/>
                  </a:cxn>
                  <a:cxn ang="0">
                    <a:pos x="2" y="325"/>
                  </a:cxn>
                  <a:cxn ang="0">
                    <a:pos x="4" y="304"/>
                  </a:cxn>
                  <a:cxn ang="0">
                    <a:pos x="6" y="283"/>
                  </a:cxn>
                  <a:cxn ang="0">
                    <a:pos x="10" y="262"/>
                  </a:cxn>
                  <a:cxn ang="0">
                    <a:pos x="14" y="241"/>
                  </a:cxn>
                  <a:cxn ang="0">
                    <a:pos x="19" y="218"/>
                  </a:cxn>
                  <a:cxn ang="0">
                    <a:pos x="26" y="197"/>
                  </a:cxn>
                  <a:cxn ang="0">
                    <a:pos x="32" y="174"/>
                  </a:cxn>
                  <a:cxn ang="0">
                    <a:pos x="41" y="152"/>
                  </a:cxn>
                  <a:cxn ang="0">
                    <a:pos x="50" y="131"/>
                  </a:cxn>
                  <a:cxn ang="0">
                    <a:pos x="61" y="109"/>
                  </a:cxn>
                  <a:cxn ang="0">
                    <a:pos x="72" y="87"/>
                  </a:cxn>
                  <a:cxn ang="0">
                    <a:pos x="85" y="66"/>
                  </a:cxn>
                  <a:cxn ang="0">
                    <a:pos x="97" y="44"/>
                  </a:cxn>
                  <a:cxn ang="0">
                    <a:pos x="111" y="23"/>
                  </a:cxn>
                  <a:cxn ang="0">
                    <a:pos x="125" y="2"/>
                  </a:cxn>
                  <a:cxn ang="0">
                    <a:pos x="116" y="10"/>
                  </a:cxn>
                  <a:cxn ang="0">
                    <a:pos x="101" y="32"/>
                  </a:cxn>
                  <a:cxn ang="0">
                    <a:pos x="89" y="53"/>
                  </a:cxn>
                  <a:cxn ang="0">
                    <a:pos x="76" y="75"/>
                  </a:cxn>
                  <a:cxn ang="0">
                    <a:pos x="64" y="97"/>
                  </a:cxn>
                  <a:cxn ang="0">
                    <a:pos x="54" y="119"/>
                  </a:cxn>
                  <a:cxn ang="0">
                    <a:pos x="44" y="142"/>
                  </a:cxn>
                  <a:cxn ang="0">
                    <a:pos x="35" y="163"/>
                  </a:cxn>
                  <a:cxn ang="0">
                    <a:pos x="27" y="185"/>
                  </a:cxn>
                  <a:cxn ang="0">
                    <a:pos x="20" y="206"/>
                  </a:cxn>
                  <a:cxn ang="0">
                    <a:pos x="14" y="229"/>
                  </a:cxn>
                  <a:cxn ang="0">
                    <a:pos x="10" y="251"/>
                  </a:cxn>
                  <a:cxn ang="0">
                    <a:pos x="5" y="272"/>
                  </a:cxn>
                  <a:cxn ang="0">
                    <a:pos x="2" y="294"/>
                  </a:cxn>
                  <a:cxn ang="0">
                    <a:pos x="1" y="315"/>
                  </a:cxn>
                  <a:cxn ang="0">
                    <a:pos x="0" y="335"/>
                  </a:cxn>
                  <a:cxn ang="0">
                    <a:pos x="1" y="345"/>
                  </a:cxn>
                  <a:cxn ang="0">
                    <a:pos x="2" y="347"/>
                  </a:cxn>
                  <a:cxn ang="0">
                    <a:pos x="1" y="347"/>
                  </a:cxn>
                </a:cxnLst>
                <a:rect l="txL" t="txT" r="txR" b="txB"/>
                <a:pathLst>
                  <a:path w="430" h="931">
                    <a:moveTo>
                      <a:pt x="4" y="930"/>
                    </a:moveTo>
                    <a:lnTo>
                      <a:pt x="7" y="925"/>
                    </a:lnTo>
                    <a:lnTo>
                      <a:pt x="7" y="898"/>
                    </a:lnTo>
                    <a:lnTo>
                      <a:pt x="8" y="869"/>
                    </a:lnTo>
                    <a:lnTo>
                      <a:pt x="11" y="843"/>
                    </a:lnTo>
                    <a:lnTo>
                      <a:pt x="13" y="815"/>
                    </a:lnTo>
                    <a:lnTo>
                      <a:pt x="16" y="787"/>
                    </a:lnTo>
                    <a:lnTo>
                      <a:pt x="20" y="757"/>
                    </a:lnTo>
                    <a:lnTo>
                      <a:pt x="26" y="729"/>
                    </a:lnTo>
                    <a:lnTo>
                      <a:pt x="33" y="701"/>
                    </a:lnTo>
                    <a:lnTo>
                      <a:pt x="38" y="673"/>
                    </a:lnTo>
                    <a:lnTo>
                      <a:pt x="47" y="644"/>
                    </a:lnTo>
                    <a:lnTo>
                      <a:pt x="56" y="615"/>
                    </a:lnTo>
                    <a:lnTo>
                      <a:pt x="66" y="585"/>
                    </a:lnTo>
                    <a:lnTo>
                      <a:pt x="77" y="556"/>
                    </a:lnTo>
                    <a:lnTo>
                      <a:pt x="88" y="527"/>
                    </a:lnTo>
                    <a:lnTo>
                      <a:pt x="100" y="498"/>
                    </a:lnTo>
                    <a:lnTo>
                      <a:pt x="112" y="467"/>
                    </a:lnTo>
                    <a:lnTo>
                      <a:pt x="126" y="439"/>
                    </a:lnTo>
                    <a:lnTo>
                      <a:pt x="141" y="408"/>
                    </a:lnTo>
                    <a:lnTo>
                      <a:pt x="157" y="380"/>
                    </a:lnTo>
                    <a:lnTo>
                      <a:pt x="173" y="352"/>
                    </a:lnTo>
                    <a:lnTo>
                      <a:pt x="190" y="321"/>
                    </a:lnTo>
                    <a:lnTo>
                      <a:pt x="209" y="292"/>
                    </a:lnTo>
                    <a:lnTo>
                      <a:pt x="227" y="262"/>
                    </a:lnTo>
                    <a:lnTo>
                      <a:pt x="247" y="233"/>
                    </a:lnTo>
                    <a:lnTo>
                      <a:pt x="266" y="206"/>
                    </a:lnTo>
                    <a:lnTo>
                      <a:pt x="288" y="176"/>
                    </a:lnTo>
                    <a:lnTo>
                      <a:pt x="310" y="147"/>
                    </a:lnTo>
                    <a:lnTo>
                      <a:pt x="331" y="118"/>
                    </a:lnTo>
                    <a:lnTo>
                      <a:pt x="355" y="90"/>
                    </a:lnTo>
                    <a:lnTo>
                      <a:pt x="379" y="62"/>
                    </a:lnTo>
                    <a:lnTo>
                      <a:pt x="402" y="33"/>
                    </a:lnTo>
                    <a:lnTo>
                      <a:pt x="429" y="5"/>
                    </a:lnTo>
                    <a:lnTo>
                      <a:pt x="423" y="0"/>
                    </a:lnTo>
                    <a:lnTo>
                      <a:pt x="397" y="28"/>
                    </a:lnTo>
                    <a:lnTo>
                      <a:pt x="374" y="56"/>
                    </a:lnTo>
                    <a:lnTo>
                      <a:pt x="349" y="84"/>
                    </a:lnTo>
                    <a:lnTo>
                      <a:pt x="325" y="114"/>
                    </a:lnTo>
                    <a:lnTo>
                      <a:pt x="304" y="142"/>
                    </a:lnTo>
                    <a:lnTo>
                      <a:pt x="281" y="172"/>
                    </a:lnTo>
                    <a:lnTo>
                      <a:pt x="260" y="201"/>
                    </a:lnTo>
                    <a:lnTo>
                      <a:pt x="240" y="231"/>
                    </a:lnTo>
                    <a:lnTo>
                      <a:pt x="221" y="258"/>
                    </a:lnTo>
                    <a:lnTo>
                      <a:pt x="202" y="287"/>
                    </a:lnTo>
                    <a:lnTo>
                      <a:pt x="184" y="317"/>
                    </a:lnTo>
                    <a:lnTo>
                      <a:pt x="167" y="347"/>
                    </a:lnTo>
                    <a:lnTo>
                      <a:pt x="150" y="377"/>
                    </a:lnTo>
                    <a:lnTo>
                      <a:pt x="135" y="405"/>
                    </a:lnTo>
                    <a:lnTo>
                      <a:pt x="119" y="436"/>
                    </a:lnTo>
                    <a:lnTo>
                      <a:pt x="107" y="465"/>
                    </a:lnTo>
                    <a:lnTo>
                      <a:pt x="93" y="495"/>
                    </a:lnTo>
                    <a:lnTo>
                      <a:pt x="81" y="524"/>
                    </a:lnTo>
                    <a:lnTo>
                      <a:pt x="69" y="553"/>
                    </a:lnTo>
                    <a:lnTo>
                      <a:pt x="59" y="583"/>
                    </a:lnTo>
                    <a:lnTo>
                      <a:pt x="48" y="612"/>
                    </a:lnTo>
                    <a:lnTo>
                      <a:pt x="39" y="642"/>
                    </a:lnTo>
                    <a:lnTo>
                      <a:pt x="33" y="671"/>
                    </a:lnTo>
                    <a:lnTo>
                      <a:pt x="25" y="698"/>
                    </a:lnTo>
                    <a:lnTo>
                      <a:pt x="18" y="728"/>
                    </a:lnTo>
                    <a:lnTo>
                      <a:pt x="13" y="756"/>
                    </a:lnTo>
                    <a:lnTo>
                      <a:pt x="8" y="786"/>
                    </a:lnTo>
                    <a:lnTo>
                      <a:pt x="5" y="814"/>
                    </a:lnTo>
                    <a:lnTo>
                      <a:pt x="3" y="842"/>
                    </a:lnTo>
                    <a:lnTo>
                      <a:pt x="1" y="869"/>
                    </a:lnTo>
                    <a:lnTo>
                      <a:pt x="0" y="898"/>
                    </a:lnTo>
                    <a:lnTo>
                      <a:pt x="0" y="925"/>
                    </a:lnTo>
                    <a:lnTo>
                      <a:pt x="3" y="922"/>
                    </a:lnTo>
                    <a:lnTo>
                      <a:pt x="4" y="930"/>
                    </a:lnTo>
                    <a:lnTo>
                      <a:pt x="7" y="928"/>
                    </a:lnTo>
                    <a:lnTo>
                      <a:pt x="7" y="925"/>
                    </a:lnTo>
                    <a:lnTo>
                      <a:pt x="4" y="930"/>
                    </a:lnTo>
                  </a:path>
                </a:pathLst>
              </a:custGeom>
              <a:solidFill>
                <a:srgbClr val="FF0000">
                  <a:alpha val="100000"/>
                </a:srgbClr>
              </a:solidFill>
              <a:ln w="9525">
                <a:noFill/>
              </a:ln>
            </p:spPr>
            <p:txBody>
              <a:bodyPr/>
              <a:lstStyle/>
              <a:p>
                <a:endParaRPr lang="zh-CN" altLang="en-US"/>
              </a:p>
            </p:txBody>
          </p:sp>
          <p:sp>
            <p:nvSpPr>
              <p:cNvPr id="9231" name="Freeform 13"/>
              <p:cNvSpPr/>
              <p:nvPr/>
            </p:nvSpPr>
            <p:spPr>
              <a:xfrm>
                <a:off x="2386" y="3273"/>
                <a:ext cx="139" cy="205"/>
              </a:xfrm>
              <a:custGeom>
                <a:avLst/>
                <a:gdLst>
                  <a:gd name="txL" fmla="*/ 0 w 188"/>
                  <a:gd name="txT" fmla="*/ 0 h 261"/>
                  <a:gd name="txR" fmla="*/ 188 w 188"/>
                  <a:gd name="txB" fmla="*/ 261 h 261"/>
                </a:gdLst>
                <a:ahLst/>
                <a:cxnLst>
                  <a:cxn ang="0">
                    <a:pos x="53" y="2"/>
                  </a:cxn>
                  <a:cxn ang="0">
                    <a:pos x="53" y="1"/>
                  </a:cxn>
                  <a:cxn ang="0">
                    <a:pos x="0" y="97"/>
                  </a:cxn>
                  <a:cxn ang="0">
                    <a:pos x="1" y="99"/>
                  </a:cxn>
                  <a:cxn ang="0">
                    <a:pos x="55" y="2"/>
                  </a:cxn>
                  <a:cxn ang="0">
                    <a:pos x="55" y="0"/>
                  </a:cxn>
                  <a:cxn ang="0">
                    <a:pos x="55" y="2"/>
                  </a:cxn>
                  <a:cxn ang="0">
                    <a:pos x="55" y="2"/>
                  </a:cxn>
                  <a:cxn ang="0">
                    <a:pos x="55" y="0"/>
                  </a:cxn>
                  <a:cxn ang="0">
                    <a:pos x="53" y="2"/>
                  </a:cxn>
                </a:cxnLst>
                <a:rect l="txL" t="txT" r="txR" b="txB"/>
                <a:pathLst>
                  <a:path w="188" h="261">
                    <a:moveTo>
                      <a:pt x="180" y="6"/>
                    </a:moveTo>
                    <a:lnTo>
                      <a:pt x="179" y="1"/>
                    </a:lnTo>
                    <a:lnTo>
                      <a:pt x="0" y="255"/>
                    </a:lnTo>
                    <a:lnTo>
                      <a:pt x="6" y="260"/>
                    </a:lnTo>
                    <a:lnTo>
                      <a:pt x="185" y="5"/>
                    </a:lnTo>
                    <a:lnTo>
                      <a:pt x="184" y="0"/>
                    </a:lnTo>
                    <a:lnTo>
                      <a:pt x="185" y="5"/>
                    </a:lnTo>
                    <a:lnTo>
                      <a:pt x="187" y="2"/>
                    </a:lnTo>
                    <a:lnTo>
                      <a:pt x="184" y="0"/>
                    </a:lnTo>
                    <a:lnTo>
                      <a:pt x="180" y="6"/>
                    </a:lnTo>
                  </a:path>
                </a:pathLst>
              </a:custGeom>
              <a:solidFill>
                <a:srgbClr val="FF0000">
                  <a:alpha val="100000"/>
                </a:srgbClr>
              </a:solidFill>
              <a:ln w="9525">
                <a:noFill/>
              </a:ln>
            </p:spPr>
            <p:txBody>
              <a:bodyPr/>
              <a:lstStyle/>
              <a:p>
                <a:endParaRPr lang="zh-CN" altLang="en-US"/>
              </a:p>
            </p:txBody>
          </p:sp>
          <p:sp>
            <p:nvSpPr>
              <p:cNvPr id="9232" name="Freeform 14"/>
              <p:cNvSpPr/>
              <p:nvPr/>
            </p:nvSpPr>
            <p:spPr>
              <a:xfrm>
                <a:off x="1109" y="1831"/>
                <a:ext cx="616" cy="985"/>
              </a:xfrm>
              <a:custGeom>
                <a:avLst/>
                <a:gdLst>
                  <a:gd name="txL" fmla="*/ 0 w 823"/>
                  <a:gd name="txT" fmla="*/ 0 h 1237"/>
                  <a:gd name="txR" fmla="*/ 823 w 823"/>
                  <a:gd name="txB" fmla="*/ 1237 h 1237"/>
                </a:gdLst>
                <a:ahLst/>
                <a:cxnLst>
                  <a:cxn ang="0">
                    <a:pos x="250" y="119"/>
                  </a:cxn>
                  <a:cxn ang="0">
                    <a:pos x="235" y="141"/>
                  </a:cxn>
                  <a:cxn ang="0">
                    <a:pos x="220" y="164"/>
                  </a:cxn>
                  <a:cxn ang="0">
                    <a:pos x="207" y="188"/>
                  </a:cxn>
                  <a:cxn ang="0">
                    <a:pos x="195" y="210"/>
                  </a:cxn>
                  <a:cxn ang="0">
                    <a:pos x="183" y="234"/>
                  </a:cxn>
                  <a:cxn ang="0">
                    <a:pos x="172" y="259"/>
                  </a:cxn>
                  <a:cxn ang="0">
                    <a:pos x="162" y="282"/>
                  </a:cxn>
                  <a:cxn ang="0">
                    <a:pos x="153" y="306"/>
                  </a:cxn>
                  <a:cxn ang="0">
                    <a:pos x="147" y="330"/>
                  </a:cxn>
                  <a:cxn ang="0">
                    <a:pos x="140" y="354"/>
                  </a:cxn>
                  <a:cxn ang="0">
                    <a:pos x="135" y="376"/>
                  </a:cxn>
                  <a:cxn ang="0">
                    <a:pos x="130" y="400"/>
                  </a:cxn>
                  <a:cxn ang="0">
                    <a:pos x="126" y="422"/>
                  </a:cxn>
                  <a:cxn ang="0">
                    <a:pos x="126" y="445"/>
                  </a:cxn>
                  <a:cxn ang="0">
                    <a:pos x="124" y="467"/>
                  </a:cxn>
                  <a:cxn ang="0">
                    <a:pos x="0" y="497"/>
                  </a:cxn>
                  <a:cxn ang="0">
                    <a:pos x="0" y="467"/>
                  </a:cxn>
                  <a:cxn ang="0">
                    <a:pos x="1" y="437"/>
                  </a:cxn>
                  <a:cxn ang="0">
                    <a:pos x="4" y="407"/>
                  </a:cxn>
                  <a:cxn ang="0">
                    <a:pos x="7" y="376"/>
                  </a:cxn>
                  <a:cxn ang="0">
                    <a:pos x="13" y="346"/>
                  </a:cxn>
                  <a:cxn ang="0">
                    <a:pos x="19" y="316"/>
                  </a:cxn>
                  <a:cxn ang="0">
                    <a:pos x="27" y="285"/>
                  </a:cxn>
                  <a:cxn ang="0">
                    <a:pos x="37" y="254"/>
                  </a:cxn>
                  <a:cxn ang="0">
                    <a:pos x="47" y="223"/>
                  </a:cxn>
                  <a:cxn ang="0">
                    <a:pos x="58" y="192"/>
                  </a:cxn>
                  <a:cxn ang="0">
                    <a:pos x="70" y="162"/>
                  </a:cxn>
                  <a:cxn ang="0">
                    <a:pos x="85" y="132"/>
                  </a:cxn>
                  <a:cxn ang="0">
                    <a:pos x="101" y="102"/>
                  </a:cxn>
                  <a:cxn ang="0">
                    <a:pos x="116" y="73"/>
                  </a:cxn>
                  <a:cxn ang="0">
                    <a:pos x="134" y="43"/>
                  </a:cxn>
                  <a:cxn ang="0">
                    <a:pos x="152" y="14"/>
                  </a:cxn>
                  <a:cxn ang="0">
                    <a:pos x="257" y="107"/>
                  </a:cxn>
                </a:cxnLst>
                <a:rect l="txL" t="txT" r="txR" b="txB"/>
                <a:pathLst>
                  <a:path w="823" h="1237">
                    <a:moveTo>
                      <a:pt x="822" y="267"/>
                    </a:moveTo>
                    <a:lnTo>
                      <a:pt x="796" y="295"/>
                    </a:lnTo>
                    <a:lnTo>
                      <a:pt x="771" y="322"/>
                    </a:lnTo>
                    <a:lnTo>
                      <a:pt x="748" y="351"/>
                    </a:lnTo>
                    <a:lnTo>
                      <a:pt x="725" y="380"/>
                    </a:lnTo>
                    <a:lnTo>
                      <a:pt x="702" y="408"/>
                    </a:lnTo>
                    <a:lnTo>
                      <a:pt x="680" y="438"/>
                    </a:lnTo>
                    <a:lnTo>
                      <a:pt x="659" y="467"/>
                    </a:lnTo>
                    <a:lnTo>
                      <a:pt x="638" y="497"/>
                    </a:lnTo>
                    <a:lnTo>
                      <a:pt x="618" y="524"/>
                    </a:lnTo>
                    <a:lnTo>
                      <a:pt x="600" y="553"/>
                    </a:lnTo>
                    <a:lnTo>
                      <a:pt x="583" y="583"/>
                    </a:lnTo>
                    <a:lnTo>
                      <a:pt x="564" y="614"/>
                    </a:lnTo>
                    <a:lnTo>
                      <a:pt x="548" y="643"/>
                    </a:lnTo>
                    <a:lnTo>
                      <a:pt x="532" y="672"/>
                    </a:lnTo>
                    <a:lnTo>
                      <a:pt x="517" y="702"/>
                    </a:lnTo>
                    <a:lnTo>
                      <a:pt x="503" y="730"/>
                    </a:lnTo>
                    <a:lnTo>
                      <a:pt x="489" y="760"/>
                    </a:lnTo>
                    <a:lnTo>
                      <a:pt x="478" y="789"/>
                    </a:lnTo>
                    <a:lnTo>
                      <a:pt x="467" y="820"/>
                    </a:lnTo>
                    <a:lnTo>
                      <a:pt x="456" y="849"/>
                    </a:lnTo>
                    <a:lnTo>
                      <a:pt x="446" y="879"/>
                    </a:lnTo>
                    <a:lnTo>
                      <a:pt x="436" y="908"/>
                    </a:lnTo>
                    <a:lnTo>
                      <a:pt x="429" y="936"/>
                    </a:lnTo>
                    <a:lnTo>
                      <a:pt x="422" y="965"/>
                    </a:lnTo>
                    <a:lnTo>
                      <a:pt x="415" y="994"/>
                    </a:lnTo>
                    <a:lnTo>
                      <a:pt x="410" y="1023"/>
                    </a:lnTo>
                    <a:lnTo>
                      <a:pt x="404" y="1051"/>
                    </a:lnTo>
                    <a:lnTo>
                      <a:pt x="402" y="1079"/>
                    </a:lnTo>
                    <a:lnTo>
                      <a:pt x="399" y="1107"/>
                    </a:lnTo>
                    <a:lnTo>
                      <a:pt x="397" y="1135"/>
                    </a:lnTo>
                    <a:lnTo>
                      <a:pt x="397" y="1163"/>
                    </a:lnTo>
                    <a:lnTo>
                      <a:pt x="397" y="1190"/>
                    </a:lnTo>
                    <a:lnTo>
                      <a:pt x="0" y="1236"/>
                    </a:lnTo>
                    <a:lnTo>
                      <a:pt x="0" y="1199"/>
                    </a:lnTo>
                    <a:lnTo>
                      <a:pt x="0" y="1162"/>
                    </a:lnTo>
                    <a:lnTo>
                      <a:pt x="1" y="1126"/>
                    </a:lnTo>
                    <a:lnTo>
                      <a:pt x="3" y="1088"/>
                    </a:lnTo>
                    <a:lnTo>
                      <a:pt x="7" y="1050"/>
                    </a:lnTo>
                    <a:lnTo>
                      <a:pt x="12" y="1012"/>
                    </a:lnTo>
                    <a:lnTo>
                      <a:pt x="18" y="974"/>
                    </a:lnTo>
                    <a:lnTo>
                      <a:pt x="24" y="936"/>
                    </a:lnTo>
                    <a:lnTo>
                      <a:pt x="33" y="899"/>
                    </a:lnTo>
                    <a:lnTo>
                      <a:pt x="41" y="861"/>
                    </a:lnTo>
                    <a:lnTo>
                      <a:pt x="51" y="822"/>
                    </a:lnTo>
                    <a:lnTo>
                      <a:pt x="62" y="785"/>
                    </a:lnTo>
                    <a:lnTo>
                      <a:pt x="73" y="745"/>
                    </a:lnTo>
                    <a:lnTo>
                      <a:pt x="86" y="708"/>
                    </a:lnTo>
                    <a:lnTo>
                      <a:pt x="101" y="669"/>
                    </a:lnTo>
                    <a:lnTo>
                      <a:pt x="116" y="631"/>
                    </a:lnTo>
                    <a:lnTo>
                      <a:pt x="132" y="593"/>
                    </a:lnTo>
                    <a:lnTo>
                      <a:pt x="149" y="555"/>
                    </a:lnTo>
                    <a:lnTo>
                      <a:pt x="167" y="516"/>
                    </a:lnTo>
                    <a:lnTo>
                      <a:pt x="185" y="479"/>
                    </a:lnTo>
                    <a:lnTo>
                      <a:pt x="205" y="441"/>
                    </a:lnTo>
                    <a:lnTo>
                      <a:pt x="226" y="403"/>
                    </a:lnTo>
                    <a:lnTo>
                      <a:pt x="248" y="365"/>
                    </a:lnTo>
                    <a:lnTo>
                      <a:pt x="271" y="328"/>
                    </a:lnTo>
                    <a:lnTo>
                      <a:pt x="294" y="291"/>
                    </a:lnTo>
                    <a:lnTo>
                      <a:pt x="320" y="254"/>
                    </a:lnTo>
                    <a:lnTo>
                      <a:pt x="344" y="217"/>
                    </a:lnTo>
                    <a:lnTo>
                      <a:pt x="370" y="181"/>
                    </a:lnTo>
                    <a:lnTo>
                      <a:pt x="398" y="143"/>
                    </a:lnTo>
                    <a:lnTo>
                      <a:pt x="426" y="107"/>
                    </a:lnTo>
                    <a:lnTo>
                      <a:pt x="455" y="72"/>
                    </a:lnTo>
                    <a:lnTo>
                      <a:pt x="484" y="37"/>
                    </a:lnTo>
                    <a:lnTo>
                      <a:pt x="794" y="0"/>
                    </a:lnTo>
                    <a:lnTo>
                      <a:pt x="822" y="267"/>
                    </a:lnTo>
                  </a:path>
                </a:pathLst>
              </a:custGeom>
              <a:gradFill rotWithShape="1">
                <a:gsLst>
                  <a:gs pos="0">
                    <a:srgbClr val="CCFFCC">
                      <a:alpha val="82999"/>
                    </a:srgbClr>
                  </a:gs>
                  <a:gs pos="100000">
                    <a:srgbClr val="33CC33">
                      <a:alpha val="78998"/>
                    </a:srgbClr>
                  </a:gs>
                </a:gsLst>
                <a:lin ang="0" scaled="1"/>
                <a:tileRect/>
              </a:gradFill>
              <a:ln w="9525">
                <a:noFill/>
              </a:ln>
            </p:spPr>
            <p:txBody>
              <a:bodyPr/>
              <a:lstStyle/>
              <a:p>
                <a:endParaRPr lang="zh-CN" altLang="en-US"/>
              </a:p>
            </p:txBody>
          </p:sp>
          <p:sp>
            <p:nvSpPr>
              <p:cNvPr id="9233" name="Freeform 15"/>
              <p:cNvSpPr/>
              <p:nvPr/>
            </p:nvSpPr>
            <p:spPr>
              <a:xfrm>
                <a:off x="1488" y="3236"/>
                <a:ext cx="1075" cy="436"/>
              </a:xfrm>
              <a:custGeom>
                <a:avLst/>
                <a:gdLst>
                  <a:gd name="txL" fmla="*/ 0 w 1439"/>
                  <a:gd name="txT" fmla="*/ 0 h 543"/>
                  <a:gd name="txR" fmla="*/ 1439 w 1439"/>
                  <a:gd name="txB" fmla="*/ 543 h 543"/>
                </a:gdLst>
                <a:ahLst/>
                <a:cxnLst>
                  <a:cxn ang="0">
                    <a:pos x="371" y="37"/>
                  </a:cxn>
                  <a:cxn ang="0">
                    <a:pos x="348" y="43"/>
                  </a:cxn>
                  <a:cxn ang="0">
                    <a:pos x="326" y="48"/>
                  </a:cxn>
                  <a:cxn ang="0">
                    <a:pos x="304" y="51"/>
                  </a:cxn>
                  <a:cxn ang="0">
                    <a:pos x="282" y="55"/>
                  </a:cxn>
                  <a:cxn ang="0">
                    <a:pos x="261" y="57"/>
                  </a:cxn>
                  <a:cxn ang="0">
                    <a:pos x="241" y="57"/>
                  </a:cxn>
                  <a:cxn ang="0">
                    <a:pos x="220" y="57"/>
                  </a:cxn>
                  <a:cxn ang="0">
                    <a:pos x="201" y="54"/>
                  </a:cxn>
                  <a:cxn ang="0">
                    <a:pos x="182" y="51"/>
                  </a:cxn>
                  <a:cxn ang="0">
                    <a:pos x="163" y="47"/>
                  </a:cxn>
                  <a:cxn ang="0">
                    <a:pos x="145" y="41"/>
                  </a:cxn>
                  <a:cxn ang="0">
                    <a:pos x="128" y="33"/>
                  </a:cxn>
                  <a:cxn ang="0">
                    <a:pos x="111" y="25"/>
                  </a:cxn>
                  <a:cxn ang="0">
                    <a:pos x="96" y="16"/>
                  </a:cxn>
                  <a:cxn ang="0">
                    <a:pos x="81" y="5"/>
                  </a:cxn>
                  <a:cxn ang="0">
                    <a:pos x="0" y="137"/>
                  </a:cxn>
                  <a:cxn ang="0">
                    <a:pos x="19" y="153"/>
                  </a:cxn>
                  <a:cxn ang="0">
                    <a:pos x="39" y="167"/>
                  </a:cxn>
                  <a:cxn ang="0">
                    <a:pos x="61" y="178"/>
                  </a:cxn>
                  <a:cxn ang="0">
                    <a:pos x="82" y="189"/>
                  </a:cxn>
                  <a:cxn ang="0">
                    <a:pos x="105" y="199"/>
                  </a:cxn>
                  <a:cxn ang="0">
                    <a:pos x="128" y="207"/>
                  </a:cxn>
                  <a:cxn ang="0">
                    <a:pos x="152" y="214"/>
                  </a:cxn>
                  <a:cxn ang="0">
                    <a:pos x="177" y="219"/>
                  </a:cxn>
                  <a:cxn ang="0">
                    <a:pos x="202" y="222"/>
                  </a:cxn>
                  <a:cxn ang="0">
                    <a:pos x="228" y="224"/>
                  </a:cxn>
                  <a:cxn ang="0">
                    <a:pos x="254" y="225"/>
                  </a:cxn>
                  <a:cxn ang="0">
                    <a:pos x="280" y="224"/>
                  </a:cxn>
                  <a:cxn ang="0">
                    <a:pos x="308" y="222"/>
                  </a:cxn>
                  <a:cxn ang="0">
                    <a:pos x="335" y="218"/>
                  </a:cxn>
                  <a:cxn ang="0">
                    <a:pos x="362" y="212"/>
                  </a:cxn>
                  <a:cxn ang="0">
                    <a:pos x="390" y="206"/>
                  </a:cxn>
                  <a:cxn ang="0">
                    <a:pos x="382" y="33"/>
                  </a:cxn>
                </a:cxnLst>
                <a:rect l="txL" t="txT" r="txR" b="txB"/>
                <a:pathLst>
                  <a:path w="1439" h="543">
                    <a:moveTo>
                      <a:pt x="1228" y="79"/>
                    </a:moveTo>
                    <a:lnTo>
                      <a:pt x="1190" y="88"/>
                    </a:lnTo>
                    <a:lnTo>
                      <a:pt x="1154" y="96"/>
                    </a:lnTo>
                    <a:lnTo>
                      <a:pt x="1118" y="104"/>
                    </a:lnTo>
                    <a:lnTo>
                      <a:pt x="1082" y="111"/>
                    </a:lnTo>
                    <a:lnTo>
                      <a:pt x="1047" y="116"/>
                    </a:lnTo>
                    <a:lnTo>
                      <a:pt x="1012" y="121"/>
                    </a:lnTo>
                    <a:lnTo>
                      <a:pt x="977" y="125"/>
                    </a:lnTo>
                    <a:lnTo>
                      <a:pt x="942" y="130"/>
                    </a:lnTo>
                    <a:lnTo>
                      <a:pt x="906" y="132"/>
                    </a:lnTo>
                    <a:lnTo>
                      <a:pt x="874" y="134"/>
                    </a:lnTo>
                    <a:lnTo>
                      <a:pt x="839" y="136"/>
                    </a:lnTo>
                    <a:lnTo>
                      <a:pt x="806" y="137"/>
                    </a:lnTo>
                    <a:lnTo>
                      <a:pt x="773" y="137"/>
                    </a:lnTo>
                    <a:lnTo>
                      <a:pt x="740" y="136"/>
                    </a:lnTo>
                    <a:lnTo>
                      <a:pt x="708" y="136"/>
                    </a:lnTo>
                    <a:lnTo>
                      <a:pt x="676" y="133"/>
                    </a:lnTo>
                    <a:lnTo>
                      <a:pt x="645" y="130"/>
                    </a:lnTo>
                    <a:lnTo>
                      <a:pt x="613" y="126"/>
                    </a:lnTo>
                    <a:lnTo>
                      <a:pt x="583" y="122"/>
                    </a:lnTo>
                    <a:lnTo>
                      <a:pt x="554" y="116"/>
                    </a:lnTo>
                    <a:lnTo>
                      <a:pt x="524" y="112"/>
                    </a:lnTo>
                    <a:lnTo>
                      <a:pt x="495" y="105"/>
                    </a:lnTo>
                    <a:lnTo>
                      <a:pt x="466" y="97"/>
                    </a:lnTo>
                    <a:lnTo>
                      <a:pt x="438" y="89"/>
                    </a:lnTo>
                    <a:lnTo>
                      <a:pt x="411" y="80"/>
                    </a:lnTo>
                    <a:lnTo>
                      <a:pt x="383" y="71"/>
                    </a:lnTo>
                    <a:lnTo>
                      <a:pt x="358" y="61"/>
                    </a:lnTo>
                    <a:lnTo>
                      <a:pt x="333" y="49"/>
                    </a:lnTo>
                    <a:lnTo>
                      <a:pt x="307" y="39"/>
                    </a:lnTo>
                    <a:lnTo>
                      <a:pt x="282" y="27"/>
                    </a:lnTo>
                    <a:lnTo>
                      <a:pt x="259" y="13"/>
                    </a:lnTo>
                    <a:lnTo>
                      <a:pt x="236" y="0"/>
                    </a:lnTo>
                    <a:lnTo>
                      <a:pt x="0" y="329"/>
                    </a:lnTo>
                    <a:lnTo>
                      <a:pt x="30" y="349"/>
                    </a:lnTo>
                    <a:lnTo>
                      <a:pt x="61" y="367"/>
                    </a:lnTo>
                    <a:lnTo>
                      <a:pt x="94" y="385"/>
                    </a:lnTo>
                    <a:lnTo>
                      <a:pt x="126" y="401"/>
                    </a:lnTo>
                    <a:lnTo>
                      <a:pt x="159" y="416"/>
                    </a:lnTo>
                    <a:lnTo>
                      <a:pt x="193" y="430"/>
                    </a:lnTo>
                    <a:lnTo>
                      <a:pt x="228" y="444"/>
                    </a:lnTo>
                    <a:lnTo>
                      <a:pt x="264" y="456"/>
                    </a:lnTo>
                    <a:lnTo>
                      <a:pt x="300" y="469"/>
                    </a:lnTo>
                    <a:lnTo>
                      <a:pt x="337" y="480"/>
                    </a:lnTo>
                    <a:lnTo>
                      <a:pt x="373" y="490"/>
                    </a:lnTo>
                    <a:lnTo>
                      <a:pt x="411" y="498"/>
                    </a:lnTo>
                    <a:lnTo>
                      <a:pt x="449" y="506"/>
                    </a:lnTo>
                    <a:lnTo>
                      <a:pt x="489" y="514"/>
                    </a:lnTo>
                    <a:lnTo>
                      <a:pt x="527" y="521"/>
                    </a:lnTo>
                    <a:lnTo>
                      <a:pt x="568" y="527"/>
                    </a:lnTo>
                    <a:lnTo>
                      <a:pt x="606" y="531"/>
                    </a:lnTo>
                    <a:lnTo>
                      <a:pt x="648" y="535"/>
                    </a:lnTo>
                    <a:lnTo>
                      <a:pt x="689" y="538"/>
                    </a:lnTo>
                    <a:lnTo>
                      <a:pt x="731" y="540"/>
                    </a:lnTo>
                    <a:lnTo>
                      <a:pt x="772" y="542"/>
                    </a:lnTo>
                    <a:lnTo>
                      <a:pt x="815" y="542"/>
                    </a:lnTo>
                    <a:lnTo>
                      <a:pt x="856" y="540"/>
                    </a:lnTo>
                    <a:lnTo>
                      <a:pt x="900" y="539"/>
                    </a:lnTo>
                    <a:lnTo>
                      <a:pt x="943" y="537"/>
                    </a:lnTo>
                    <a:lnTo>
                      <a:pt x="987" y="534"/>
                    </a:lnTo>
                    <a:lnTo>
                      <a:pt x="1031" y="529"/>
                    </a:lnTo>
                    <a:lnTo>
                      <a:pt x="1075" y="523"/>
                    </a:lnTo>
                    <a:lnTo>
                      <a:pt x="1118" y="518"/>
                    </a:lnTo>
                    <a:lnTo>
                      <a:pt x="1163" y="510"/>
                    </a:lnTo>
                    <a:lnTo>
                      <a:pt x="1208" y="502"/>
                    </a:lnTo>
                    <a:lnTo>
                      <a:pt x="1253" y="494"/>
                    </a:lnTo>
                    <a:lnTo>
                      <a:pt x="1438" y="235"/>
                    </a:lnTo>
                    <a:lnTo>
                      <a:pt x="1228" y="79"/>
                    </a:lnTo>
                  </a:path>
                </a:pathLst>
              </a:custGeom>
              <a:gradFill rotWithShape="1">
                <a:gsLst>
                  <a:gs pos="0">
                    <a:srgbClr val="CCFFFF">
                      <a:alpha val="100000"/>
                    </a:srgbClr>
                  </a:gs>
                  <a:gs pos="100000">
                    <a:srgbClr val="3366FF">
                      <a:alpha val="78998"/>
                    </a:srgbClr>
                  </a:gs>
                </a:gsLst>
                <a:lin ang="0" scaled="1"/>
                <a:tileRect/>
              </a:gradFill>
              <a:ln w="9525">
                <a:noFill/>
              </a:ln>
            </p:spPr>
            <p:txBody>
              <a:bodyPr/>
              <a:lstStyle/>
              <a:p>
                <a:endParaRPr lang="zh-CN" altLang="en-US"/>
              </a:p>
            </p:txBody>
          </p:sp>
          <p:sp>
            <p:nvSpPr>
              <p:cNvPr id="345104" name="Rectangle 16"/>
              <p:cNvSpPr>
                <a:spLocks noChangeArrowheads="1"/>
              </p:cNvSpPr>
              <p:nvPr/>
            </p:nvSpPr>
            <p:spPr bwMode="auto">
              <a:xfrm rot="20040000">
                <a:off x="2474" y="3115"/>
                <a:ext cx="834" cy="192"/>
              </a:xfrm>
              <a:prstGeom prst="rect">
                <a:avLst/>
              </a:prstGeom>
              <a:noFill/>
              <a:ln w="9525">
                <a:noFill/>
                <a:miter lim="800000"/>
              </a:ln>
              <a:effectLst/>
            </p:spPr>
            <p:txBody>
              <a:bodyPr lIns="91176" tIns="45588" rIns="91176" bIns="45588">
                <a:spAutoFit/>
              </a:bodyPr>
              <a:lstStyle/>
              <a:p>
                <a:pPr marL="0" marR="0" lvl="0" indent="0" algn="ctr" defTabSz="992505" rtl="0" eaLnBrk="1" fontAlgn="base" latinLnBrk="0" hangingPunct="1">
                  <a:lnSpc>
                    <a:spcPct val="100000"/>
                  </a:lnSpc>
                  <a:spcBef>
                    <a:spcPct val="50000"/>
                  </a:spcBef>
                  <a:spcAft>
                    <a:spcPct val="0"/>
                  </a:spcAft>
                  <a:buClrTx/>
                  <a:buSzTx/>
                  <a:buFontTx/>
                  <a:buNone/>
                  <a:defRPr/>
                </a:pPr>
                <a:r>
                  <a:rPr kumimoji="1"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任职资格体系</a:t>
                </a:r>
              </a:p>
            </p:txBody>
          </p:sp>
          <p:sp>
            <p:nvSpPr>
              <p:cNvPr id="345105" name="Rectangle 17"/>
              <p:cNvSpPr>
                <a:spLocks noChangeArrowheads="1"/>
              </p:cNvSpPr>
              <p:nvPr/>
            </p:nvSpPr>
            <p:spPr bwMode="auto">
              <a:xfrm rot="19833514">
                <a:off x="1565" y="1480"/>
                <a:ext cx="836" cy="231"/>
              </a:xfrm>
              <a:prstGeom prst="rect">
                <a:avLst/>
              </a:prstGeom>
              <a:noFill/>
              <a:ln w="9525">
                <a:noFill/>
                <a:miter lim="800000"/>
              </a:ln>
              <a:effectLst/>
            </p:spPr>
            <p:txBody>
              <a:bodyPr lIns="91176" tIns="45588" rIns="91176" bIns="45588">
                <a:spAutoFit/>
              </a:bodyPr>
              <a:lstStyle/>
              <a:p>
                <a:pPr marL="0" marR="0" lvl="0" indent="0" algn="ctr" defTabSz="992505" rtl="0" eaLnBrk="1" fontAlgn="base" latinLnBrk="0" hangingPunct="1">
                  <a:lnSpc>
                    <a:spcPct val="100000"/>
                  </a:lnSpc>
                  <a:spcBef>
                    <a:spcPct val="50000"/>
                  </a:spcBef>
                  <a:spcAft>
                    <a:spcPct val="0"/>
                  </a:spcAft>
                  <a:buClrTx/>
                  <a:buSzTx/>
                  <a:buFontTx/>
                  <a:buNone/>
                  <a:defRPr/>
                </a:pPr>
                <a:r>
                  <a:rPr kumimoji="1" lang="en-US" altLang="zh-CN" sz="14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KPI</a:t>
                </a:r>
                <a:r>
                  <a:rPr kumimoji="1"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体系</a:t>
                </a:r>
                <a:r>
                  <a:rPr kumimoji="1" lang="zh-CN" altLang="en-US" sz="1800" b="1" i="0" u="none" strike="noStrike" kern="1200" cap="none" spc="0" normalizeH="0" baseline="0" noProof="0">
                    <a:ln>
                      <a:noFill/>
                    </a:ln>
                    <a:solidFill>
                      <a:srgbClr val="FFFFFF"/>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 </a:t>
                </a:r>
              </a:p>
            </p:txBody>
          </p:sp>
          <p:sp>
            <p:nvSpPr>
              <p:cNvPr id="345106" name="Rectangle 18"/>
              <p:cNvSpPr>
                <a:spLocks noChangeArrowheads="1"/>
              </p:cNvSpPr>
              <p:nvPr/>
            </p:nvSpPr>
            <p:spPr bwMode="auto">
              <a:xfrm>
                <a:off x="977" y="3015"/>
                <a:ext cx="434" cy="250"/>
              </a:xfrm>
              <a:prstGeom prst="rect">
                <a:avLst/>
              </a:prstGeom>
              <a:noFill/>
              <a:ln w="9525">
                <a:noFill/>
                <a:miter lim="800000"/>
              </a:ln>
              <a:effectLst/>
            </p:spPr>
            <p:txBody>
              <a:bodyPr wrap="none" lIns="91176" tIns="45588" rIns="91176" bIns="45588">
                <a:spAutoFit/>
              </a:bodyPr>
              <a:lstStyle/>
              <a:p>
                <a:pPr marL="0" marR="0" lvl="0" indent="0" algn="ctr" defTabSz="992505"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现状</a:t>
                </a:r>
              </a:p>
            </p:txBody>
          </p:sp>
          <p:sp>
            <p:nvSpPr>
              <p:cNvPr id="9237" name="Freeform 19"/>
              <p:cNvSpPr/>
              <p:nvPr/>
            </p:nvSpPr>
            <p:spPr>
              <a:xfrm>
                <a:off x="1757" y="1687"/>
                <a:ext cx="1516" cy="1466"/>
              </a:xfrm>
              <a:custGeom>
                <a:avLst/>
                <a:gdLst>
                  <a:gd name="txL" fmla="*/ 0 w 1860"/>
                  <a:gd name="txT" fmla="*/ 0 h 1811"/>
                  <a:gd name="txR" fmla="*/ 1860 w 1860"/>
                  <a:gd name="txB" fmla="*/ 1811 h 1811"/>
                </a:gdLst>
                <a:ahLst/>
                <a:cxnLst>
                  <a:cxn ang="0">
                    <a:pos x="476" y="6"/>
                  </a:cxn>
                  <a:cxn ang="0">
                    <a:pos x="416" y="0"/>
                  </a:cxn>
                  <a:cxn ang="0">
                    <a:pos x="355" y="4"/>
                  </a:cxn>
                  <a:cxn ang="0">
                    <a:pos x="297" y="15"/>
                  </a:cxn>
                  <a:cxn ang="0">
                    <a:pos x="242" y="35"/>
                  </a:cxn>
                  <a:cxn ang="0">
                    <a:pos x="190" y="61"/>
                  </a:cxn>
                  <a:cxn ang="0">
                    <a:pos x="142" y="95"/>
                  </a:cxn>
                  <a:cxn ang="0">
                    <a:pos x="101" y="134"/>
                  </a:cxn>
                  <a:cxn ang="0">
                    <a:pos x="64" y="180"/>
                  </a:cxn>
                  <a:cxn ang="0">
                    <a:pos x="35" y="232"/>
                  </a:cxn>
                  <a:cxn ang="0">
                    <a:pos x="15" y="287"/>
                  </a:cxn>
                  <a:cxn ang="0">
                    <a:pos x="2" y="346"/>
                  </a:cxn>
                  <a:cxn ang="0">
                    <a:pos x="1" y="403"/>
                  </a:cxn>
                  <a:cxn ang="0">
                    <a:pos x="7" y="460"/>
                  </a:cxn>
                  <a:cxn ang="0">
                    <a:pos x="22" y="514"/>
                  </a:cxn>
                  <a:cxn ang="0">
                    <a:pos x="45" y="566"/>
                  </a:cxn>
                  <a:cxn ang="0">
                    <a:pos x="75" y="613"/>
                  </a:cxn>
                  <a:cxn ang="0">
                    <a:pos x="113" y="657"/>
                  </a:cxn>
                  <a:cxn ang="0">
                    <a:pos x="156" y="695"/>
                  </a:cxn>
                  <a:cxn ang="0">
                    <a:pos x="208" y="726"/>
                  </a:cxn>
                  <a:cxn ang="0">
                    <a:pos x="263" y="751"/>
                  </a:cxn>
                  <a:cxn ang="0">
                    <a:pos x="324" y="769"/>
                  </a:cxn>
                  <a:cxn ang="0">
                    <a:pos x="385" y="776"/>
                  </a:cxn>
                  <a:cxn ang="0">
                    <a:pos x="445" y="775"/>
                  </a:cxn>
                  <a:cxn ang="0">
                    <a:pos x="505" y="767"/>
                  </a:cxn>
                  <a:cxn ang="0">
                    <a:pos x="561" y="750"/>
                  </a:cxn>
                  <a:cxn ang="0">
                    <a:pos x="614" y="726"/>
                  </a:cxn>
                  <a:cxn ang="0">
                    <a:pos x="663" y="695"/>
                  </a:cxn>
                  <a:cxn ang="0">
                    <a:pos x="707" y="657"/>
                  </a:cxn>
                  <a:cxn ang="0">
                    <a:pos x="745" y="614"/>
                  </a:cxn>
                  <a:cxn ang="0">
                    <a:pos x="777" y="564"/>
                  </a:cxn>
                  <a:cxn ang="0">
                    <a:pos x="800" y="510"/>
                  </a:cxn>
                  <a:cxn ang="0">
                    <a:pos x="815" y="453"/>
                  </a:cxn>
                  <a:cxn ang="0">
                    <a:pos x="821" y="394"/>
                  </a:cxn>
                  <a:cxn ang="0">
                    <a:pos x="817" y="336"/>
                  </a:cxn>
                  <a:cxn ang="0">
                    <a:pos x="804" y="281"/>
                  </a:cxn>
                  <a:cxn ang="0">
                    <a:pos x="784" y="229"/>
                  </a:cxn>
                  <a:cxn ang="0">
                    <a:pos x="756" y="180"/>
                  </a:cxn>
                  <a:cxn ang="0">
                    <a:pos x="721" y="135"/>
                  </a:cxn>
                  <a:cxn ang="0">
                    <a:pos x="679" y="95"/>
                  </a:cxn>
                  <a:cxn ang="0">
                    <a:pos x="631" y="61"/>
                  </a:cxn>
                  <a:cxn ang="0">
                    <a:pos x="576" y="33"/>
                  </a:cxn>
                  <a:cxn ang="0">
                    <a:pos x="518" y="15"/>
                  </a:cxn>
                </a:cxnLst>
                <a:rect l="txL" t="txT" r="txR" b="txB"/>
                <a:pathLst>
                  <a:path w="1860" h="1811">
                    <a:moveTo>
                      <a:pt x="1173" y="33"/>
                    </a:moveTo>
                    <a:lnTo>
                      <a:pt x="1127" y="21"/>
                    </a:lnTo>
                    <a:lnTo>
                      <a:pt x="1080" y="13"/>
                    </a:lnTo>
                    <a:lnTo>
                      <a:pt x="1034" y="6"/>
                    </a:lnTo>
                    <a:lnTo>
                      <a:pt x="988" y="3"/>
                    </a:lnTo>
                    <a:lnTo>
                      <a:pt x="942" y="0"/>
                    </a:lnTo>
                    <a:lnTo>
                      <a:pt x="896" y="1"/>
                    </a:lnTo>
                    <a:lnTo>
                      <a:pt x="851" y="4"/>
                    </a:lnTo>
                    <a:lnTo>
                      <a:pt x="806" y="9"/>
                    </a:lnTo>
                    <a:lnTo>
                      <a:pt x="761" y="15"/>
                    </a:lnTo>
                    <a:lnTo>
                      <a:pt x="717" y="24"/>
                    </a:lnTo>
                    <a:lnTo>
                      <a:pt x="674" y="35"/>
                    </a:lnTo>
                    <a:lnTo>
                      <a:pt x="630" y="48"/>
                    </a:lnTo>
                    <a:lnTo>
                      <a:pt x="589" y="64"/>
                    </a:lnTo>
                    <a:lnTo>
                      <a:pt x="548" y="80"/>
                    </a:lnTo>
                    <a:lnTo>
                      <a:pt x="508" y="99"/>
                    </a:lnTo>
                    <a:lnTo>
                      <a:pt x="468" y="119"/>
                    </a:lnTo>
                    <a:lnTo>
                      <a:pt x="431" y="142"/>
                    </a:lnTo>
                    <a:lnTo>
                      <a:pt x="393" y="166"/>
                    </a:lnTo>
                    <a:lnTo>
                      <a:pt x="357" y="193"/>
                    </a:lnTo>
                    <a:lnTo>
                      <a:pt x="322" y="221"/>
                    </a:lnTo>
                    <a:lnTo>
                      <a:pt x="290" y="250"/>
                    </a:lnTo>
                    <a:lnTo>
                      <a:pt x="258" y="281"/>
                    </a:lnTo>
                    <a:lnTo>
                      <a:pt x="228" y="313"/>
                    </a:lnTo>
                    <a:lnTo>
                      <a:pt x="199" y="346"/>
                    </a:lnTo>
                    <a:lnTo>
                      <a:pt x="171" y="382"/>
                    </a:lnTo>
                    <a:lnTo>
                      <a:pt x="146" y="419"/>
                    </a:lnTo>
                    <a:lnTo>
                      <a:pt x="122" y="457"/>
                    </a:lnTo>
                    <a:lnTo>
                      <a:pt x="101" y="497"/>
                    </a:lnTo>
                    <a:lnTo>
                      <a:pt x="80" y="538"/>
                    </a:lnTo>
                    <a:lnTo>
                      <a:pt x="63" y="580"/>
                    </a:lnTo>
                    <a:lnTo>
                      <a:pt x="48" y="624"/>
                    </a:lnTo>
                    <a:lnTo>
                      <a:pt x="34" y="668"/>
                    </a:lnTo>
                    <a:lnTo>
                      <a:pt x="22" y="714"/>
                    </a:lnTo>
                    <a:lnTo>
                      <a:pt x="13" y="758"/>
                    </a:lnTo>
                    <a:lnTo>
                      <a:pt x="6" y="805"/>
                    </a:lnTo>
                    <a:lnTo>
                      <a:pt x="3" y="849"/>
                    </a:lnTo>
                    <a:lnTo>
                      <a:pt x="0" y="894"/>
                    </a:lnTo>
                    <a:lnTo>
                      <a:pt x="1" y="939"/>
                    </a:lnTo>
                    <a:lnTo>
                      <a:pt x="4" y="983"/>
                    </a:lnTo>
                    <a:lnTo>
                      <a:pt x="9" y="1027"/>
                    </a:lnTo>
                    <a:lnTo>
                      <a:pt x="15" y="1071"/>
                    </a:lnTo>
                    <a:lnTo>
                      <a:pt x="24" y="1112"/>
                    </a:lnTo>
                    <a:lnTo>
                      <a:pt x="36" y="1155"/>
                    </a:lnTo>
                    <a:lnTo>
                      <a:pt x="49" y="1196"/>
                    </a:lnTo>
                    <a:lnTo>
                      <a:pt x="66" y="1238"/>
                    </a:lnTo>
                    <a:lnTo>
                      <a:pt x="83" y="1277"/>
                    </a:lnTo>
                    <a:lnTo>
                      <a:pt x="102" y="1317"/>
                    </a:lnTo>
                    <a:lnTo>
                      <a:pt x="124" y="1354"/>
                    </a:lnTo>
                    <a:lnTo>
                      <a:pt x="146" y="1392"/>
                    </a:lnTo>
                    <a:lnTo>
                      <a:pt x="171" y="1427"/>
                    </a:lnTo>
                    <a:lnTo>
                      <a:pt x="199" y="1462"/>
                    </a:lnTo>
                    <a:lnTo>
                      <a:pt x="227" y="1496"/>
                    </a:lnTo>
                    <a:lnTo>
                      <a:pt x="257" y="1529"/>
                    </a:lnTo>
                    <a:lnTo>
                      <a:pt x="289" y="1560"/>
                    </a:lnTo>
                    <a:lnTo>
                      <a:pt x="321" y="1589"/>
                    </a:lnTo>
                    <a:lnTo>
                      <a:pt x="356" y="1618"/>
                    </a:lnTo>
                    <a:lnTo>
                      <a:pt x="393" y="1644"/>
                    </a:lnTo>
                    <a:lnTo>
                      <a:pt x="431" y="1668"/>
                    </a:lnTo>
                    <a:lnTo>
                      <a:pt x="471" y="1691"/>
                    </a:lnTo>
                    <a:lnTo>
                      <a:pt x="511" y="1713"/>
                    </a:lnTo>
                    <a:lnTo>
                      <a:pt x="553" y="1732"/>
                    </a:lnTo>
                    <a:lnTo>
                      <a:pt x="596" y="1750"/>
                    </a:lnTo>
                    <a:lnTo>
                      <a:pt x="641" y="1765"/>
                    </a:lnTo>
                    <a:lnTo>
                      <a:pt x="686" y="1779"/>
                    </a:lnTo>
                    <a:lnTo>
                      <a:pt x="734" y="1790"/>
                    </a:lnTo>
                    <a:lnTo>
                      <a:pt x="779" y="1799"/>
                    </a:lnTo>
                    <a:lnTo>
                      <a:pt x="826" y="1804"/>
                    </a:lnTo>
                    <a:lnTo>
                      <a:pt x="871" y="1809"/>
                    </a:lnTo>
                    <a:lnTo>
                      <a:pt x="918" y="1810"/>
                    </a:lnTo>
                    <a:lnTo>
                      <a:pt x="964" y="1810"/>
                    </a:lnTo>
                    <a:lnTo>
                      <a:pt x="1009" y="1806"/>
                    </a:lnTo>
                    <a:lnTo>
                      <a:pt x="1055" y="1802"/>
                    </a:lnTo>
                    <a:lnTo>
                      <a:pt x="1100" y="1795"/>
                    </a:lnTo>
                    <a:lnTo>
                      <a:pt x="1142" y="1786"/>
                    </a:lnTo>
                    <a:lnTo>
                      <a:pt x="1186" y="1775"/>
                    </a:lnTo>
                    <a:lnTo>
                      <a:pt x="1229" y="1762"/>
                    </a:lnTo>
                    <a:lnTo>
                      <a:pt x="1271" y="1747"/>
                    </a:lnTo>
                    <a:lnTo>
                      <a:pt x="1312" y="1730"/>
                    </a:lnTo>
                    <a:lnTo>
                      <a:pt x="1352" y="1711"/>
                    </a:lnTo>
                    <a:lnTo>
                      <a:pt x="1391" y="1691"/>
                    </a:lnTo>
                    <a:lnTo>
                      <a:pt x="1430" y="1668"/>
                    </a:lnTo>
                    <a:lnTo>
                      <a:pt x="1466" y="1644"/>
                    </a:lnTo>
                    <a:lnTo>
                      <a:pt x="1502" y="1618"/>
                    </a:lnTo>
                    <a:lnTo>
                      <a:pt x="1537" y="1590"/>
                    </a:lnTo>
                    <a:lnTo>
                      <a:pt x="1570" y="1561"/>
                    </a:lnTo>
                    <a:lnTo>
                      <a:pt x="1602" y="1530"/>
                    </a:lnTo>
                    <a:lnTo>
                      <a:pt x="1632" y="1497"/>
                    </a:lnTo>
                    <a:lnTo>
                      <a:pt x="1662" y="1464"/>
                    </a:lnTo>
                    <a:lnTo>
                      <a:pt x="1689" y="1428"/>
                    </a:lnTo>
                    <a:lnTo>
                      <a:pt x="1713" y="1392"/>
                    </a:lnTo>
                    <a:lnTo>
                      <a:pt x="1737" y="1353"/>
                    </a:lnTo>
                    <a:lnTo>
                      <a:pt x="1760" y="1314"/>
                    </a:lnTo>
                    <a:lnTo>
                      <a:pt x="1779" y="1273"/>
                    </a:lnTo>
                    <a:lnTo>
                      <a:pt x="1797" y="1230"/>
                    </a:lnTo>
                    <a:lnTo>
                      <a:pt x="1813" y="1187"/>
                    </a:lnTo>
                    <a:lnTo>
                      <a:pt x="1827" y="1142"/>
                    </a:lnTo>
                    <a:lnTo>
                      <a:pt x="1838" y="1097"/>
                    </a:lnTo>
                    <a:lnTo>
                      <a:pt x="1847" y="1052"/>
                    </a:lnTo>
                    <a:lnTo>
                      <a:pt x="1854" y="1007"/>
                    </a:lnTo>
                    <a:lnTo>
                      <a:pt x="1858" y="961"/>
                    </a:lnTo>
                    <a:lnTo>
                      <a:pt x="1859" y="918"/>
                    </a:lnTo>
                    <a:lnTo>
                      <a:pt x="1859" y="872"/>
                    </a:lnTo>
                    <a:lnTo>
                      <a:pt x="1855" y="828"/>
                    </a:lnTo>
                    <a:lnTo>
                      <a:pt x="1851" y="783"/>
                    </a:lnTo>
                    <a:lnTo>
                      <a:pt x="1844" y="741"/>
                    </a:lnTo>
                    <a:lnTo>
                      <a:pt x="1835" y="698"/>
                    </a:lnTo>
                    <a:lnTo>
                      <a:pt x="1823" y="655"/>
                    </a:lnTo>
                    <a:lnTo>
                      <a:pt x="1810" y="614"/>
                    </a:lnTo>
                    <a:lnTo>
                      <a:pt x="1795" y="574"/>
                    </a:lnTo>
                    <a:lnTo>
                      <a:pt x="1776" y="533"/>
                    </a:lnTo>
                    <a:lnTo>
                      <a:pt x="1757" y="493"/>
                    </a:lnTo>
                    <a:lnTo>
                      <a:pt x="1737" y="456"/>
                    </a:lnTo>
                    <a:lnTo>
                      <a:pt x="1713" y="419"/>
                    </a:lnTo>
                    <a:lnTo>
                      <a:pt x="1689" y="383"/>
                    </a:lnTo>
                    <a:lnTo>
                      <a:pt x="1662" y="348"/>
                    </a:lnTo>
                    <a:lnTo>
                      <a:pt x="1633" y="314"/>
                    </a:lnTo>
                    <a:lnTo>
                      <a:pt x="1604" y="281"/>
                    </a:lnTo>
                    <a:lnTo>
                      <a:pt x="1572" y="251"/>
                    </a:lnTo>
                    <a:lnTo>
                      <a:pt x="1538" y="221"/>
                    </a:lnTo>
                    <a:lnTo>
                      <a:pt x="1503" y="193"/>
                    </a:lnTo>
                    <a:lnTo>
                      <a:pt x="1467" y="167"/>
                    </a:lnTo>
                    <a:lnTo>
                      <a:pt x="1430" y="142"/>
                    </a:lnTo>
                    <a:lnTo>
                      <a:pt x="1390" y="119"/>
                    </a:lnTo>
                    <a:lnTo>
                      <a:pt x="1350" y="98"/>
                    </a:lnTo>
                    <a:lnTo>
                      <a:pt x="1307" y="78"/>
                    </a:lnTo>
                    <a:lnTo>
                      <a:pt x="1263" y="62"/>
                    </a:lnTo>
                    <a:lnTo>
                      <a:pt x="1220" y="46"/>
                    </a:lnTo>
                    <a:lnTo>
                      <a:pt x="1173" y="33"/>
                    </a:lnTo>
                  </a:path>
                </a:pathLst>
              </a:custGeom>
              <a:gradFill rotWithShape="1">
                <a:gsLst>
                  <a:gs pos="0">
                    <a:srgbClr val="0066FF">
                      <a:alpha val="100000"/>
                    </a:srgbClr>
                  </a:gs>
                  <a:gs pos="100000">
                    <a:schemeClr val="accent2">
                      <a:alpha val="78998"/>
                    </a:schemeClr>
                  </a:gs>
                </a:gsLst>
                <a:lin ang="0" scaled="1"/>
                <a:tileRect/>
              </a:gradFill>
              <a:ln w="9525">
                <a:noFill/>
              </a:ln>
            </p:spPr>
            <p:txBody>
              <a:bodyPr/>
              <a:lstStyle/>
              <a:p>
                <a:endParaRPr lang="zh-CN" altLang="en-US"/>
              </a:p>
            </p:txBody>
          </p:sp>
          <p:sp>
            <p:nvSpPr>
              <p:cNvPr id="9238" name="Freeform 20"/>
              <p:cNvSpPr/>
              <p:nvPr/>
            </p:nvSpPr>
            <p:spPr>
              <a:xfrm>
                <a:off x="1755" y="1670"/>
                <a:ext cx="1484" cy="952"/>
              </a:xfrm>
              <a:custGeom>
                <a:avLst/>
                <a:gdLst>
                  <a:gd name="txL" fmla="*/ 0 w 1821"/>
                  <a:gd name="txT" fmla="*/ 0 h 1176"/>
                  <a:gd name="txR" fmla="*/ 1821 w 1821"/>
                  <a:gd name="txB" fmla="*/ 1176 h 1176"/>
                </a:gdLst>
                <a:ahLst/>
                <a:cxnLst>
                  <a:cxn ang="0">
                    <a:pos x="803" y="321"/>
                  </a:cxn>
                  <a:cxn ang="0">
                    <a:pos x="791" y="380"/>
                  </a:cxn>
                  <a:cxn ang="0">
                    <a:pos x="765" y="427"/>
                  </a:cxn>
                  <a:cxn ang="0">
                    <a:pos x="728" y="463"/>
                  </a:cxn>
                  <a:cxn ang="0">
                    <a:pos x="683" y="489"/>
                  </a:cxn>
                  <a:cxn ang="0">
                    <a:pos x="633" y="502"/>
                  </a:cxn>
                  <a:cxn ang="0">
                    <a:pos x="580" y="504"/>
                  </a:cxn>
                  <a:cxn ang="0">
                    <a:pos x="530" y="493"/>
                  </a:cxn>
                  <a:cxn ang="0">
                    <a:pos x="482" y="470"/>
                  </a:cxn>
                  <a:cxn ang="0">
                    <a:pos x="442" y="432"/>
                  </a:cxn>
                  <a:cxn ang="0">
                    <a:pos x="411" y="382"/>
                  </a:cxn>
                  <a:cxn ang="0">
                    <a:pos x="382" y="337"/>
                  </a:cxn>
                  <a:cxn ang="0">
                    <a:pos x="343" y="302"/>
                  </a:cxn>
                  <a:cxn ang="0">
                    <a:pos x="297" y="278"/>
                  </a:cxn>
                  <a:cxn ang="0">
                    <a:pos x="246" y="265"/>
                  </a:cxn>
                  <a:cxn ang="0">
                    <a:pos x="193" y="263"/>
                  </a:cxn>
                  <a:cxn ang="0">
                    <a:pos x="142" y="273"/>
                  </a:cxn>
                  <a:cxn ang="0">
                    <a:pos x="95" y="294"/>
                  </a:cxn>
                  <a:cxn ang="0">
                    <a:pos x="57" y="329"/>
                  </a:cxn>
                  <a:cxn ang="0">
                    <a:pos x="30" y="376"/>
                  </a:cxn>
                  <a:cxn ang="0">
                    <a:pos x="16" y="436"/>
                  </a:cxn>
                  <a:cxn ang="0">
                    <a:pos x="13" y="477"/>
                  </a:cxn>
                  <a:cxn ang="0">
                    <a:pos x="8" y="459"/>
                  </a:cxn>
                  <a:cxn ang="0">
                    <a:pos x="6" y="440"/>
                  </a:cxn>
                  <a:cxn ang="0">
                    <a:pos x="2" y="422"/>
                  </a:cxn>
                  <a:cxn ang="0">
                    <a:pos x="1" y="402"/>
                  </a:cxn>
                  <a:cxn ang="0">
                    <a:pos x="0" y="384"/>
                  </a:cxn>
                  <a:cxn ang="0">
                    <a:pos x="1" y="364"/>
                  </a:cxn>
                  <a:cxn ang="0">
                    <a:pos x="2" y="346"/>
                  </a:cxn>
                  <a:cxn ang="0">
                    <a:pos x="5" y="326"/>
                  </a:cxn>
                  <a:cxn ang="0">
                    <a:pos x="8" y="307"/>
                  </a:cxn>
                  <a:cxn ang="0">
                    <a:pos x="12" y="287"/>
                  </a:cxn>
                  <a:cxn ang="0">
                    <a:pos x="28" y="244"/>
                  </a:cxn>
                  <a:cxn ang="0">
                    <a:pos x="54" y="192"/>
                  </a:cxn>
                  <a:cxn ang="0">
                    <a:pos x="87" y="146"/>
                  </a:cxn>
                  <a:cxn ang="0">
                    <a:pos x="127" y="105"/>
                  </a:cxn>
                  <a:cxn ang="0">
                    <a:pos x="173" y="70"/>
                  </a:cxn>
                  <a:cxn ang="0">
                    <a:pos x="223" y="42"/>
                  </a:cxn>
                  <a:cxn ang="0">
                    <a:pos x="277" y="20"/>
                  </a:cxn>
                  <a:cxn ang="0">
                    <a:pos x="334" y="6"/>
                  </a:cxn>
                  <a:cxn ang="0">
                    <a:pos x="393" y="1"/>
                  </a:cxn>
                  <a:cxn ang="0">
                    <a:pos x="454" y="2"/>
                  </a:cxn>
                  <a:cxn ang="0">
                    <a:pos x="515" y="14"/>
                  </a:cxn>
                  <a:cxn ang="0">
                    <a:pos x="554" y="26"/>
                  </a:cxn>
                  <a:cxn ang="0">
                    <a:pos x="592" y="40"/>
                  </a:cxn>
                  <a:cxn ang="0">
                    <a:pos x="627" y="60"/>
                  </a:cxn>
                  <a:cxn ang="0">
                    <a:pos x="658" y="80"/>
                  </a:cxn>
                  <a:cxn ang="0">
                    <a:pos x="689" y="104"/>
                  </a:cxn>
                  <a:cxn ang="0">
                    <a:pos x="716" y="130"/>
                  </a:cxn>
                  <a:cxn ang="0">
                    <a:pos x="739" y="159"/>
                  </a:cxn>
                  <a:cxn ang="0">
                    <a:pos x="761" y="188"/>
                  </a:cxn>
                  <a:cxn ang="0">
                    <a:pos x="778" y="221"/>
                  </a:cxn>
                  <a:cxn ang="0">
                    <a:pos x="794" y="253"/>
                  </a:cxn>
                </a:cxnLst>
                <a:rect l="txL" t="txT" r="txR" b="txB"/>
                <a:pathLst>
                  <a:path w="1821" h="1176">
                    <a:moveTo>
                      <a:pt x="1817" y="645"/>
                    </a:moveTo>
                    <a:lnTo>
                      <a:pt x="1820" y="698"/>
                    </a:lnTo>
                    <a:lnTo>
                      <a:pt x="1820" y="749"/>
                    </a:lnTo>
                    <a:lnTo>
                      <a:pt x="1815" y="796"/>
                    </a:lnTo>
                    <a:lnTo>
                      <a:pt x="1806" y="842"/>
                    </a:lnTo>
                    <a:lnTo>
                      <a:pt x="1793" y="884"/>
                    </a:lnTo>
                    <a:lnTo>
                      <a:pt x="1776" y="924"/>
                    </a:lnTo>
                    <a:lnTo>
                      <a:pt x="1757" y="961"/>
                    </a:lnTo>
                    <a:lnTo>
                      <a:pt x="1734" y="994"/>
                    </a:lnTo>
                    <a:lnTo>
                      <a:pt x="1708" y="1025"/>
                    </a:lnTo>
                    <a:lnTo>
                      <a:pt x="1681" y="1055"/>
                    </a:lnTo>
                    <a:lnTo>
                      <a:pt x="1651" y="1079"/>
                    </a:lnTo>
                    <a:lnTo>
                      <a:pt x="1618" y="1102"/>
                    </a:lnTo>
                    <a:lnTo>
                      <a:pt x="1584" y="1122"/>
                    </a:lnTo>
                    <a:lnTo>
                      <a:pt x="1548" y="1138"/>
                    </a:lnTo>
                    <a:lnTo>
                      <a:pt x="1512" y="1152"/>
                    </a:lnTo>
                    <a:lnTo>
                      <a:pt x="1473" y="1163"/>
                    </a:lnTo>
                    <a:lnTo>
                      <a:pt x="1435" y="1169"/>
                    </a:lnTo>
                    <a:lnTo>
                      <a:pt x="1396" y="1174"/>
                    </a:lnTo>
                    <a:lnTo>
                      <a:pt x="1357" y="1175"/>
                    </a:lnTo>
                    <a:lnTo>
                      <a:pt x="1317" y="1173"/>
                    </a:lnTo>
                    <a:lnTo>
                      <a:pt x="1278" y="1168"/>
                    </a:lnTo>
                    <a:lnTo>
                      <a:pt x="1239" y="1159"/>
                    </a:lnTo>
                    <a:lnTo>
                      <a:pt x="1200" y="1147"/>
                    </a:lnTo>
                    <a:lnTo>
                      <a:pt x="1163" y="1132"/>
                    </a:lnTo>
                    <a:lnTo>
                      <a:pt x="1128" y="1114"/>
                    </a:lnTo>
                    <a:lnTo>
                      <a:pt x="1094" y="1093"/>
                    </a:lnTo>
                    <a:lnTo>
                      <a:pt x="1060" y="1067"/>
                    </a:lnTo>
                    <a:lnTo>
                      <a:pt x="1029" y="1039"/>
                    </a:lnTo>
                    <a:lnTo>
                      <a:pt x="1001" y="1007"/>
                    </a:lnTo>
                    <a:lnTo>
                      <a:pt x="974" y="971"/>
                    </a:lnTo>
                    <a:lnTo>
                      <a:pt x="951" y="933"/>
                    </a:lnTo>
                    <a:lnTo>
                      <a:pt x="931" y="890"/>
                    </a:lnTo>
                    <a:lnTo>
                      <a:pt x="913" y="852"/>
                    </a:lnTo>
                    <a:lnTo>
                      <a:pt x="889" y="817"/>
                    </a:lnTo>
                    <a:lnTo>
                      <a:pt x="865" y="784"/>
                    </a:lnTo>
                    <a:lnTo>
                      <a:pt x="838" y="755"/>
                    </a:lnTo>
                    <a:lnTo>
                      <a:pt x="809" y="728"/>
                    </a:lnTo>
                    <a:lnTo>
                      <a:pt x="778" y="703"/>
                    </a:lnTo>
                    <a:lnTo>
                      <a:pt x="743" y="681"/>
                    </a:lnTo>
                    <a:lnTo>
                      <a:pt x="708" y="662"/>
                    </a:lnTo>
                    <a:lnTo>
                      <a:pt x="673" y="648"/>
                    </a:lnTo>
                    <a:lnTo>
                      <a:pt x="634" y="634"/>
                    </a:lnTo>
                    <a:lnTo>
                      <a:pt x="596" y="623"/>
                    </a:lnTo>
                    <a:lnTo>
                      <a:pt x="557" y="617"/>
                    </a:lnTo>
                    <a:lnTo>
                      <a:pt x="517" y="612"/>
                    </a:lnTo>
                    <a:lnTo>
                      <a:pt x="476" y="611"/>
                    </a:lnTo>
                    <a:lnTo>
                      <a:pt x="438" y="612"/>
                    </a:lnTo>
                    <a:lnTo>
                      <a:pt x="398" y="617"/>
                    </a:lnTo>
                    <a:lnTo>
                      <a:pt x="359" y="624"/>
                    </a:lnTo>
                    <a:lnTo>
                      <a:pt x="322" y="635"/>
                    </a:lnTo>
                    <a:lnTo>
                      <a:pt x="286" y="649"/>
                    </a:lnTo>
                    <a:lnTo>
                      <a:pt x="250" y="666"/>
                    </a:lnTo>
                    <a:lnTo>
                      <a:pt x="217" y="686"/>
                    </a:lnTo>
                    <a:lnTo>
                      <a:pt x="186" y="709"/>
                    </a:lnTo>
                    <a:lnTo>
                      <a:pt x="157" y="736"/>
                    </a:lnTo>
                    <a:lnTo>
                      <a:pt x="130" y="766"/>
                    </a:lnTo>
                    <a:lnTo>
                      <a:pt x="107" y="799"/>
                    </a:lnTo>
                    <a:lnTo>
                      <a:pt x="85" y="836"/>
                    </a:lnTo>
                    <a:lnTo>
                      <a:pt x="67" y="875"/>
                    </a:lnTo>
                    <a:lnTo>
                      <a:pt x="53" y="918"/>
                    </a:lnTo>
                    <a:lnTo>
                      <a:pt x="42" y="965"/>
                    </a:lnTo>
                    <a:lnTo>
                      <a:pt x="35" y="1015"/>
                    </a:lnTo>
                    <a:lnTo>
                      <a:pt x="32" y="1068"/>
                    </a:lnTo>
                    <a:lnTo>
                      <a:pt x="35" y="1125"/>
                    </a:lnTo>
                    <a:lnTo>
                      <a:pt x="31" y="1111"/>
                    </a:lnTo>
                    <a:lnTo>
                      <a:pt x="27" y="1096"/>
                    </a:lnTo>
                    <a:lnTo>
                      <a:pt x="23" y="1083"/>
                    </a:lnTo>
                    <a:lnTo>
                      <a:pt x="19" y="1068"/>
                    </a:lnTo>
                    <a:lnTo>
                      <a:pt x="17" y="1055"/>
                    </a:lnTo>
                    <a:lnTo>
                      <a:pt x="14" y="1040"/>
                    </a:lnTo>
                    <a:lnTo>
                      <a:pt x="12" y="1025"/>
                    </a:lnTo>
                    <a:lnTo>
                      <a:pt x="9" y="1012"/>
                    </a:lnTo>
                    <a:lnTo>
                      <a:pt x="8" y="997"/>
                    </a:lnTo>
                    <a:lnTo>
                      <a:pt x="5" y="982"/>
                    </a:lnTo>
                    <a:lnTo>
                      <a:pt x="4" y="967"/>
                    </a:lnTo>
                    <a:lnTo>
                      <a:pt x="3" y="953"/>
                    </a:lnTo>
                    <a:lnTo>
                      <a:pt x="1" y="938"/>
                    </a:lnTo>
                    <a:lnTo>
                      <a:pt x="1" y="923"/>
                    </a:lnTo>
                    <a:lnTo>
                      <a:pt x="0" y="908"/>
                    </a:lnTo>
                    <a:lnTo>
                      <a:pt x="0" y="894"/>
                    </a:lnTo>
                    <a:lnTo>
                      <a:pt x="0" y="879"/>
                    </a:lnTo>
                    <a:lnTo>
                      <a:pt x="0" y="864"/>
                    </a:lnTo>
                    <a:lnTo>
                      <a:pt x="1" y="849"/>
                    </a:lnTo>
                    <a:lnTo>
                      <a:pt x="1" y="835"/>
                    </a:lnTo>
                    <a:lnTo>
                      <a:pt x="3" y="819"/>
                    </a:lnTo>
                    <a:lnTo>
                      <a:pt x="4" y="804"/>
                    </a:lnTo>
                    <a:lnTo>
                      <a:pt x="6" y="790"/>
                    </a:lnTo>
                    <a:lnTo>
                      <a:pt x="8" y="774"/>
                    </a:lnTo>
                    <a:lnTo>
                      <a:pt x="10" y="760"/>
                    </a:lnTo>
                    <a:lnTo>
                      <a:pt x="13" y="745"/>
                    </a:lnTo>
                    <a:lnTo>
                      <a:pt x="15" y="730"/>
                    </a:lnTo>
                    <a:lnTo>
                      <a:pt x="18" y="714"/>
                    </a:lnTo>
                    <a:lnTo>
                      <a:pt x="22" y="699"/>
                    </a:lnTo>
                    <a:lnTo>
                      <a:pt x="24" y="685"/>
                    </a:lnTo>
                    <a:lnTo>
                      <a:pt x="28" y="670"/>
                    </a:lnTo>
                    <a:lnTo>
                      <a:pt x="33" y="654"/>
                    </a:lnTo>
                    <a:lnTo>
                      <a:pt x="47" y="611"/>
                    </a:lnTo>
                    <a:lnTo>
                      <a:pt x="63" y="568"/>
                    </a:lnTo>
                    <a:lnTo>
                      <a:pt x="80" y="527"/>
                    </a:lnTo>
                    <a:lnTo>
                      <a:pt x="100" y="487"/>
                    </a:lnTo>
                    <a:lnTo>
                      <a:pt x="122" y="447"/>
                    </a:lnTo>
                    <a:lnTo>
                      <a:pt x="145" y="411"/>
                    </a:lnTo>
                    <a:lnTo>
                      <a:pt x="171" y="374"/>
                    </a:lnTo>
                    <a:lnTo>
                      <a:pt x="198" y="339"/>
                    </a:lnTo>
                    <a:lnTo>
                      <a:pt x="227" y="306"/>
                    </a:lnTo>
                    <a:lnTo>
                      <a:pt x="257" y="275"/>
                    </a:lnTo>
                    <a:lnTo>
                      <a:pt x="289" y="245"/>
                    </a:lnTo>
                    <a:lnTo>
                      <a:pt x="321" y="216"/>
                    </a:lnTo>
                    <a:lnTo>
                      <a:pt x="356" y="189"/>
                    </a:lnTo>
                    <a:lnTo>
                      <a:pt x="391" y="162"/>
                    </a:lnTo>
                    <a:lnTo>
                      <a:pt x="429" y="139"/>
                    </a:lnTo>
                    <a:lnTo>
                      <a:pt x="466" y="117"/>
                    </a:lnTo>
                    <a:lnTo>
                      <a:pt x="506" y="97"/>
                    </a:lnTo>
                    <a:lnTo>
                      <a:pt x="545" y="79"/>
                    </a:lnTo>
                    <a:lnTo>
                      <a:pt x="587" y="63"/>
                    </a:lnTo>
                    <a:lnTo>
                      <a:pt x="628" y="47"/>
                    </a:lnTo>
                    <a:lnTo>
                      <a:pt x="671" y="34"/>
                    </a:lnTo>
                    <a:lnTo>
                      <a:pt x="714" y="23"/>
                    </a:lnTo>
                    <a:lnTo>
                      <a:pt x="757" y="15"/>
                    </a:lnTo>
                    <a:lnTo>
                      <a:pt x="802" y="9"/>
                    </a:lnTo>
                    <a:lnTo>
                      <a:pt x="847" y="4"/>
                    </a:lnTo>
                    <a:lnTo>
                      <a:pt x="892" y="1"/>
                    </a:lnTo>
                    <a:lnTo>
                      <a:pt x="938" y="0"/>
                    </a:lnTo>
                    <a:lnTo>
                      <a:pt x="983" y="2"/>
                    </a:lnTo>
                    <a:lnTo>
                      <a:pt x="1029" y="6"/>
                    </a:lnTo>
                    <a:lnTo>
                      <a:pt x="1076" y="12"/>
                    </a:lnTo>
                    <a:lnTo>
                      <a:pt x="1122" y="21"/>
                    </a:lnTo>
                    <a:lnTo>
                      <a:pt x="1168" y="32"/>
                    </a:lnTo>
                    <a:lnTo>
                      <a:pt x="1199" y="41"/>
                    </a:lnTo>
                    <a:lnTo>
                      <a:pt x="1228" y="49"/>
                    </a:lnTo>
                    <a:lnTo>
                      <a:pt x="1257" y="59"/>
                    </a:lnTo>
                    <a:lnTo>
                      <a:pt x="1286" y="70"/>
                    </a:lnTo>
                    <a:lnTo>
                      <a:pt x="1313" y="82"/>
                    </a:lnTo>
                    <a:lnTo>
                      <a:pt x="1341" y="95"/>
                    </a:lnTo>
                    <a:lnTo>
                      <a:pt x="1368" y="108"/>
                    </a:lnTo>
                    <a:lnTo>
                      <a:pt x="1395" y="123"/>
                    </a:lnTo>
                    <a:lnTo>
                      <a:pt x="1421" y="138"/>
                    </a:lnTo>
                    <a:lnTo>
                      <a:pt x="1445" y="154"/>
                    </a:lnTo>
                    <a:lnTo>
                      <a:pt x="1470" y="170"/>
                    </a:lnTo>
                    <a:lnTo>
                      <a:pt x="1493" y="187"/>
                    </a:lnTo>
                    <a:lnTo>
                      <a:pt x="1517" y="204"/>
                    </a:lnTo>
                    <a:lnTo>
                      <a:pt x="1539" y="222"/>
                    </a:lnTo>
                    <a:lnTo>
                      <a:pt x="1561" y="242"/>
                    </a:lnTo>
                    <a:lnTo>
                      <a:pt x="1581" y="262"/>
                    </a:lnTo>
                    <a:lnTo>
                      <a:pt x="1603" y="281"/>
                    </a:lnTo>
                    <a:lnTo>
                      <a:pt x="1622" y="302"/>
                    </a:lnTo>
                    <a:lnTo>
                      <a:pt x="1640" y="324"/>
                    </a:lnTo>
                    <a:lnTo>
                      <a:pt x="1660" y="347"/>
                    </a:lnTo>
                    <a:lnTo>
                      <a:pt x="1676" y="369"/>
                    </a:lnTo>
                    <a:lnTo>
                      <a:pt x="1694" y="391"/>
                    </a:lnTo>
                    <a:lnTo>
                      <a:pt x="1710" y="415"/>
                    </a:lnTo>
                    <a:lnTo>
                      <a:pt x="1725" y="439"/>
                    </a:lnTo>
                    <a:lnTo>
                      <a:pt x="1739" y="463"/>
                    </a:lnTo>
                    <a:lnTo>
                      <a:pt x="1753" y="488"/>
                    </a:lnTo>
                    <a:lnTo>
                      <a:pt x="1765" y="514"/>
                    </a:lnTo>
                    <a:lnTo>
                      <a:pt x="1778" y="538"/>
                    </a:lnTo>
                    <a:lnTo>
                      <a:pt x="1788" y="564"/>
                    </a:lnTo>
                    <a:lnTo>
                      <a:pt x="1799" y="591"/>
                    </a:lnTo>
                    <a:lnTo>
                      <a:pt x="1808" y="618"/>
                    </a:lnTo>
                    <a:lnTo>
                      <a:pt x="1817" y="645"/>
                    </a:lnTo>
                  </a:path>
                </a:pathLst>
              </a:custGeom>
              <a:gradFill rotWithShape="1">
                <a:gsLst>
                  <a:gs pos="0">
                    <a:srgbClr val="CCFFCC">
                      <a:alpha val="82999"/>
                    </a:srgbClr>
                  </a:gs>
                  <a:gs pos="100000">
                    <a:srgbClr val="33CC33">
                      <a:alpha val="78998"/>
                    </a:srgbClr>
                  </a:gs>
                </a:gsLst>
                <a:lin ang="0" scaled="1"/>
                <a:tileRect/>
              </a:gradFill>
              <a:ln w="9525">
                <a:noFill/>
              </a:ln>
            </p:spPr>
            <p:txBody>
              <a:bodyPr/>
              <a:lstStyle/>
              <a:p>
                <a:endParaRPr lang="zh-CN" altLang="en-US"/>
              </a:p>
            </p:txBody>
          </p:sp>
          <p:sp>
            <p:nvSpPr>
              <p:cNvPr id="345109" name="Rectangle 21"/>
              <p:cNvSpPr>
                <a:spLocks noChangeArrowheads="1"/>
              </p:cNvSpPr>
              <p:nvPr/>
            </p:nvSpPr>
            <p:spPr bwMode="auto">
              <a:xfrm>
                <a:off x="1911" y="2536"/>
                <a:ext cx="753" cy="204"/>
              </a:xfrm>
              <a:prstGeom prst="rect">
                <a:avLst/>
              </a:prstGeom>
              <a:noFill/>
              <a:ln w="12700">
                <a:noFill/>
                <a:miter lim="800000"/>
              </a:ln>
              <a:effectLst/>
            </p:spPr>
            <p:txBody>
              <a:bodyPr lIns="111125" tIns="55562" rIns="111125" bIns="55562">
                <a:spAutoFit/>
              </a:bodyPr>
              <a:lstStyle/>
              <a:p>
                <a:pPr marL="0" marR="0" lvl="0" indent="0" algn="ctr" defTabSz="1316355" rtl="0" eaLnBrk="1" fontAlgn="base" latinLnBrk="0" hangingPunct="1">
                  <a:lnSpc>
                    <a:spcPct val="100000"/>
                  </a:lnSpc>
                  <a:spcBef>
                    <a:spcPct val="50000"/>
                  </a:spcBef>
                  <a:spcAft>
                    <a:spcPct val="0"/>
                  </a:spcAft>
                  <a:buClrTx/>
                  <a:buSzTx/>
                  <a:buFontTx/>
                  <a:buNone/>
                  <a:defRPr/>
                </a:pPr>
                <a:r>
                  <a:rPr kumimoji="1"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职业化管理</a:t>
                </a:r>
              </a:p>
            </p:txBody>
          </p:sp>
          <p:sp>
            <p:nvSpPr>
              <p:cNvPr id="345110" name="Rectangle 22"/>
              <p:cNvSpPr>
                <a:spLocks noChangeArrowheads="1"/>
              </p:cNvSpPr>
              <p:nvPr/>
            </p:nvSpPr>
            <p:spPr bwMode="auto">
              <a:xfrm>
                <a:off x="2383" y="1972"/>
                <a:ext cx="706" cy="204"/>
              </a:xfrm>
              <a:prstGeom prst="rect">
                <a:avLst/>
              </a:prstGeom>
              <a:noFill/>
              <a:ln w="12700">
                <a:noFill/>
                <a:miter lim="800000"/>
              </a:ln>
              <a:effectLst/>
            </p:spPr>
            <p:txBody>
              <a:bodyPr lIns="111125" tIns="55562" rIns="111125" bIns="55562">
                <a:spAutoFit/>
              </a:bodyPr>
              <a:lstStyle/>
              <a:p>
                <a:pPr marL="0" marR="0" lvl="0" indent="0" algn="ctr" defTabSz="1316355" rtl="0" eaLnBrk="1" fontAlgn="base" latinLnBrk="0" hangingPunct="1">
                  <a:lnSpc>
                    <a:spcPct val="100000"/>
                  </a:lnSpc>
                  <a:spcBef>
                    <a:spcPct val="50000"/>
                  </a:spcBef>
                  <a:spcAft>
                    <a:spcPct val="0"/>
                  </a:spcAft>
                  <a:buClrTx/>
                  <a:buSzTx/>
                  <a:buFontTx/>
                  <a:buNone/>
                  <a:defRPr/>
                </a:pPr>
                <a:r>
                  <a:rPr kumimoji="1"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绩效管理</a:t>
                </a:r>
              </a:p>
            </p:txBody>
          </p:sp>
          <p:sp>
            <p:nvSpPr>
              <p:cNvPr id="345111" name="Rectangle 23"/>
              <p:cNvSpPr>
                <a:spLocks noChangeArrowheads="1"/>
              </p:cNvSpPr>
              <p:nvPr/>
            </p:nvSpPr>
            <p:spPr bwMode="auto">
              <a:xfrm rot="18342235">
                <a:off x="947" y="2188"/>
                <a:ext cx="831" cy="192"/>
              </a:xfrm>
              <a:prstGeom prst="rect">
                <a:avLst/>
              </a:prstGeom>
              <a:noFill/>
              <a:ln w="9525">
                <a:noFill/>
                <a:miter lim="800000"/>
              </a:ln>
              <a:effectLst/>
            </p:spPr>
            <p:txBody>
              <a:bodyPr lIns="91176" tIns="45588" rIns="91176" bIns="45588">
                <a:spAutoFit/>
              </a:bodyPr>
              <a:lstStyle/>
              <a:p>
                <a:pPr marL="0" marR="0" lvl="0" indent="0" algn="ctr" defTabSz="992505" rtl="0" eaLnBrk="1" fontAlgn="base" latinLnBrk="0" hangingPunct="1">
                  <a:lnSpc>
                    <a:spcPct val="100000"/>
                  </a:lnSpc>
                  <a:spcBef>
                    <a:spcPct val="50000"/>
                  </a:spcBef>
                  <a:spcAft>
                    <a:spcPct val="0"/>
                  </a:spcAft>
                  <a:buClrTx/>
                  <a:buSzTx/>
                  <a:buFontTx/>
                  <a:buNone/>
                  <a:defRPr/>
                </a:pPr>
                <a:r>
                  <a:rPr kumimoji="1"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岗位责任制</a:t>
                </a:r>
              </a:p>
            </p:txBody>
          </p:sp>
          <p:sp>
            <p:nvSpPr>
              <p:cNvPr id="345112" name="Rectangle 24"/>
              <p:cNvSpPr>
                <a:spLocks noChangeArrowheads="1"/>
              </p:cNvSpPr>
              <p:nvPr/>
            </p:nvSpPr>
            <p:spPr bwMode="auto">
              <a:xfrm rot="21252578">
                <a:off x="2483" y="1139"/>
                <a:ext cx="834" cy="192"/>
              </a:xfrm>
              <a:prstGeom prst="rect">
                <a:avLst/>
              </a:prstGeom>
              <a:noFill/>
              <a:ln w="9525">
                <a:noFill/>
                <a:miter lim="800000"/>
              </a:ln>
              <a:effectLst/>
            </p:spPr>
            <p:txBody>
              <a:bodyPr lIns="91176" tIns="45588" rIns="91176" bIns="45588">
                <a:spAutoFit/>
              </a:bodyPr>
              <a:lstStyle/>
              <a:p>
                <a:pPr marL="0" marR="0" lvl="0" indent="0" algn="ctr" defTabSz="992505" rtl="0" eaLnBrk="1" fontAlgn="base" latinLnBrk="0" hangingPunct="1">
                  <a:lnSpc>
                    <a:spcPct val="100000"/>
                  </a:lnSpc>
                  <a:spcBef>
                    <a:spcPct val="50000"/>
                  </a:spcBef>
                  <a:spcAft>
                    <a:spcPct val="0"/>
                  </a:spcAft>
                  <a:buClrTx/>
                  <a:buSzTx/>
                  <a:buFontTx/>
                  <a:buNone/>
                  <a:defRPr/>
                </a:pPr>
                <a:r>
                  <a:rPr kumimoji="1"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评估与激励</a:t>
                </a:r>
              </a:p>
            </p:txBody>
          </p:sp>
          <p:sp>
            <p:nvSpPr>
              <p:cNvPr id="345113" name="Rectangle 25"/>
              <p:cNvSpPr>
                <a:spLocks noChangeArrowheads="1"/>
              </p:cNvSpPr>
              <p:nvPr/>
            </p:nvSpPr>
            <p:spPr bwMode="auto">
              <a:xfrm rot="21567891">
                <a:off x="1611" y="3353"/>
                <a:ext cx="907" cy="192"/>
              </a:xfrm>
              <a:prstGeom prst="rect">
                <a:avLst/>
              </a:prstGeom>
              <a:noFill/>
              <a:ln w="9525">
                <a:noFill/>
                <a:miter lim="800000"/>
              </a:ln>
              <a:effectLst/>
            </p:spPr>
            <p:txBody>
              <a:bodyPr lIns="91176" tIns="45588" rIns="91176" bIns="45588">
                <a:spAutoFit/>
              </a:bodyPr>
              <a:lstStyle/>
              <a:p>
                <a:pPr marL="0" marR="0" lvl="0" indent="0" algn="ctr" defTabSz="992505" rtl="0" eaLnBrk="1" fontAlgn="base" latinLnBrk="0" hangingPunct="1">
                  <a:lnSpc>
                    <a:spcPct val="100000"/>
                  </a:lnSpc>
                  <a:spcBef>
                    <a:spcPct val="50000"/>
                  </a:spcBef>
                  <a:spcAft>
                    <a:spcPct val="0"/>
                  </a:spcAft>
                  <a:buClrTx/>
                  <a:buSzTx/>
                  <a:buFontTx/>
                  <a:buNone/>
                  <a:defRPr/>
                </a:pPr>
                <a:r>
                  <a:rPr kumimoji="1"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岗位胜任力模型</a:t>
                </a:r>
              </a:p>
            </p:txBody>
          </p:sp>
          <p:sp>
            <p:nvSpPr>
              <p:cNvPr id="345114" name="Rectangle 26"/>
              <p:cNvSpPr>
                <a:spLocks noChangeArrowheads="1"/>
              </p:cNvSpPr>
              <p:nvPr/>
            </p:nvSpPr>
            <p:spPr bwMode="auto">
              <a:xfrm rot="18331761">
                <a:off x="3085" y="2564"/>
                <a:ext cx="834" cy="192"/>
              </a:xfrm>
              <a:prstGeom prst="rect">
                <a:avLst/>
              </a:prstGeom>
              <a:noFill/>
              <a:ln w="9525">
                <a:noFill/>
                <a:miter lim="800000"/>
              </a:ln>
              <a:effectLst/>
            </p:spPr>
            <p:txBody>
              <a:bodyPr lIns="91176" tIns="45588" rIns="91176" bIns="45588">
                <a:spAutoFit/>
              </a:bodyPr>
              <a:lstStyle/>
              <a:p>
                <a:pPr marL="0" marR="0" lvl="0" indent="0" algn="ctr" defTabSz="992505" rtl="0" eaLnBrk="1" fontAlgn="base" latinLnBrk="0" hangingPunct="1">
                  <a:lnSpc>
                    <a:spcPct val="100000"/>
                  </a:lnSpc>
                  <a:spcBef>
                    <a:spcPct val="50000"/>
                  </a:spcBef>
                  <a:spcAft>
                    <a:spcPct val="0"/>
                  </a:spcAft>
                  <a:buClrTx/>
                  <a:buSzTx/>
                  <a:buFontTx/>
                  <a:buNone/>
                  <a:defRPr/>
                </a:pPr>
                <a:r>
                  <a:rPr kumimoji="1"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培训与开发</a:t>
                </a:r>
              </a:p>
            </p:txBody>
          </p:sp>
          <p:sp>
            <p:nvSpPr>
              <p:cNvPr id="345115" name="Rectangle 27"/>
              <p:cNvSpPr>
                <a:spLocks noChangeArrowheads="1"/>
              </p:cNvSpPr>
              <p:nvPr/>
            </p:nvSpPr>
            <p:spPr bwMode="auto">
              <a:xfrm rot="19269745">
                <a:off x="2871" y="3267"/>
                <a:ext cx="835" cy="231"/>
              </a:xfrm>
              <a:prstGeom prst="rect">
                <a:avLst/>
              </a:prstGeom>
              <a:noFill/>
              <a:ln w="9525">
                <a:noFill/>
                <a:miter lim="800000"/>
              </a:ln>
              <a:effectLst/>
            </p:spPr>
            <p:txBody>
              <a:bodyPr lIns="91176" tIns="45588" rIns="91176" bIns="45588">
                <a:spAutoFit/>
              </a:bodyPr>
              <a:lstStyle/>
              <a:p>
                <a:pPr marL="0" marR="0" lvl="0" indent="0" algn="ctr" defTabSz="992505" rtl="0" eaLnBrk="1" fontAlgn="base" latinLnBrk="0" hangingPunct="1">
                  <a:lnSpc>
                    <a:spcPct val="100000"/>
                  </a:lnSpc>
                  <a:spcBef>
                    <a:spcPct val="50000"/>
                  </a:spcBef>
                  <a:spcAft>
                    <a:spcPct val="0"/>
                  </a:spcAft>
                  <a:buClrTx/>
                  <a:buSzTx/>
                  <a:buFontTx/>
                  <a:buNone/>
                  <a:defRPr/>
                </a:pPr>
                <a:r>
                  <a:rPr kumimoji="1"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员工发展</a:t>
                </a:r>
              </a:p>
            </p:txBody>
          </p:sp>
          <p:sp>
            <p:nvSpPr>
              <p:cNvPr id="345116" name="Rectangle 28"/>
              <p:cNvSpPr>
                <a:spLocks noChangeArrowheads="1"/>
              </p:cNvSpPr>
              <p:nvPr/>
            </p:nvSpPr>
            <p:spPr bwMode="auto">
              <a:xfrm rot="19833514">
                <a:off x="1333" y="1255"/>
                <a:ext cx="835" cy="231"/>
              </a:xfrm>
              <a:prstGeom prst="rect">
                <a:avLst/>
              </a:prstGeom>
              <a:noFill/>
              <a:ln w="9525">
                <a:noFill/>
                <a:miter lim="800000"/>
              </a:ln>
              <a:effectLst/>
            </p:spPr>
            <p:txBody>
              <a:bodyPr lIns="91176" tIns="45588" rIns="91176" bIns="45588">
                <a:spAutoFit/>
              </a:bodyPr>
              <a:lstStyle/>
              <a:p>
                <a:pPr marL="0" marR="0" lvl="0" indent="0" algn="ctr" defTabSz="992505" rtl="0" eaLnBrk="1" fontAlgn="base" latinLnBrk="0" hangingPunct="1">
                  <a:lnSpc>
                    <a:spcPct val="100000"/>
                  </a:lnSpc>
                  <a:spcBef>
                    <a:spcPct val="50000"/>
                  </a:spcBef>
                  <a:spcAft>
                    <a:spcPct val="0"/>
                  </a:spcAft>
                  <a:buClrTx/>
                  <a:buSzTx/>
                  <a:buFontTx/>
                  <a:buNone/>
                  <a:defRPr/>
                </a:pPr>
                <a:r>
                  <a:rPr kumimoji="1"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企业发展</a:t>
                </a:r>
                <a:endParaRPr kumimoji="1" lang="zh-CN" altLang="en-US" sz="1800" b="1" i="0" u="none" strike="noStrike" kern="1200" cap="none" spc="0" normalizeH="0" baseline="0" noProof="0">
                  <a:ln>
                    <a:noFill/>
                  </a:ln>
                  <a:solidFill>
                    <a:srgbClr val="FFFFFF"/>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endParaRPr>
              </a:p>
            </p:txBody>
          </p:sp>
          <p:sp>
            <p:nvSpPr>
              <p:cNvPr id="9247" name="Freeform 29"/>
              <p:cNvSpPr/>
              <p:nvPr/>
            </p:nvSpPr>
            <p:spPr>
              <a:xfrm>
                <a:off x="3760" y="1583"/>
                <a:ext cx="46" cy="82"/>
              </a:xfrm>
              <a:custGeom>
                <a:avLst/>
                <a:gdLst>
                  <a:gd name="txL" fmla="*/ 0 w 40"/>
                  <a:gd name="txT" fmla="*/ 0 h 73"/>
                  <a:gd name="txR" fmla="*/ 40 w 40"/>
                  <a:gd name="txB" fmla="*/ 73 h 73"/>
                </a:gdLst>
                <a:ahLst/>
                <a:cxnLst>
                  <a:cxn ang="0">
                    <a:pos x="0" y="115"/>
                  </a:cxn>
                  <a:cxn ang="0">
                    <a:pos x="0" y="0"/>
                  </a:cxn>
                  <a:cxn ang="0">
                    <a:pos x="69" y="0"/>
                  </a:cxn>
                  <a:cxn ang="0">
                    <a:pos x="69" y="115"/>
                  </a:cxn>
                  <a:cxn ang="0">
                    <a:pos x="0" y="115"/>
                  </a:cxn>
                </a:cxnLst>
                <a:rect l="txL" t="txT" r="txR" b="txB"/>
                <a:pathLst>
                  <a:path w="40" h="73">
                    <a:moveTo>
                      <a:pt x="0" y="72"/>
                    </a:moveTo>
                    <a:lnTo>
                      <a:pt x="0" y="0"/>
                    </a:lnTo>
                    <a:lnTo>
                      <a:pt x="39" y="0"/>
                    </a:lnTo>
                    <a:lnTo>
                      <a:pt x="39" y="72"/>
                    </a:lnTo>
                    <a:lnTo>
                      <a:pt x="0" y="72"/>
                    </a:lnTo>
                  </a:path>
                </a:pathLst>
              </a:custGeom>
              <a:solidFill>
                <a:srgbClr val="000000">
                  <a:alpha val="100000"/>
                </a:srgbClr>
              </a:solidFill>
              <a:ln w="9525">
                <a:noFill/>
              </a:ln>
            </p:spPr>
            <p:txBody>
              <a:bodyPr/>
              <a:lstStyle/>
              <a:p>
                <a:endParaRPr lang="zh-CN" altLang="en-US"/>
              </a:p>
            </p:txBody>
          </p:sp>
          <p:sp>
            <p:nvSpPr>
              <p:cNvPr id="9248" name="Freeform 30"/>
              <p:cNvSpPr/>
              <p:nvPr/>
            </p:nvSpPr>
            <p:spPr>
              <a:xfrm>
                <a:off x="3757" y="1583"/>
                <a:ext cx="49" cy="82"/>
              </a:xfrm>
              <a:custGeom>
                <a:avLst/>
                <a:gdLst>
                  <a:gd name="txL" fmla="*/ 0 w 41"/>
                  <a:gd name="txT" fmla="*/ 0 h 73"/>
                  <a:gd name="txR" fmla="*/ 41 w 41"/>
                  <a:gd name="txB" fmla="*/ 73 h 73"/>
                </a:gdLst>
                <a:ahLst/>
                <a:cxnLst>
                  <a:cxn ang="0">
                    <a:pos x="0" y="115"/>
                  </a:cxn>
                  <a:cxn ang="0">
                    <a:pos x="0" y="0"/>
                  </a:cxn>
                  <a:cxn ang="0">
                    <a:pos x="81" y="0"/>
                  </a:cxn>
                  <a:cxn ang="0">
                    <a:pos x="81" y="115"/>
                  </a:cxn>
                  <a:cxn ang="0">
                    <a:pos x="0" y="115"/>
                  </a:cxn>
                </a:cxnLst>
                <a:rect l="txL" t="txT" r="txR" b="txB"/>
                <a:pathLst>
                  <a:path w="41" h="73">
                    <a:moveTo>
                      <a:pt x="0" y="72"/>
                    </a:moveTo>
                    <a:lnTo>
                      <a:pt x="0" y="0"/>
                    </a:lnTo>
                    <a:lnTo>
                      <a:pt x="40" y="0"/>
                    </a:lnTo>
                    <a:lnTo>
                      <a:pt x="40" y="72"/>
                    </a:lnTo>
                    <a:lnTo>
                      <a:pt x="0" y="72"/>
                    </a:lnTo>
                  </a:path>
                </a:pathLst>
              </a:custGeom>
              <a:solidFill>
                <a:srgbClr val="FF0000">
                  <a:alpha val="100000"/>
                </a:srgbClr>
              </a:solidFill>
              <a:ln w="9525">
                <a:noFill/>
              </a:ln>
            </p:spPr>
            <p:txBody>
              <a:bodyPr/>
              <a:lstStyle/>
              <a:p>
                <a:endParaRPr lang="zh-CN" altLang="en-US"/>
              </a:p>
            </p:txBody>
          </p:sp>
          <p:sp>
            <p:nvSpPr>
              <p:cNvPr id="9249" name="Freeform 31"/>
              <p:cNvSpPr/>
              <p:nvPr/>
            </p:nvSpPr>
            <p:spPr>
              <a:xfrm>
                <a:off x="3757" y="1583"/>
                <a:ext cx="51" cy="82"/>
              </a:xfrm>
              <a:custGeom>
                <a:avLst/>
                <a:gdLst>
                  <a:gd name="txL" fmla="*/ 0 w 43"/>
                  <a:gd name="txT" fmla="*/ 0 h 73"/>
                  <a:gd name="txR" fmla="*/ 43 w 43"/>
                  <a:gd name="txB" fmla="*/ 73 h 73"/>
                </a:gdLst>
                <a:ahLst/>
                <a:cxnLst>
                  <a:cxn ang="0">
                    <a:pos x="0" y="115"/>
                  </a:cxn>
                  <a:cxn ang="0">
                    <a:pos x="0" y="0"/>
                  </a:cxn>
                  <a:cxn ang="0">
                    <a:pos x="83" y="0"/>
                  </a:cxn>
                  <a:cxn ang="0">
                    <a:pos x="83" y="115"/>
                  </a:cxn>
                  <a:cxn ang="0">
                    <a:pos x="0" y="115"/>
                  </a:cxn>
                </a:cxnLst>
                <a:rect l="txL" t="txT" r="txR" b="txB"/>
                <a:pathLst>
                  <a:path w="43" h="73">
                    <a:moveTo>
                      <a:pt x="0" y="72"/>
                    </a:moveTo>
                    <a:lnTo>
                      <a:pt x="0" y="0"/>
                    </a:lnTo>
                    <a:lnTo>
                      <a:pt x="42" y="0"/>
                    </a:lnTo>
                    <a:lnTo>
                      <a:pt x="42" y="72"/>
                    </a:lnTo>
                    <a:lnTo>
                      <a:pt x="0" y="72"/>
                    </a:lnTo>
                  </a:path>
                </a:pathLst>
              </a:custGeom>
              <a:solidFill>
                <a:srgbClr val="FFFFFF">
                  <a:alpha val="100000"/>
                </a:srgbClr>
              </a:solidFill>
              <a:ln w="9525">
                <a:noFill/>
              </a:ln>
            </p:spPr>
            <p:txBody>
              <a:bodyPr/>
              <a:lstStyle/>
              <a:p>
                <a:endParaRPr lang="zh-CN" altLang="en-US"/>
              </a:p>
            </p:txBody>
          </p:sp>
          <p:sp>
            <p:nvSpPr>
              <p:cNvPr id="9250" name="Freeform 32"/>
              <p:cNvSpPr/>
              <p:nvPr/>
            </p:nvSpPr>
            <p:spPr>
              <a:xfrm>
                <a:off x="3756" y="1583"/>
                <a:ext cx="53" cy="82"/>
              </a:xfrm>
              <a:custGeom>
                <a:avLst/>
                <a:gdLst>
                  <a:gd name="txL" fmla="*/ 0 w 46"/>
                  <a:gd name="txT" fmla="*/ 0 h 73"/>
                  <a:gd name="txR" fmla="*/ 46 w 46"/>
                  <a:gd name="txB" fmla="*/ 73 h 73"/>
                </a:gdLst>
                <a:ahLst/>
                <a:cxnLst>
                  <a:cxn ang="0">
                    <a:pos x="0" y="115"/>
                  </a:cxn>
                  <a:cxn ang="0">
                    <a:pos x="0" y="0"/>
                  </a:cxn>
                  <a:cxn ang="0">
                    <a:pos x="80" y="0"/>
                  </a:cxn>
                  <a:cxn ang="0">
                    <a:pos x="80" y="115"/>
                  </a:cxn>
                  <a:cxn ang="0">
                    <a:pos x="0" y="115"/>
                  </a:cxn>
                </a:cxnLst>
                <a:rect l="txL" t="txT" r="txR" b="txB"/>
                <a:pathLst>
                  <a:path w="46" h="73">
                    <a:moveTo>
                      <a:pt x="0" y="72"/>
                    </a:moveTo>
                    <a:lnTo>
                      <a:pt x="0" y="0"/>
                    </a:lnTo>
                    <a:lnTo>
                      <a:pt x="45" y="0"/>
                    </a:lnTo>
                    <a:lnTo>
                      <a:pt x="45" y="72"/>
                    </a:lnTo>
                    <a:lnTo>
                      <a:pt x="0" y="72"/>
                    </a:lnTo>
                  </a:path>
                </a:pathLst>
              </a:custGeom>
              <a:solidFill>
                <a:srgbClr val="FFE000">
                  <a:alpha val="100000"/>
                </a:srgbClr>
              </a:solidFill>
              <a:ln w="9525">
                <a:noFill/>
              </a:ln>
            </p:spPr>
            <p:txBody>
              <a:bodyPr/>
              <a:lstStyle/>
              <a:p>
                <a:endParaRPr lang="zh-CN" altLang="en-US"/>
              </a:p>
            </p:txBody>
          </p:sp>
          <p:sp>
            <p:nvSpPr>
              <p:cNvPr id="9251" name="Freeform 33"/>
              <p:cNvSpPr/>
              <p:nvPr/>
            </p:nvSpPr>
            <p:spPr>
              <a:xfrm>
                <a:off x="3757" y="1583"/>
                <a:ext cx="52" cy="82"/>
              </a:xfrm>
              <a:custGeom>
                <a:avLst/>
                <a:gdLst>
                  <a:gd name="txL" fmla="*/ 0 w 45"/>
                  <a:gd name="txT" fmla="*/ 0 h 73"/>
                  <a:gd name="txR" fmla="*/ 45 w 45"/>
                  <a:gd name="txB" fmla="*/ 73 h 73"/>
                </a:gdLst>
                <a:ahLst/>
                <a:cxnLst>
                  <a:cxn ang="0">
                    <a:pos x="0" y="115"/>
                  </a:cxn>
                  <a:cxn ang="0">
                    <a:pos x="0" y="0"/>
                  </a:cxn>
                  <a:cxn ang="0">
                    <a:pos x="79" y="0"/>
                  </a:cxn>
                  <a:cxn ang="0">
                    <a:pos x="79" y="115"/>
                  </a:cxn>
                  <a:cxn ang="0">
                    <a:pos x="0" y="115"/>
                  </a:cxn>
                </a:cxnLst>
                <a:rect l="txL" t="txT" r="txR" b="txB"/>
                <a:pathLst>
                  <a:path w="45" h="73">
                    <a:moveTo>
                      <a:pt x="0" y="72"/>
                    </a:moveTo>
                    <a:lnTo>
                      <a:pt x="0" y="0"/>
                    </a:lnTo>
                    <a:lnTo>
                      <a:pt x="44" y="0"/>
                    </a:lnTo>
                    <a:lnTo>
                      <a:pt x="44" y="72"/>
                    </a:lnTo>
                    <a:lnTo>
                      <a:pt x="0" y="72"/>
                    </a:lnTo>
                  </a:path>
                </a:pathLst>
              </a:custGeom>
              <a:solidFill>
                <a:srgbClr val="A09000">
                  <a:alpha val="100000"/>
                </a:srgbClr>
              </a:solidFill>
              <a:ln w="9525">
                <a:noFill/>
              </a:ln>
            </p:spPr>
            <p:txBody>
              <a:bodyPr/>
              <a:lstStyle/>
              <a:p>
                <a:endParaRPr lang="zh-CN" altLang="en-US"/>
              </a:p>
            </p:txBody>
          </p:sp>
          <p:sp>
            <p:nvSpPr>
              <p:cNvPr id="9252" name="Oval 34"/>
              <p:cNvSpPr/>
              <p:nvPr/>
            </p:nvSpPr>
            <p:spPr>
              <a:xfrm>
                <a:off x="3391" y="1248"/>
                <a:ext cx="757" cy="751"/>
              </a:xfrm>
              <a:prstGeom prst="ellipse">
                <a:avLst/>
              </a:prstGeom>
              <a:gradFill rotWithShape="1">
                <a:gsLst>
                  <a:gs pos="0">
                    <a:srgbClr val="0000FF"/>
                  </a:gs>
                  <a:gs pos="100000">
                    <a:srgbClr val="000076"/>
                  </a:gs>
                </a:gsLst>
                <a:path path="shape">
                  <a:fillToRect l="50000" t="50000" r="50000" b="50000"/>
                </a:path>
                <a:tileRect/>
              </a:gradFill>
              <a:ln w="6350" cap="flat" cmpd="sng">
                <a:solidFill>
                  <a:srgbClr val="000000"/>
                </a:solidFill>
                <a:prstDash val="solid"/>
                <a:headEnd type="none" w="med" len="med"/>
                <a:tailEnd type="none" w="med" len="med"/>
              </a:ln>
            </p:spPr>
            <p:txBody>
              <a:bodyPr lIns="0" tIns="0" rIns="0" bIns="0" anchor="ctr"/>
              <a:lstStyle/>
              <a:p>
                <a:endParaRPr lang="zh-CN" altLang="en-US" dirty="0">
                  <a:latin typeface="Arial" panose="020B0604020202020204" pitchFamily="34" charset="0"/>
                </a:endParaRPr>
              </a:p>
            </p:txBody>
          </p:sp>
          <p:sp>
            <p:nvSpPr>
              <p:cNvPr id="9253" name="Oval 35"/>
              <p:cNvSpPr/>
              <p:nvPr/>
            </p:nvSpPr>
            <p:spPr>
              <a:xfrm>
                <a:off x="3616" y="1464"/>
                <a:ext cx="335" cy="319"/>
              </a:xfrm>
              <a:prstGeom prst="ellipse">
                <a:avLst/>
              </a:prstGeom>
              <a:gradFill rotWithShape="0">
                <a:gsLst>
                  <a:gs pos="0">
                    <a:srgbClr val="FFFFFF"/>
                  </a:gs>
                  <a:gs pos="100000">
                    <a:srgbClr val="FC0128"/>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ndParaRPr>
              </a:p>
            </p:txBody>
          </p:sp>
          <p:sp>
            <p:nvSpPr>
              <p:cNvPr id="345124" name="Rectangle 36"/>
              <p:cNvSpPr>
                <a:spLocks noChangeArrowheads="1"/>
              </p:cNvSpPr>
              <p:nvPr/>
            </p:nvSpPr>
            <p:spPr bwMode="auto">
              <a:xfrm>
                <a:off x="3555" y="1500"/>
                <a:ext cx="434" cy="250"/>
              </a:xfrm>
              <a:prstGeom prst="rect">
                <a:avLst/>
              </a:prstGeom>
              <a:noFill/>
              <a:ln w="9525">
                <a:noFill/>
                <a:miter lim="800000"/>
              </a:ln>
              <a:effectLst/>
            </p:spPr>
            <p:txBody>
              <a:bodyPr wrap="none" lIns="91176" tIns="45588" rIns="91176" bIns="45588">
                <a:spAutoFit/>
              </a:bodyPr>
              <a:lstStyle/>
              <a:p>
                <a:pPr marL="0" marR="0" lvl="0" indent="0" algn="ctr" defTabSz="992505"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cs"/>
                  </a:rPr>
                  <a:t>目标</a:t>
                </a:r>
              </a:p>
            </p:txBody>
          </p:sp>
        </p:grpSp>
      </p:grpSp>
      <p:sp>
        <p:nvSpPr>
          <p:cNvPr id="9220" name="Rectangle 37"/>
          <p:cNvSpPr>
            <a:spLocks noGrp="1"/>
          </p:cNvSpPr>
          <p:nvPr>
            <p:ph idx="1"/>
          </p:nvPr>
        </p:nvSpPr>
        <p:spPr>
          <a:noFill/>
          <a:ln>
            <a:noFill/>
          </a:ln>
        </p:spPr>
        <p:txBody>
          <a:bodyPr lIns="0" tIns="0" rIns="0" bIns="0"/>
          <a:lstStyle/>
          <a:p>
            <a:pPr>
              <a:lnSpc>
                <a:spcPct val="110000"/>
              </a:lnSpc>
              <a:buNone/>
            </a:pPr>
            <a:r>
              <a:rPr lang="zh-CN" altLang="en-US" sz="1800" b="0" dirty="0">
                <a:latin typeface="楷体_GB2312" pitchFamily="49" charset="-122"/>
              </a:rPr>
              <a:t>通过绩效管理和职业化管理</a:t>
            </a:r>
            <a:r>
              <a:rPr lang="zh-CN" altLang="en-US" sz="1800" b="0" dirty="0"/>
              <a:t>“</a:t>
            </a:r>
            <a:r>
              <a:rPr lang="zh-CN" altLang="en-US" sz="1800" b="0" dirty="0">
                <a:latin typeface="楷体_GB2312" pitchFamily="49" charset="-122"/>
              </a:rPr>
              <a:t>两条主线</a:t>
            </a:r>
            <a:r>
              <a:rPr lang="zh-CN" altLang="en-US" sz="1800" b="0" dirty="0"/>
              <a:t>”</a:t>
            </a:r>
            <a:r>
              <a:rPr lang="zh-CN" altLang="en-US" sz="1800" b="0" dirty="0">
                <a:latin typeface="楷体_GB2312" pitchFamily="49" charset="-122"/>
              </a:rPr>
              <a:t>，相辅相成，实现企业目标与人的匹配</a:t>
            </a:r>
            <a:endParaRPr lang="zh-CN" altLang="zh-CN" sz="1800" b="0" dirty="0">
              <a:latin typeface="楷体_GB2312" pitchFamily="49" charset="-122"/>
            </a:endParaRPr>
          </a:p>
        </p:txBody>
      </p:sp>
      <p:sp>
        <p:nvSpPr>
          <p:cNvPr id="9221" name="Rectangle 38"/>
          <p:cNvSpPr>
            <a:spLocks noGrp="1"/>
          </p:cNvSpPr>
          <p:nvPr>
            <p:ph type="title"/>
          </p:nvPr>
        </p:nvSpPr>
        <p:spPr>
          <a:noFill/>
          <a:ln>
            <a:noFill/>
          </a:ln>
        </p:spPr>
        <p:txBody>
          <a:bodyPr anchor="ctr"/>
          <a:lstStyle/>
          <a:p>
            <a:r>
              <a:rPr lang="zh-CN" altLang="en-US" sz="2600" dirty="0">
                <a:solidFill>
                  <a:schemeClr val="bg1"/>
                </a:solidFill>
              </a:rPr>
              <a:t>人与事匹配：两条主线</a:t>
            </a:r>
          </a:p>
        </p:txBody>
      </p:sp>
    </p:spTree>
  </p:cSld>
  <p:clrMapOvr>
    <a:masterClrMapping/>
  </p:clrMapOvr>
  <p:transition spd="med">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a:noFill/>
          <a:ln>
            <a:noFill/>
          </a:ln>
        </p:spPr>
        <p:txBody>
          <a:bodyPr lIns="0" tIns="0" rIns="0" bIns="0">
            <a:spAutoFit/>
          </a:bodyPr>
          <a:lstStyle/>
          <a:p>
            <a:r>
              <a:rPr lang="zh-CN" altLang="en-US" sz="2400" dirty="0">
                <a:solidFill>
                  <a:srgbClr val="FFFFFF"/>
                </a:solidFill>
              </a:rPr>
              <a:t>人力资源管理职能流程</a:t>
            </a:r>
          </a:p>
        </p:txBody>
      </p:sp>
      <p:sp>
        <p:nvSpPr>
          <p:cNvPr id="7171" name="Rectangle 4"/>
          <p:cNvSpPr/>
          <p:nvPr/>
        </p:nvSpPr>
        <p:spPr>
          <a:xfrm>
            <a:off x="6402388" y="4043363"/>
            <a:ext cx="2360612" cy="1117600"/>
          </a:xfrm>
          <a:prstGeom prst="rect">
            <a:avLst/>
          </a:prstGeom>
          <a:noFill/>
          <a:ln w="9525">
            <a:noFill/>
          </a:ln>
        </p:spPr>
        <p:txBody>
          <a:bodyPr lIns="0" tIns="0" rIns="0" bIns="0">
            <a:spAutoFit/>
          </a:bodyPr>
          <a:lstStyle/>
          <a:p>
            <a:pPr marL="344805" indent="-294005" defTabSz="903605"/>
            <a:r>
              <a:rPr lang="en-US" altLang="zh-CN" sz="1200" b="0" dirty="0">
                <a:latin typeface="Arial" panose="020B0604020202020204" pitchFamily="34" charset="0"/>
                <a:ea typeface="华文楷体" panose="02010600040101010101" pitchFamily="2" charset="-122"/>
              </a:rPr>
              <a:t>4.1	</a:t>
            </a:r>
            <a:r>
              <a:rPr lang="zh-CN" altLang="en-US" sz="1200" b="0" dirty="0">
                <a:latin typeface="Arial" panose="020B0604020202020204" pitchFamily="34" charset="0"/>
                <a:ea typeface="华文楷体" panose="02010600040101010101" pitchFamily="2" charset="-122"/>
              </a:rPr>
              <a:t>让员工及时了解自身的优缺点</a:t>
            </a:r>
          </a:p>
          <a:p>
            <a:pPr marL="344805" indent="-294005" defTabSz="903605"/>
            <a:r>
              <a:rPr lang="en-US" altLang="zh-CN" sz="1200" b="0" dirty="0">
                <a:latin typeface="Arial" panose="020B0604020202020204" pitchFamily="34" charset="0"/>
                <a:ea typeface="华文楷体" panose="02010600040101010101" pitchFamily="2" charset="-122"/>
              </a:rPr>
              <a:t>4.2  </a:t>
            </a:r>
            <a:r>
              <a:rPr lang="zh-CN" altLang="en-US" sz="1200" b="0" dirty="0">
                <a:latin typeface="Arial" panose="020B0604020202020204" pitchFamily="34" charset="0"/>
                <a:ea typeface="华文楷体" panose="02010600040101010101" pitchFamily="2" charset="-122"/>
              </a:rPr>
              <a:t>针对具体的需求进行培训</a:t>
            </a:r>
          </a:p>
          <a:p>
            <a:pPr marL="344805" indent="-294005" defTabSz="903605"/>
            <a:r>
              <a:rPr lang="en-US" altLang="zh-CN" sz="1200" b="0" dirty="0">
                <a:latin typeface="Arial" panose="020B0604020202020204" pitchFamily="34" charset="0"/>
                <a:ea typeface="华文楷体" panose="02010600040101010101" pitchFamily="2" charset="-122"/>
              </a:rPr>
              <a:t>4.3  </a:t>
            </a:r>
            <a:r>
              <a:rPr lang="zh-CN" altLang="en-US" sz="1200" b="0" dirty="0">
                <a:latin typeface="Arial" panose="020B0604020202020204" pitchFamily="34" charset="0"/>
                <a:ea typeface="华文楷体" panose="02010600040101010101" pitchFamily="2" charset="-122"/>
              </a:rPr>
              <a:t>培训的质量</a:t>
            </a:r>
          </a:p>
          <a:p>
            <a:pPr marL="344805" indent="-294005" defTabSz="903605"/>
            <a:r>
              <a:rPr lang="en-US" altLang="zh-CN" sz="1200" b="0" dirty="0">
                <a:latin typeface="Arial" panose="020B0604020202020204" pitchFamily="34" charset="0"/>
                <a:ea typeface="华文楷体" panose="02010600040101010101" pitchFamily="2" charset="-122"/>
              </a:rPr>
              <a:t>4.4  </a:t>
            </a:r>
            <a:r>
              <a:rPr lang="zh-CN" altLang="en-US" sz="1200" b="0" dirty="0">
                <a:latin typeface="Arial" panose="020B0604020202020204" pitchFamily="34" charset="0"/>
                <a:ea typeface="华文楷体" panose="02010600040101010101" pitchFamily="2" charset="-122"/>
              </a:rPr>
              <a:t>选择最优化的培训类型</a:t>
            </a:r>
            <a:r>
              <a:rPr lang="en-US" altLang="zh-CN" sz="1200" b="0" dirty="0">
                <a:latin typeface="Arial" panose="020B0604020202020204" pitchFamily="34" charset="0"/>
                <a:ea typeface="华文楷体" panose="02010600040101010101" pitchFamily="2" charset="-122"/>
              </a:rPr>
              <a:t>/</a:t>
            </a:r>
            <a:r>
              <a:rPr lang="zh-CN" altLang="en-US" sz="1200" b="0" dirty="0">
                <a:latin typeface="Arial" panose="020B0604020202020204" pitchFamily="34" charset="0"/>
                <a:ea typeface="华文楷体" panose="02010600040101010101" pitchFamily="2" charset="-122"/>
              </a:rPr>
              <a:t>方式</a:t>
            </a:r>
          </a:p>
          <a:p>
            <a:pPr marL="344805" indent="-294005" defTabSz="903605"/>
            <a:r>
              <a:rPr lang="en-US" altLang="zh-CN" sz="1200" b="0" dirty="0">
                <a:latin typeface="Arial" panose="020B0604020202020204" pitchFamily="34" charset="0"/>
                <a:ea typeface="华文楷体" panose="02010600040101010101" pitchFamily="2" charset="-122"/>
              </a:rPr>
              <a:t>4.5	</a:t>
            </a:r>
            <a:r>
              <a:rPr lang="zh-CN" altLang="en-US" sz="1200" b="0" dirty="0">
                <a:latin typeface="Arial" panose="020B0604020202020204" pitchFamily="34" charset="0"/>
                <a:ea typeface="华文楷体" panose="02010600040101010101" pitchFamily="2" charset="-122"/>
              </a:rPr>
              <a:t>对具有潜力的人员进行培养</a:t>
            </a:r>
          </a:p>
        </p:txBody>
      </p:sp>
      <p:sp>
        <p:nvSpPr>
          <p:cNvPr id="7172" name="Rectangle 5"/>
          <p:cNvSpPr/>
          <p:nvPr/>
        </p:nvSpPr>
        <p:spPr>
          <a:xfrm>
            <a:off x="6456363" y="3767138"/>
            <a:ext cx="1830387" cy="185737"/>
          </a:xfrm>
          <a:prstGeom prst="rect">
            <a:avLst/>
          </a:prstGeom>
          <a:noFill/>
          <a:ln w="9525">
            <a:noFill/>
          </a:ln>
        </p:spPr>
        <p:txBody>
          <a:bodyPr lIns="0" tIns="0" rIns="0" bIns="0">
            <a:spAutoFit/>
          </a:bodyPr>
          <a:lstStyle/>
          <a:p>
            <a:pPr marL="171450" indent="-171450" defTabSz="903605">
              <a:spcBef>
                <a:spcPct val="50000"/>
              </a:spcBef>
            </a:pPr>
            <a:r>
              <a:rPr lang="en-US" altLang="zh-CN" sz="1200" dirty="0">
                <a:solidFill>
                  <a:schemeClr val="tx2"/>
                </a:solidFill>
                <a:latin typeface="Arial" panose="020B0604020202020204" pitchFamily="34" charset="0"/>
                <a:ea typeface="华文楷体" panose="02010600040101010101" pitchFamily="2" charset="-122"/>
              </a:rPr>
              <a:t>4.	</a:t>
            </a:r>
            <a:r>
              <a:rPr lang="zh-CN" altLang="en-US" sz="1200" dirty="0">
                <a:solidFill>
                  <a:schemeClr val="tx2"/>
                </a:solidFill>
                <a:latin typeface="Arial" panose="020B0604020202020204" pitchFamily="34" charset="0"/>
                <a:ea typeface="华文楷体" panose="02010600040101010101" pitchFamily="2" charset="-122"/>
              </a:rPr>
              <a:t>人员的培养、发展</a:t>
            </a:r>
          </a:p>
        </p:txBody>
      </p:sp>
      <p:sp>
        <p:nvSpPr>
          <p:cNvPr id="7173" name="Freeform 7"/>
          <p:cNvSpPr/>
          <p:nvPr/>
        </p:nvSpPr>
        <p:spPr>
          <a:xfrm>
            <a:off x="4860925" y="2992438"/>
            <a:ext cx="1473200" cy="2352675"/>
          </a:xfrm>
          <a:custGeom>
            <a:avLst/>
            <a:gdLst>
              <a:gd name="txL" fmla="*/ 0 w 909"/>
              <a:gd name="txT" fmla="*/ 0 h 1453"/>
              <a:gd name="txR" fmla="*/ 909 w 909"/>
              <a:gd name="txB" fmla="*/ 1453 h 1453"/>
            </a:gdLst>
            <a:ahLst/>
            <a:cxnLst>
              <a:cxn ang="0">
                <a:pos x="777139741" y="445698330"/>
              </a:cxn>
              <a:cxn ang="0">
                <a:pos x="798143781" y="603003718"/>
              </a:cxn>
              <a:cxn ang="0">
                <a:pos x="800769286" y="770796564"/>
              </a:cxn>
              <a:cxn ang="0">
                <a:pos x="795518276" y="930723411"/>
              </a:cxn>
              <a:cxn ang="0">
                <a:pos x="766637721" y="1090651878"/>
              </a:cxn>
              <a:cxn ang="0">
                <a:pos x="722004137" y="1247957266"/>
              </a:cxn>
              <a:cxn ang="0">
                <a:pos x="669495659" y="1400018116"/>
              </a:cxn>
              <a:cxn ang="0">
                <a:pos x="593356015" y="1546837666"/>
              </a:cxn>
              <a:cxn ang="0">
                <a:pos x="506715973" y="1683168139"/>
              </a:cxn>
              <a:cxn ang="0">
                <a:pos x="406948405" y="1814257311"/>
              </a:cxn>
              <a:cxn ang="0">
                <a:pos x="299304323" y="1932235948"/>
              </a:cxn>
              <a:cxn ang="0">
                <a:pos x="0" y="1365935903"/>
              </a:cxn>
              <a:cxn ang="0">
                <a:pos x="0" y="2147483646"/>
              </a:cxn>
              <a:cxn ang="0">
                <a:pos x="1354742727" y="2147483646"/>
              </a:cxn>
              <a:cxn ang="0">
                <a:pos x="1094820978" y="2147483646"/>
              </a:cxn>
              <a:cxn ang="0">
                <a:pos x="1268102684" y="2147483646"/>
              </a:cxn>
              <a:cxn ang="0">
                <a:pos x="1425631361" y="2147483646"/>
              </a:cxn>
              <a:cxn ang="0">
                <a:pos x="1575281901" y="2147483646"/>
              </a:cxn>
              <a:cxn ang="0">
                <a:pos x="1719683053" y="2147483646"/>
              </a:cxn>
              <a:cxn ang="0">
                <a:pos x="1845705670" y="2147483646"/>
              </a:cxn>
              <a:cxn ang="0">
                <a:pos x="1958600762" y="2147483646"/>
              </a:cxn>
              <a:cxn ang="0">
                <a:pos x="2060995455" y="2147483646"/>
              </a:cxn>
              <a:cxn ang="0">
                <a:pos x="2147483646" y="1963696701"/>
              </a:cxn>
              <a:cxn ang="0">
                <a:pos x="2147483646" y="1753955644"/>
              </a:cxn>
              <a:cxn ang="0">
                <a:pos x="2147483646" y="1544216206"/>
              </a:cxn>
              <a:cxn ang="0">
                <a:pos x="2147483646" y="1323987691"/>
              </a:cxn>
              <a:cxn ang="0">
                <a:pos x="2147483646" y="1106382255"/>
              </a:cxn>
              <a:cxn ang="0">
                <a:pos x="2147483646" y="880910821"/>
              </a:cxn>
              <a:cxn ang="0">
                <a:pos x="2147483646" y="663305385"/>
              </a:cxn>
              <a:cxn ang="0">
                <a:pos x="2147483646" y="437833951"/>
              </a:cxn>
              <a:cxn ang="0">
                <a:pos x="2147483646" y="217605436"/>
              </a:cxn>
              <a:cxn ang="0">
                <a:pos x="2147483646" y="0"/>
              </a:cxn>
              <a:cxn ang="0">
                <a:pos x="1625166495" y="700009058"/>
              </a:cxn>
              <a:cxn ang="0">
                <a:pos x="777139741" y="445698330"/>
              </a:cxn>
            </a:cxnLst>
            <a:rect l="txL" t="txT" r="txR" b="txB"/>
            <a:pathLst>
              <a:path w="909" h="1453">
                <a:moveTo>
                  <a:pt x="296" y="170"/>
                </a:moveTo>
                <a:lnTo>
                  <a:pt x="304" y="230"/>
                </a:lnTo>
                <a:lnTo>
                  <a:pt x="305" y="294"/>
                </a:lnTo>
                <a:lnTo>
                  <a:pt x="303" y="355"/>
                </a:lnTo>
                <a:lnTo>
                  <a:pt x="292" y="416"/>
                </a:lnTo>
                <a:lnTo>
                  <a:pt x="275" y="476"/>
                </a:lnTo>
                <a:lnTo>
                  <a:pt x="255" y="534"/>
                </a:lnTo>
                <a:lnTo>
                  <a:pt x="226" y="590"/>
                </a:lnTo>
                <a:lnTo>
                  <a:pt x="193" y="642"/>
                </a:lnTo>
                <a:lnTo>
                  <a:pt x="155" y="692"/>
                </a:lnTo>
                <a:lnTo>
                  <a:pt x="114" y="737"/>
                </a:lnTo>
                <a:lnTo>
                  <a:pt x="0" y="521"/>
                </a:lnTo>
                <a:lnTo>
                  <a:pt x="0" y="1152"/>
                </a:lnTo>
                <a:lnTo>
                  <a:pt x="516" y="1452"/>
                </a:lnTo>
                <a:lnTo>
                  <a:pt x="417" y="1278"/>
                </a:lnTo>
                <a:lnTo>
                  <a:pt x="483" y="1225"/>
                </a:lnTo>
                <a:lnTo>
                  <a:pt x="543" y="1169"/>
                </a:lnTo>
                <a:lnTo>
                  <a:pt x="600" y="1107"/>
                </a:lnTo>
                <a:lnTo>
                  <a:pt x="655" y="1042"/>
                </a:lnTo>
                <a:lnTo>
                  <a:pt x="703" y="973"/>
                </a:lnTo>
                <a:lnTo>
                  <a:pt x="746" y="901"/>
                </a:lnTo>
                <a:lnTo>
                  <a:pt x="785" y="827"/>
                </a:lnTo>
                <a:lnTo>
                  <a:pt x="819" y="749"/>
                </a:lnTo>
                <a:lnTo>
                  <a:pt x="847" y="669"/>
                </a:lnTo>
                <a:lnTo>
                  <a:pt x="871" y="589"/>
                </a:lnTo>
                <a:lnTo>
                  <a:pt x="888" y="505"/>
                </a:lnTo>
                <a:lnTo>
                  <a:pt x="899" y="422"/>
                </a:lnTo>
                <a:lnTo>
                  <a:pt x="906" y="336"/>
                </a:lnTo>
                <a:lnTo>
                  <a:pt x="908" y="253"/>
                </a:lnTo>
                <a:lnTo>
                  <a:pt x="903" y="167"/>
                </a:lnTo>
                <a:lnTo>
                  <a:pt x="892" y="83"/>
                </a:lnTo>
                <a:lnTo>
                  <a:pt x="876" y="0"/>
                </a:lnTo>
                <a:lnTo>
                  <a:pt x="619" y="267"/>
                </a:lnTo>
                <a:lnTo>
                  <a:pt x="296" y="170"/>
                </a:lnTo>
              </a:path>
            </a:pathLst>
          </a:custGeom>
          <a:solidFill>
            <a:schemeClr val="accent1">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7174" name="Rectangle 8"/>
          <p:cNvSpPr/>
          <p:nvPr/>
        </p:nvSpPr>
        <p:spPr>
          <a:xfrm>
            <a:off x="5311775" y="4038600"/>
            <a:ext cx="796925" cy="465138"/>
          </a:xfrm>
          <a:prstGeom prst="rect">
            <a:avLst/>
          </a:prstGeom>
          <a:noFill/>
          <a:ln w="9525">
            <a:noFill/>
          </a:ln>
        </p:spPr>
        <p:txBody>
          <a:bodyPr lIns="0" tIns="0" rIns="0" bIns="0">
            <a:spAutoFit/>
          </a:bodyPr>
          <a:lstStyle/>
          <a:p>
            <a:pPr defTabSz="903605">
              <a:spcBef>
                <a:spcPct val="50000"/>
              </a:spcBef>
            </a:pPr>
            <a:r>
              <a:rPr lang="zh-CN" altLang="en-US" sz="1200" dirty="0">
                <a:solidFill>
                  <a:schemeClr val="tx2"/>
                </a:solidFill>
                <a:latin typeface="Arial" panose="020B0604020202020204" pitchFamily="34" charset="0"/>
                <a:ea typeface="华文楷体" panose="02010600040101010101" pitchFamily="2" charset="-122"/>
              </a:rPr>
              <a:t>人员发展</a:t>
            </a:r>
            <a:r>
              <a:rPr lang="en-US" altLang="zh-CN" sz="1200" dirty="0">
                <a:solidFill>
                  <a:schemeClr val="tx2"/>
                </a:solidFill>
                <a:latin typeface="Arial" panose="020B0604020202020204" pitchFamily="34" charset="0"/>
                <a:ea typeface="华文楷体" panose="02010600040101010101" pitchFamily="2" charset="-122"/>
              </a:rPr>
              <a:t>/</a:t>
            </a:r>
          </a:p>
          <a:p>
            <a:pPr defTabSz="903605">
              <a:spcBef>
                <a:spcPct val="50000"/>
              </a:spcBef>
            </a:pPr>
            <a:r>
              <a:rPr lang="zh-CN" altLang="en-US" sz="1200" dirty="0">
                <a:solidFill>
                  <a:schemeClr val="tx2"/>
                </a:solidFill>
                <a:latin typeface="Arial" panose="020B0604020202020204" pitchFamily="34" charset="0"/>
                <a:ea typeface="华文楷体" panose="02010600040101010101" pitchFamily="2" charset="-122"/>
              </a:rPr>
              <a:t>培训</a:t>
            </a:r>
          </a:p>
        </p:txBody>
      </p:sp>
      <p:sp>
        <p:nvSpPr>
          <p:cNvPr id="7175" name="Rectangle 10"/>
          <p:cNvSpPr/>
          <p:nvPr/>
        </p:nvSpPr>
        <p:spPr>
          <a:xfrm>
            <a:off x="3536950" y="5775325"/>
            <a:ext cx="3605213" cy="931863"/>
          </a:xfrm>
          <a:prstGeom prst="rect">
            <a:avLst/>
          </a:prstGeom>
          <a:noFill/>
          <a:ln w="9525">
            <a:noFill/>
          </a:ln>
        </p:spPr>
        <p:txBody>
          <a:bodyPr lIns="0" tIns="0" rIns="0" bIns="0">
            <a:spAutoFit/>
          </a:bodyPr>
          <a:lstStyle/>
          <a:p>
            <a:pPr marL="294005" indent="-294005" defTabSz="903605"/>
            <a:r>
              <a:rPr lang="en-US" altLang="zh-CN" sz="1200" b="0" dirty="0">
                <a:latin typeface="Arial" panose="020B0604020202020204" pitchFamily="34" charset="0"/>
                <a:ea typeface="华文楷体" panose="02010600040101010101" pitchFamily="2" charset="-122"/>
              </a:rPr>
              <a:t>5.1	</a:t>
            </a:r>
            <a:r>
              <a:rPr lang="zh-CN" altLang="en-US" sz="1200" b="0" dirty="0">
                <a:latin typeface="Arial" panose="020B0604020202020204" pitchFamily="34" charset="0"/>
                <a:ea typeface="华文楷体" panose="02010600040101010101" pitchFamily="2" charset="-122"/>
              </a:rPr>
              <a:t>个人目标和业务目标挂钩</a:t>
            </a:r>
          </a:p>
          <a:p>
            <a:pPr marL="294005" indent="-294005" defTabSz="903605"/>
            <a:r>
              <a:rPr lang="en-US" altLang="zh-CN" sz="1200" b="0" dirty="0">
                <a:latin typeface="Arial" panose="020B0604020202020204" pitchFamily="34" charset="0"/>
                <a:ea typeface="华文楷体" panose="02010600040101010101" pitchFamily="2" charset="-122"/>
              </a:rPr>
              <a:t>5.2	</a:t>
            </a:r>
            <a:r>
              <a:rPr lang="zh-CN" altLang="en-US" sz="1200" b="0" dirty="0">
                <a:latin typeface="Arial" panose="020B0604020202020204" pitchFamily="34" charset="0"/>
                <a:ea typeface="华文楷体" panose="02010600040101010101" pitchFamily="2" charset="-122"/>
              </a:rPr>
              <a:t>评估业绩和能力</a:t>
            </a:r>
          </a:p>
          <a:p>
            <a:pPr marL="294005" indent="-294005" defTabSz="903605"/>
            <a:r>
              <a:rPr lang="en-US" altLang="zh-CN" sz="1200" b="0" dirty="0">
                <a:latin typeface="Arial" panose="020B0604020202020204" pitchFamily="34" charset="0"/>
                <a:ea typeface="华文楷体" panose="02010600040101010101" pitchFamily="2" charset="-122"/>
              </a:rPr>
              <a:t>5.3	</a:t>
            </a:r>
            <a:r>
              <a:rPr lang="zh-CN" altLang="en-US" sz="1200" b="0" dirty="0">
                <a:latin typeface="Arial" panose="020B0604020202020204" pitchFamily="34" charset="0"/>
                <a:ea typeface="华文楷体" panose="02010600040101010101" pitchFamily="2" charset="-122"/>
              </a:rPr>
              <a:t>给予明确、坦率的评价</a:t>
            </a:r>
          </a:p>
          <a:p>
            <a:pPr marL="294005" indent="-294005" defTabSz="903605"/>
            <a:r>
              <a:rPr lang="en-US" altLang="zh-CN" sz="1200" b="0" dirty="0">
                <a:latin typeface="Arial" panose="020B0604020202020204" pitchFamily="34" charset="0"/>
                <a:ea typeface="华文楷体" panose="02010600040101010101" pitchFamily="2" charset="-122"/>
              </a:rPr>
              <a:t>5.4	</a:t>
            </a:r>
            <a:r>
              <a:rPr lang="zh-CN" altLang="en-US" sz="1200" b="0" dirty="0">
                <a:latin typeface="Arial" panose="020B0604020202020204" pitchFamily="34" charset="0"/>
                <a:ea typeface="华文楷体" panose="02010600040101010101" pitchFamily="2" charset="-122"/>
              </a:rPr>
              <a:t>薪酬与业绩挂钩</a:t>
            </a:r>
          </a:p>
          <a:p>
            <a:pPr marL="294005" indent="-294005" defTabSz="903605"/>
            <a:r>
              <a:rPr lang="en-US" altLang="zh-CN" sz="1200" b="0" dirty="0">
                <a:latin typeface="Arial" panose="020B0604020202020204" pitchFamily="34" charset="0"/>
                <a:ea typeface="华文楷体" panose="02010600040101010101" pitchFamily="2" charset="-122"/>
              </a:rPr>
              <a:t>5.5  </a:t>
            </a:r>
            <a:r>
              <a:rPr lang="zh-CN" altLang="en-US" sz="1200" b="0" dirty="0">
                <a:latin typeface="Arial" panose="020B0604020202020204" pitchFamily="34" charset="0"/>
                <a:ea typeface="华文楷体" panose="02010600040101010101" pitchFamily="2" charset="-122"/>
              </a:rPr>
              <a:t>业绩后续管理</a:t>
            </a:r>
          </a:p>
        </p:txBody>
      </p:sp>
      <p:sp>
        <p:nvSpPr>
          <p:cNvPr id="7176" name="Rectangle 11"/>
          <p:cNvSpPr/>
          <p:nvPr/>
        </p:nvSpPr>
        <p:spPr>
          <a:xfrm>
            <a:off x="3536950" y="5524500"/>
            <a:ext cx="3430588" cy="187325"/>
          </a:xfrm>
          <a:prstGeom prst="rect">
            <a:avLst/>
          </a:prstGeom>
          <a:noFill/>
          <a:ln w="9525">
            <a:noFill/>
          </a:ln>
        </p:spPr>
        <p:txBody>
          <a:bodyPr lIns="0" tIns="0" rIns="0" bIns="0">
            <a:spAutoFit/>
          </a:bodyPr>
          <a:lstStyle/>
          <a:p>
            <a:pPr marL="171450" indent="-171450" defTabSz="903605">
              <a:spcBef>
                <a:spcPct val="50000"/>
              </a:spcBef>
            </a:pPr>
            <a:r>
              <a:rPr lang="en-US" altLang="zh-CN" sz="1200" dirty="0">
                <a:solidFill>
                  <a:schemeClr val="tx2"/>
                </a:solidFill>
                <a:latin typeface="Arial" panose="020B0604020202020204" pitchFamily="34" charset="0"/>
                <a:ea typeface="华文楷体" panose="02010600040101010101" pitchFamily="2" charset="-122"/>
              </a:rPr>
              <a:t>5.	</a:t>
            </a:r>
            <a:r>
              <a:rPr lang="zh-CN" altLang="en-US" sz="1200" dirty="0">
                <a:solidFill>
                  <a:schemeClr val="tx2"/>
                </a:solidFill>
                <a:latin typeface="Arial" panose="020B0604020202020204" pitchFamily="34" charset="0"/>
                <a:ea typeface="华文楷体" panose="02010600040101010101" pitchFamily="2" charset="-122"/>
              </a:rPr>
              <a:t>业绩考核与奖惩挂钩</a:t>
            </a:r>
          </a:p>
        </p:txBody>
      </p:sp>
      <p:sp>
        <p:nvSpPr>
          <p:cNvPr id="7177" name="Freeform 12"/>
          <p:cNvSpPr/>
          <p:nvPr/>
        </p:nvSpPr>
        <p:spPr>
          <a:xfrm>
            <a:off x="3013075" y="3994150"/>
            <a:ext cx="2293938" cy="1449388"/>
          </a:xfrm>
          <a:custGeom>
            <a:avLst/>
            <a:gdLst>
              <a:gd name="txL" fmla="*/ 0 w 1406"/>
              <a:gd name="txT" fmla="*/ 0 h 895"/>
              <a:gd name="txR" fmla="*/ 1406 w 1406"/>
              <a:gd name="txB" fmla="*/ 895 h 895"/>
            </a:gdLst>
            <a:ahLst/>
            <a:cxnLst>
              <a:cxn ang="0">
                <a:pos x="2147483646" y="592895238"/>
              </a:cxn>
              <a:cxn ang="0">
                <a:pos x="2147483646" y="642741230"/>
              </a:cxn>
              <a:cxn ang="0">
                <a:pos x="2147483646" y="687340275"/>
              </a:cxn>
              <a:cxn ang="0">
                <a:pos x="2147483646" y="710949915"/>
              </a:cxn>
              <a:cxn ang="0">
                <a:pos x="2147483646" y="721443808"/>
              </a:cxn>
              <a:cxn ang="0">
                <a:pos x="2129538022" y="713573388"/>
              </a:cxn>
              <a:cxn ang="0">
                <a:pos x="1975147511" y="692587222"/>
              </a:cxn>
              <a:cxn ang="0">
                <a:pos x="1823418033" y="658482070"/>
              </a:cxn>
              <a:cxn ang="0">
                <a:pos x="1677012253" y="611259551"/>
              </a:cxn>
              <a:cxn ang="0">
                <a:pos x="1538591205" y="545674339"/>
              </a:cxn>
              <a:cxn ang="0">
                <a:pos x="1408158151" y="466971761"/>
              </a:cxn>
              <a:cxn ang="0">
                <a:pos x="1791474212" y="0"/>
              </a:cxn>
              <a:cxn ang="0">
                <a:pos x="263530404" y="558791705"/>
              </a:cxn>
              <a:cxn ang="0">
                <a:pos x="111800926" y="1484863188"/>
              </a:cxn>
              <a:cxn ang="0">
                <a:pos x="119787289" y="1492733608"/>
              </a:cxn>
              <a:cxn ang="0">
                <a:pos x="0" y="2147483646"/>
              </a:cxn>
              <a:cxn ang="0">
                <a:pos x="377992363" y="1705231703"/>
              </a:cxn>
              <a:cxn ang="0">
                <a:pos x="561665662" y="1836403746"/>
              </a:cxn>
              <a:cxn ang="0">
                <a:pos x="755986357" y="1954458423"/>
              </a:cxn>
              <a:cxn ang="0">
                <a:pos x="950307052" y="2051525313"/>
              </a:cxn>
              <a:cxn ang="0">
                <a:pos x="1157936177" y="2138098311"/>
              </a:cxn>
              <a:cxn ang="0">
                <a:pos x="1368227967" y="2147483646"/>
              </a:cxn>
              <a:cxn ang="0">
                <a:pos x="1578519757" y="2147483646"/>
              </a:cxn>
              <a:cxn ang="0">
                <a:pos x="1802121608" y="2147483646"/>
              </a:cxn>
              <a:cxn ang="0">
                <a:pos x="202306242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067266153"/>
              </a:cxn>
              <a:cxn ang="0">
                <a:pos x="2147483646" y="1967575789"/>
              </a:cxn>
              <a:cxn ang="0">
                <a:pos x="2147483646" y="1466498876"/>
              </a:cxn>
              <a:cxn ang="0">
                <a:pos x="2147483646" y="592895238"/>
              </a:cxn>
            </a:cxnLst>
            <a:rect l="txL" t="txT" r="txR" b="txB"/>
            <a:pathLst>
              <a:path w="1406" h="895">
                <a:moveTo>
                  <a:pt x="1081" y="226"/>
                </a:moveTo>
                <a:lnTo>
                  <a:pt x="1028" y="245"/>
                </a:lnTo>
                <a:lnTo>
                  <a:pt x="972" y="262"/>
                </a:lnTo>
                <a:lnTo>
                  <a:pt x="914" y="271"/>
                </a:lnTo>
                <a:lnTo>
                  <a:pt x="857" y="275"/>
                </a:lnTo>
                <a:lnTo>
                  <a:pt x="800" y="272"/>
                </a:lnTo>
                <a:lnTo>
                  <a:pt x="742" y="264"/>
                </a:lnTo>
                <a:lnTo>
                  <a:pt x="685" y="251"/>
                </a:lnTo>
                <a:lnTo>
                  <a:pt x="630" y="233"/>
                </a:lnTo>
                <a:lnTo>
                  <a:pt x="578" y="208"/>
                </a:lnTo>
                <a:lnTo>
                  <a:pt x="529" y="178"/>
                </a:lnTo>
                <a:lnTo>
                  <a:pt x="673" y="0"/>
                </a:lnTo>
                <a:lnTo>
                  <a:pt x="99" y="213"/>
                </a:lnTo>
                <a:lnTo>
                  <a:pt x="42" y="566"/>
                </a:lnTo>
                <a:lnTo>
                  <a:pt x="45" y="569"/>
                </a:lnTo>
                <a:lnTo>
                  <a:pt x="0" y="826"/>
                </a:lnTo>
                <a:lnTo>
                  <a:pt x="142" y="650"/>
                </a:lnTo>
                <a:lnTo>
                  <a:pt x="211" y="700"/>
                </a:lnTo>
                <a:lnTo>
                  <a:pt x="284" y="745"/>
                </a:lnTo>
                <a:lnTo>
                  <a:pt x="357" y="782"/>
                </a:lnTo>
                <a:lnTo>
                  <a:pt x="435" y="815"/>
                </a:lnTo>
                <a:lnTo>
                  <a:pt x="514" y="843"/>
                </a:lnTo>
                <a:lnTo>
                  <a:pt x="593" y="864"/>
                </a:lnTo>
                <a:lnTo>
                  <a:pt x="677" y="881"/>
                </a:lnTo>
                <a:lnTo>
                  <a:pt x="760" y="891"/>
                </a:lnTo>
                <a:lnTo>
                  <a:pt x="843" y="894"/>
                </a:lnTo>
                <a:lnTo>
                  <a:pt x="927" y="891"/>
                </a:lnTo>
                <a:lnTo>
                  <a:pt x="1010" y="882"/>
                </a:lnTo>
                <a:lnTo>
                  <a:pt x="1093" y="867"/>
                </a:lnTo>
                <a:lnTo>
                  <a:pt x="1172" y="847"/>
                </a:lnTo>
                <a:lnTo>
                  <a:pt x="1252" y="822"/>
                </a:lnTo>
                <a:lnTo>
                  <a:pt x="1329" y="788"/>
                </a:lnTo>
                <a:lnTo>
                  <a:pt x="1405" y="750"/>
                </a:lnTo>
                <a:lnTo>
                  <a:pt x="1085" y="559"/>
                </a:lnTo>
                <a:lnTo>
                  <a:pt x="1081" y="226"/>
                </a:lnTo>
              </a:path>
            </a:pathLst>
          </a:custGeom>
          <a:solidFill>
            <a:schemeClr val="accent1">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7178" name="Rectangle 13"/>
          <p:cNvSpPr/>
          <p:nvPr/>
        </p:nvSpPr>
        <p:spPr>
          <a:xfrm>
            <a:off x="3536950" y="4826000"/>
            <a:ext cx="1223963" cy="185738"/>
          </a:xfrm>
          <a:prstGeom prst="rect">
            <a:avLst/>
          </a:prstGeom>
          <a:noFill/>
          <a:ln w="9525">
            <a:noFill/>
          </a:ln>
        </p:spPr>
        <p:txBody>
          <a:bodyPr lIns="0" tIns="0" rIns="0" bIns="0">
            <a:spAutoFit/>
          </a:bodyPr>
          <a:lstStyle/>
          <a:p>
            <a:pPr defTabSz="903605">
              <a:spcBef>
                <a:spcPct val="50000"/>
              </a:spcBef>
            </a:pPr>
            <a:r>
              <a:rPr lang="zh-CN" altLang="en-US" sz="1200" dirty="0">
                <a:solidFill>
                  <a:schemeClr val="tx2"/>
                </a:solidFill>
                <a:latin typeface="Arial" panose="020B0604020202020204" pitchFamily="34" charset="0"/>
                <a:ea typeface="华文楷体" panose="02010600040101010101" pitchFamily="2" charset="-122"/>
              </a:rPr>
              <a:t>业绩考核</a:t>
            </a:r>
            <a:r>
              <a:rPr lang="en-US" altLang="zh-CN" sz="1200" dirty="0">
                <a:solidFill>
                  <a:schemeClr val="tx2"/>
                </a:solidFill>
                <a:latin typeface="Arial" panose="020B0604020202020204" pitchFamily="34" charset="0"/>
                <a:ea typeface="华文楷体" panose="02010600040101010101" pitchFamily="2" charset="-122"/>
              </a:rPr>
              <a:t>/</a:t>
            </a:r>
            <a:r>
              <a:rPr lang="zh-CN" altLang="en-US" sz="1200" dirty="0">
                <a:solidFill>
                  <a:schemeClr val="tx2"/>
                </a:solidFill>
                <a:latin typeface="Arial" panose="020B0604020202020204" pitchFamily="34" charset="0"/>
                <a:ea typeface="华文楷体" panose="02010600040101010101" pitchFamily="2" charset="-122"/>
              </a:rPr>
              <a:t>奖惩</a:t>
            </a:r>
          </a:p>
        </p:txBody>
      </p:sp>
      <p:sp>
        <p:nvSpPr>
          <p:cNvPr id="7179" name="Rectangle 15"/>
          <p:cNvSpPr/>
          <p:nvPr/>
        </p:nvSpPr>
        <p:spPr>
          <a:xfrm>
            <a:off x="6259513" y="1620838"/>
            <a:ext cx="2706687" cy="746125"/>
          </a:xfrm>
          <a:prstGeom prst="rect">
            <a:avLst/>
          </a:prstGeom>
          <a:noFill/>
          <a:ln w="9525">
            <a:noFill/>
          </a:ln>
        </p:spPr>
        <p:txBody>
          <a:bodyPr lIns="0" tIns="0" rIns="0" bIns="0">
            <a:spAutoFit/>
          </a:bodyPr>
          <a:lstStyle/>
          <a:p>
            <a:pPr marL="294005" indent="-294005" defTabSz="903605"/>
            <a:r>
              <a:rPr lang="en-US" altLang="zh-CN" sz="1200" b="0" dirty="0">
                <a:latin typeface="Arial" panose="020B0604020202020204" pitchFamily="34" charset="0"/>
                <a:ea typeface="华文楷体" panose="02010600040101010101" pitchFamily="2" charset="-122"/>
              </a:rPr>
              <a:t>3.1	</a:t>
            </a:r>
            <a:r>
              <a:rPr lang="zh-CN" altLang="en-US" sz="1200" b="0" dirty="0">
                <a:latin typeface="Arial" panose="020B0604020202020204" pitchFamily="34" charset="0"/>
                <a:ea typeface="华文楷体" panose="02010600040101010101" pitchFamily="2" charset="-122"/>
              </a:rPr>
              <a:t>人尽其才</a:t>
            </a:r>
          </a:p>
          <a:p>
            <a:pPr marL="294005" indent="-294005" defTabSz="903605"/>
            <a:r>
              <a:rPr lang="en-US" altLang="zh-CN" sz="1200" b="0" dirty="0">
                <a:latin typeface="Arial" panose="020B0604020202020204" pitchFamily="34" charset="0"/>
                <a:ea typeface="华文楷体" panose="02010600040101010101" pitchFamily="2" charset="-122"/>
              </a:rPr>
              <a:t>3.2	</a:t>
            </a:r>
            <a:r>
              <a:rPr lang="zh-CN" altLang="en-US" sz="1200" b="0" dirty="0">
                <a:latin typeface="Arial" panose="020B0604020202020204" pitchFamily="34" charset="0"/>
                <a:ea typeface="华文楷体" panose="02010600040101010101" pitchFamily="2" charset="-122"/>
              </a:rPr>
              <a:t>赋予员工责任和机会</a:t>
            </a:r>
          </a:p>
          <a:p>
            <a:pPr marL="294005" indent="-294005" defTabSz="903605"/>
            <a:r>
              <a:rPr lang="en-US" altLang="zh-CN" sz="1200" b="0" dirty="0">
                <a:latin typeface="Arial" panose="020B0604020202020204" pitchFamily="34" charset="0"/>
                <a:ea typeface="华文楷体" panose="02010600040101010101" pitchFamily="2" charset="-122"/>
              </a:rPr>
              <a:t>3.3	</a:t>
            </a:r>
            <a:r>
              <a:rPr lang="zh-CN" altLang="en-US" sz="1200" b="0" dirty="0">
                <a:latin typeface="Arial" panose="020B0604020202020204" pitchFamily="34" charset="0"/>
                <a:ea typeface="华文楷体" panose="02010600040101010101" pitchFamily="2" charset="-122"/>
              </a:rPr>
              <a:t>更多高级管理人员参与</a:t>
            </a:r>
          </a:p>
          <a:p>
            <a:pPr marL="294005" indent="-294005" defTabSz="903605"/>
            <a:r>
              <a:rPr lang="en-US" altLang="zh-CN" sz="1200" b="0" dirty="0">
                <a:latin typeface="Arial" panose="020B0604020202020204" pitchFamily="34" charset="0"/>
                <a:ea typeface="华文楷体" panose="02010600040101010101" pitchFamily="2" charset="-122"/>
              </a:rPr>
              <a:t>3.4	</a:t>
            </a:r>
            <a:r>
              <a:rPr lang="zh-CN" altLang="en-US" sz="1200" b="0" dirty="0">
                <a:latin typeface="Arial" panose="020B0604020202020204" pitchFamily="34" charset="0"/>
                <a:ea typeface="华文楷体" panose="02010600040101010101" pitchFamily="2" charset="-122"/>
              </a:rPr>
              <a:t>考虑所有可能的人选</a:t>
            </a:r>
          </a:p>
        </p:txBody>
      </p:sp>
      <p:sp>
        <p:nvSpPr>
          <p:cNvPr id="7180" name="Rectangle 16"/>
          <p:cNvSpPr/>
          <p:nvPr/>
        </p:nvSpPr>
        <p:spPr>
          <a:xfrm>
            <a:off x="6259513" y="1298575"/>
            <a:ext cx="2185987" cy="185738"/>
          </a:xfrm>
          <a:prstGeom prst="rect">
            <a:avLst/>
          </a:prstGeom>
          <a:noFill/>
          <a:ln w="9525">
            <a:noFill/>
          </a:ln>
        </p:spPr>
        <p:txBody>
          <a:bodyPr lIns="0" tIns="0" rIns="0" bIns="0">
            <a:spAutoFit/>
          </a:bodyPr>
          <a:lstStyle/>
          <a:p>
            <a:pPr marL="171450" indent="-171450" defTabSz="903605">
              <a:spcBef>
                <a:spcPct val="50000"/>
              </a:spcBef>
            </a:pPr>
            <a:r>
              <a:rPr lang="en-US" altLang="zh-CN" sz="1200" dirty="0">
                <a:solidFill>
                  <a:schemeClr val="tx2"/>
                </a:solidFill>
                <a:latin typeface="Arial" panose="020B0604020202020204" pitchFamily="34" charset="0"/>
                <a:ea typeface="华文楷体" panose="02010600040101010101" pitchFamily="2" charset="-122"/>
              </a:rPr>
              <a:t>3.	</a:t>
            </a:r>
            <a:r>
              <a:rPr lang="zh-CN" altLang="en-US" sz="1200" dirty="0">
                <a:solidFill>
                  <a:schemeClr val="tx2"/>
                </a:solidFill>
                <a:latin typeface="Arial" panose="020B0604020202020204" pitchFamily="34" charset="0"/>
                <a:ea typeface="华文楷体" panose="02010600040101010101" pitchFamily="2" charset="-122"/>
              </a:rPr>
              <a:t>深思熟虑，调配得当</a:t>
            </a:r>
          </a:p>
        </p:txBody>
      </p:sp>
      <p:sp>
        <p:nvSpPr>
          <p:cNvPr id="7181" name="Freeform 18"/>
          <p:cNvSpPr/>
          <p:nvPr/>
        </p:nvSpPr>
        <p:spPr>
          <a:xfrm>
            <a:off x="4565650" y="1465263"/>
            <a:ext cx="1947863" cy="1863725"/>
          </a:xfrm>
          <a:custGeom>
            <a:avLst/>
            <a:gdLst>
              <a:gd name="txL" fmla="*/ 0 w 1202"/>
              <a:gd name="txT" fmla="*/ 0 h 1150"/>
              <a:gd name="txR" fmla="*/ 1202 w 1202"/>
              <a:gd name="txB" fmla="*/ 1150 h 1150"/>
            </a:gdLst>
            <a:ahLst/>
            <a:cxnLst>
              <a:cxn ang="0">
                <a:pos x="2087614878" y="2147483646"/>
              </a:cxn>
              <a:cxn ang="0">
                <a:pos x="2147483646" y="2147483646"/>
              </a:cxn>
              <a:cxn ang="0">
                <a:pos x="2147483646" y="2147483646"/>
              </a:cxn>
              <a:cxn ang="0">
                <a:pos x="2147483646" y="1851516791"/>
              </a:cxn>
              <a:cxn ang="0">
                <a:pos x="2147483646" y="1998587382"/>
              </a:cxn>
              <a:cxn ang="0">
                <a:pos x="2147483646" y="1796365117"/>
              </a:cxn>
              <a:cxn ang="0">
                <a:pos x="2147483646" y="1596768272"/>
              </a:cxn>
              <a:cxn ang="0">
                <a:pos x="2147483646" y="1410303396"/>
              </a:cxn>
              <a:cxn ang="0">
                <a:pos x="2147483646" y="1231718026"/>
              </a:cxn>
              <a:cxn ang="0">
                <a:pos x="2063981239" y="1061010539"/>
              </a:cxn>
              <a:cxn ang="0">
                <a:pos x="1911676826" y="903435022"/>
              </a:cxn>
              <a:cxn ang="0">
                <a:pos x="1754121934" y="751111967"/>
              </a:cxn>
              <a:cxn ang="0">
                <a:pos x="1586061222" y="617171723"/>
              </a:cxn>
              <a:cxn ang="0">
                <a:pos x="1407497931" y="488485564"/>
              </a:cxn>
              <a:cxn ang="0">
                <a:pos x="1223682540" y="378182215"/>
              </a:cxn>
              <a:cxn ang="0">
                <a:pos x="1031989809" y="278383793"/>
              </a:cxn>
              <a:cxn ang="0">
                <a:pos x="832419739" y="196969802"/>
              </a:cxn>
              <a:cxn ang="0">
                <a:pos x="630222809" y="123433696"/>
              </a:cxn>
              <a:cxn ang="0">
                <a:pos x="422775400" y="68283643"/>
              </a:cxn>
              <a:cxn ang="0">
                <a:pos x="212701130" y="28889358"/>
              </a:cxn>
              <a:cxn ang="0">
                <a:pos x="0" y="0"/>
              </a:cxn>
              <a:cxn ang="0">
                <a:pos x="525185674" y="803636599"/>
              </a:cxn>
              <a:cxn ang="0">
                <a:pos x="94532935" y="1636162557"/>
              </a:cxn>
              <a:cxn ang="0">
                <a:pos x="249462588" y="1680809305"/>
              </a:cxn>
              <a:cxn ang="0">
                <a:pos x="396514900" y="1746465906"/>
              </a:cxn>
              <a:cxn ang="0">
                <a:pos x="533063014" y="1827879896"/>
              </a:cxn>
              <a:cxn ang="0">
                <a:pos x="669612747" y="1925051276"/>
              </a:cxn>
              <a:cxn ang="0">
                <a:pos x="787779322" y="2030102162"/>
              </a:cxn>
              <a:cxn ang="0">
                <a:pos x="900693796" y="2147483646"/>
              </a:cxn>
              <a:cxn ang="0">
                <a:pos x="997853591" y="2147483646"/>
              </a:cxn>
              <a:cxn ang="0">
                <a:pos x="1081882327" y="2147483646"/>
              </a:cxn>
              <a:cxn ang="0">
                <a:pos x="522560435" y="2147483646"/>
              </a:cxn>
              <a:cxn ang="0">
                <a:pos x="2087614878" y="2147483646"/>
              </a:cxn>
            </a:cxnLst>
            <a:rect l="txL" t="txT" r="txR" b="txB"/>
            <a:pathLst>
              <a:path w="1202" h="1150">
                <a:moveTo>
                  <a:pt x="795" y="1149"/>
                </a:moveTo>
                <a:lnTo>
                  <a:pt x="934" y="1004"/>
                </a:lnTo>
                <a:lnTo>
                  <a:pt x="1069" y="855"/>
                </a:lnTo>
                <a:lnTo>
                  <a:pt x="1201" y="705"/>
                </a:lnTo>
                <a:lnTo>
                  <a:pt x="1001" y="761"/>
                </a:lnTo>
                <a:lnTo>
                  <a:pt x="967" y="684"/>
                </a:lnTo>
                <a:lnTo>
                  <a:pt x="929" y="608"/>
                </a:lnTo>
                <a:lnTo>
                  <a:pt x="887" y="537"/>
                </a:lnTo>
                <a:lnTo>
                  <a:pt x="839" y="469"/>
                </a:lnTo>
                <a:lnTo>
                  <a:pt x="786" y="404"/>
                </a:lnTo>
                <a:lnTo>
                  <a:pt x="728" y="344"/>
                </a:lnTo>
                <a:lnTo>
                  <a:pt x="668" y="286"/>
                </a:lnTo>
                <a:lnTo>
                  <a:pt x="604" y="235"/>
                </a:lnTo>
                <a:lnTo>
                  <a:pt x="536" y="186"/>
                </a:lnTo>
                <a:lnTo>
                  <a:pt x="466" y="144"/>
                </a:lnTo>
                <a:lnTo>
                  <a:pt x="393" y="106"/>
                </a:lnTo>
                <a:lnTo>
                  <a:pt x="317" y="75"/>
                </a:lnTo>
                <a:lnTo>
                  <a:pt x="240" y="47"/>
                </a:lnTo>
                <a:lnTo>
                  <a:pt x="161" y="26"/>
                </a:lnTo>
                <a:lnTo>
                  <a:pt x="81" y="11"/>
                </a:lnTo>
                <a:lnTo>
                  <a:pt x="0" y="0"/>
                </a:lnTo>
                <a:lnTo>
                  <a:pt x="200" y="306"/>
                </a:lnTo>
                <a:lnTo>
                  <a:pt x="36" y="623"/>
                </a:lnTo>
                <a:lnTo>
                  <a:pt x="95" y="640"/>
                </a:lnTo>
                <a:lnTo>
                  <a:pt x="151" y="665"/>
                </a:lnTo>
                <a:lnTo>
                  <a:pt x="203" y="696"/>
                </a:lnTo>
                <a:lnTo>
                  <a:pt x="255" y="733"/>
                </a:lnTo>
                <a:lnTo>
                  <a:pt x="300" y="773"/>
                </a:lnTo>
                <a:lnTo>
                  <a:pt x="343" y="820"/>
                </a:lnTo>
                <a:lnTo>
                  <a:pt x="380" y="868"/>
                </a:lnTo>
                <a:lnTo>
                  <a:pt x="412" y="922"/>
                </a:lnTo>
                <a:lnTo>
                  <a:pt x="199" y="981"/>
                </a:lnTo>
                <a:lnTo>
                  <a:pt x="795" y="1149"/>
                </a:lnTo>
              </a:path>
            </a:pathLst>
          </a:custGeom>
          <a:solidFill>
            <a:schemeClr val="accent1">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7182" name="Rectangle 19"/>
          <p:cNvSpPr/>
          <p:nvPr/>
        </p:nvSpPr>
        <p:spPr>
          <a:xfrm>
            <a:off x="4860925" y="2413000"/>
            <a:ext cx="1206500" cy="187325"/>
          </a:xfrm>
          <a:prstGeom prst="rect">
            <a:avLst/>
          </a:prstGeom>
          <a:noFill/>
          <a:ln w="9525">
            <a:noFill/>
          </a:ln>
        </p:spPr>
        <p:txBody>
          <a:bodyPr lIns="0" tIns="0" rIns="0" bIns="0">
            <a:spAutoFit/>
          </a:bodyPr>
          <a:lstStyle/>
          <a:p>
            <a:pPr algn="ctr" defTabSz="903605">
              <a:spcBef>
                <a:spcPct val="50000"/>
              </a:spcBef>
            </a:pPr>
            <a:r>
              <a:rPr lang="zh-CN" altLang="en-US" sz="1200" dirty="0">
                <a:solidFill>
                  <a:schemeClr val="tx2"/>
                </a:solidFill>
                <a:latin typeface="Arial" panose="020B0604020202020204" pitchFamily="34" charset="0"/>
                <a:ea typeface="华文楷体" panose="02010600040101010101" pitchFamily="2" charset="-122"/>
              </a:rPr>
              <a:t>人员分配</a:t>
            </a:r>
          </a:p>
        </p:txBody>
      </p:sp>
      <p:sp>
        <p:nvSpPr>
          <p:cNvPr id="7183" name="Rectangle 21"/>
          <p:cNvSpPr/>
          <p:nvPr/>
        </p:nvSpPr>
        <p:spPr>
          <a:xfrm>
            <a:off x="449263" y="3532188"/>
            <a:ext cx="1974850" cy="739775"/>
          </a:xfrm>
          <a:prstGeom prst="rect">
            <a:avLst/>
          </a:prstGeom>
          <a:noFill/>
          <a:ln w="9525">
            <a:noFill/>
          </a:ln>
        </p:spPr>
        <p:txBody>
          <a:bodyPr lIns="0" tIns="0" rIns="0" bIns="0">
            <a:spAutoFit/>
          </a:bodyPr>
          <a:lstStyle/>
          <a:p>
            <a:pPr marL="294005" indent="-294005" defTabSz="903605"/>
            <a:r>
              <a:rPr lang="en-US" altLang="zh-CN" sz="1200" b="0" dirty="0">
                <a:latin typeface="Arial" panose="020B0604020202020204" pitchFamily="34" charset="0"/>
                <a:ea typeface="华文楷体" panose="02010600040101010101" pitchFamily="2" charset="-122"/>
              </a:rPr>
              <a:t>1.1  </a:t>
            </a:r>
            <a:r>
              <a:rPr lang="zh-CN" altLang="en-US" sz="1200" b="0" dirty="0">
                <a:latin typeface="Arial" panose="020B0604020202020204" pitchFamily="34" charset="0"/>
                <a:ea typeface="华文楷体" panose="02010600040101010101" pitchFamily="2" charset="-122"/>
              </a:rPr>
              <a:t>明确的组织结构设计原则</a:t>
            </a:r>
          </a:p>
          <a:p>
            <a:pPr marL="294005" indent="-294005" defTabSz="903605"/>
            <a:r>
              <a:rPr lang="en-US" altLang="zh-CN" sz="1200" b="0" dirty="0">
                <a:latin typeface="Arial" panose="020B0604020202020204" pitchFamily="34" charset="0"/>
                <a:ea typeface="华文楷体" panose="02010600040101010101" pitchFamily="2" charset="-122"/>
              </a:rPr>
              <a:t>1.2	</a:t>
            </a:r>
            <a:r>
              <a:rPr lang="zh-CN" altLang="en-US" sz="1200" b="0" dirty="0">
                <a:latin typeface="Arial" panose="020B0604020202020204" pitchFamily="34" charset="0"/>
                <a:ea typeface="华文楷体" panose="02010600040101010101" pitchFamily="2" charset="-122"/>
              </a:rPr>
              <a:t>清楚的责权利界定</a:t>
            </a:r>
          </a:p>
          <a:p>
            <a:pPr marL="294005" indent="-294005" defTabSz="903605"/>
            <a:r>
              <a:rPr lang="en-US" altLang="zh-CN" sz="1200" b="0" dirty="0">
                <a:latin typeface="Arial" panose="020B0604020202020204" pitchFamily="34" charset="0"/>
                <a:ea typeface="华文楷体" panose="02010600040101010101" pitchFamily="2" charset="-122"/>
              </a:rPr>
              <a:t>1.3  </a:t>
            </a:r>
            <a:r>
              <a:rPr lang="zh-CN" altLang="en-US" sz="1200" b="0" dirty="0">
                <a:latin typeface="Arial" panose="020B0604020202020204" pitchFamily="34" charset="0"/>
                <a:ea typeface="华文楷体" panose="02010600040101010101" pitchFamily="2" charset="-122"/>
              </a:rPr>
              <a:t>发展与稳定的平衡</a:t>
            </a:r>
          </a:p>
          <a:p>
            <a:pPr marL="294005" indent="-294005" defTabSz="903605"/>
            <a:r>
              <a:rPr lang="en-US" altLang="zh-CN" sz="1200" b="0" dirty="0">
                <a:latin typeface="Arial" panose="020B0604020202020204" pitchFamily="34" charset="0"/>
                <a:ea typeface="华文楷体" panose="02010600040101010101" pitchFamily="2" charset="-122"/>
              </a:rPr>
              <a:t>1.4  </a:t>
            </a:r>
            <a:r>
              <a:rPr lang="zh-CN" altLang="en-US" sz="1200" b="0" dirty="0">
                <a:latin typeface="Arial" panose="020B0604020202020204" pitchFamily="34" charset="0"/>
                <a:ea typeface="华文楷体" panose="02010600040101010101" pitchFamily="2" charset="-122"/>
              </a:rPr>
              <a:t>全面清晰的岗位说明</a:t>
            </a:r>
          </a:p>
        </p:txBody>
      </p:sp>
      <p:sp>
        <p:nvSpPr>
          <p:cNvPr id="7184" name="Rectangle 22"/>
          <p:cNvSpPr/>
          <p:nvPr/>
        </p:nvSpPr>
        <p:spPr>
          <a:xfrm>
            <a:off x="449263" y="3251200"/>
            <a:ext cx="1920875" cy="185738"/>
          </a:xfrm>
          <a:prstGeom prst="rect">
            <a:avLst/>
          </a:prstGeom>
          <a:noFill/>
          <a:ln w="9525">
            <a:noFill/>
          </a:ln>
        </p:spPr>
        <p:txBody>
          <a:bodyPr lIns="0" tIns="0" rIns="0" bIns="0">
            <a:spAutoFit/>
          </a:bodyPr>
          <a:lstStyle/>
          <a:p>
            <a:pPr marL="171450" indent="-171450" defTabSz="903605">
              <a:spcBef>
                <a:spcPct val="50000"/>
              </a:spcBef>
            </a:pPr>
            <a:r>
              <a:rPr lang="en-US" altLang="zh-CN" sz="1200" dirty="0">
                <a:solidFill>
                  <a:schemeClr val="tx2"/>
                </a:solidFill>
                <a:latin typeface="Arial" panose="020B0604020202020204" pitchFamily="34" charset="0"/>
                <a:ea typeface="华文楷体" panose="02010600040101010101" pitchFamily="2" charset="-122"/>
              </a:rPr>
              <a:t>1.	</a:t>
            </a:r>
            <a:r>
              <a:rPr lang="zh-CN" altLang="en-US" sz="1200" dirty="0">
                <a:solidFill>
                  <a:schemeClr val="tx2"/>
                </a:solidFill>
                <a:latin typeface="Arial" panose="020B0604020202020204" pitchFamily="34" charset="0"/>
                <a:ea typeface="华文楷体" panose="02010600040101010101" pitchFamily="2" charset="-122"/>
              </a:rPr>
              <a:t>激发责任感的工作</a:t>
            </a:r>
          </a:p>
        </p:txBody>
      </p:sp>
      <p:sp>
        <p:nvSpPr>
          <p:cNvPr id="7185" name="Freeform 24"/>
          <p:cNvSpPr/>
          <p:nvPr/>
        </p:nvSpPr>
        <p:spPr>
          <a:xfrm>
            <a:off x="2212975" y="2624138"/>
            <a:ext cx="1539875" cy="2212975"/>
          </a:xfrm>
          <a:custGeom>
            <a:avLst/>
            <a:gdLst>
              <a:gd name="txL" fmla="*/ 0 w 951"/>
              <a:gd name="txT" fmla="*/ 0 h 1366"/>
              <a:gd name="txR" fmla="*/ 951 w 951"/>
              <a:gd name="txB" fmla="*/ 1366 h 1366"/>
            </a:gdLst>
            <a:ahLst/>
            <a:cxnLst>
              <a:cxn ang="0">
                <a:pos x="2147483646" y="2147483646"/>
              </a:cxn>
              <a:cxn ang="0">
                <a:pos x="2147483646" y="2147483646"/>
              </a:cxn>
              <a:cxn ang="0">
                <a:pos x="2142443794" y="2078628301"/>
              </a:cxn>
              <a:cxn ang="0">
                <a:pos x="2074263440" y="1926406078"/>
              </a:cxn>
              <a:cxn ang="0">
                <a:pos x="2024438525" y="1771557769"/>
              </a:cxn>
              <a:cxn ang="0">
                <a:pos x="1987726027" y="1608837685"/>
              </a:cxn>
              <a:cxn ang="0">
                <a:pos x="1971992099" y="1446115981"/>
              </a:cxn>
              <a:cxn ang="0">
                <a:pos x="1966747457" y="1280771432"/>
              </a:cxn>
              <a:cxn ang="0">
                <a:pos x="1982481385" y="1112800797"/>
              </a:cxn>
              <a:cxn ang="0">
                <a:pos x="2147483646" y="1356882543"/>
              </a:cxn>
              <a:cxn ang="0">
                <a:pos x="1591754700" y="0"/>
              </a:cxn>
              <a:cxn ang="0">
                <a:pos x="0" y="160095619"/>
              </a:cxn>
              <a:cxn ang="0">
                <a:pos x="529710523" y="417299691"/>
              </a:cxn>
              <a:cxn ang="0">
                <a:pos x="474642585" y="637761251"/>
              </a:cxn>
              <a:cxn ang="0">
                <a:pos x="432683825" y="858221190"/>
              </a:cxn>
              <a:cxn ang="0">
                <a:pos x="414328386" y="1089180610"/>
              </a:cxn>
              <a:cxn ang="0">
                <a:pos x="398594458" y="1317513945"/>
              </a:cxn>
              <a:cxn ang="0">
                <a:pos x="406460612" y="1543224434"/>
              </a:cxn>
              <a:cxn ang="0">
                <a:pos x="427439183" y="1768933304"/>
              </a:cxn>
              <a:cxn ang="0">
                <a:pos x="466774812" y="1992019328"/>
              </a:cxn>
              <a:cxn ang="0">
                <a:pos x="516599726" y="2147483646"/>
              </a:cxn>
              <a:cxn ang="0">
                <a:pos x="582156949" y="2147483646"/>
              </a:cxn>
              <a:cxn ang="0">
                <a:pos x="668694362" y="2147483646"/>
              </a:cxn>
              <a:cxn ang="0">
                <a:pos x="765721060" y="2147483646"/>
              </a:cxn>
              <a:cxn ang="0">
                <a:pos x="873235424" y="2147483646"/>
              </a:cxn>
              <a:cxn ang="0">
                <a:pos x="993863823" y="2147483646"/>
              </a:cxn>
              <a:cxn ang="0">
                <a:pos x="1130224531" y="2147483646"/>
              </a:cxn>
              <a:cxn ang="0">
                <a:pos x="1277074524" y="2147483646"/>
              </a:cxn>
              <a:cxn ang="0">
                <a:pos x="1426547648" y="2147483646"/>
              </a:cxn>
              <a:cxn ang="0">
                <a:pos x="2147483646" y="2147483646"/>
              </a:cxn>
            </a:cxnLst>
            <a:rect l="txL" t="txT" r="txR" b="txB"/>
            <a:pathLst>
              <a:path w="951" h="1366">
                <a:moveTo>
                  <a:pt x="884" y="899"/>
                </a:moveTo>
                <a:lnTo>
                  <a:pt x="847" y="848"/>
                </a:lnTo>
                <a:lnTo>
                  <a:pt x="817" y="792"/>
                </a:lnTo>
                <a:lnTo>
                  <a:pt x="791" y="734"/>
                </a:lnTo>
                <a:lnTo>
                  <a:pt x="772" y="675"/>
                </a:lnTo>
                <a:lnTo>
                  <a:pt x="758" y="613"/>
                </a:lnTo>
                <a:lnTo>
                  <a:pt x="752" y="551"/>
                </a:lnTo>
                <a:lnTo>
                  <a:pt x="750" y="488"/>
                </a:lnTo>
                <a:lnTo>
                  <a:pt x="756" y="424"/>
                </a:lnTo>
                <a:lnTo>
                  <a:pt x="950" y="517"/>
                </a:lnTo>
                <a:lnTo>
                  <a:pt x="607" y="0"/>
                </a:lnTo>
                <a:lnTo>
                  <a:pt x="0" y="61"/>
                </a:lnTo>
                <a:lnTo>
                  <a:pt x="202" y="159"/>
                </a:lnTo>
                <a:lnTo>
                  <a:pt x="181" y="243"/>
                </a:lnTo>
                <a:lnTo>
                  <a:pt x="165" y="327"/>
                </a:lnTo>
                <a:lnTo>
                  <a:pt x="158" y="415"/>
                </a:lnTo>
                <a:lnTo>
                  <a:pt x="152" y="502"/>
                </a:lnTo>
                <a:lnTo>
                  <a:pt x="155" y="588"/>
                </a:lnTo>
                <a:lnTo>
                  <a:pt x="163" y="674"/>
                </a:lnTo>
                <a:lnTo>
                  <a:pt x="178" y="759"/>
                </a:lnTo>
                <a:lnTo>
                  <a:pt x="197" y="842"/>
                </a:lnTo>
                <a:lnTo>
                  <a:pt x="222" y="927"/>
                </a:lnTo>
                <a:lnTo>
                  <a:pt x="255" y="1007"/>
                </a:lnTo>
                <a:lnTo>
                  <a:pt x="292" y="1084"/>
                </a:lnTo>
                <a:lnTo>
                  <a:pt x="333" y="1160"/>
                </a:lnTo>
                <a:lnTo>
                  <a:pt x="379" y="1232"/>
                </a:lnTo>
                <a:lnTo>
                  <a:pt x="431" y="1301"/>
                </a:lnTo>
                <a:lnTo>
                  <a:pt x="487" y="1365"/>
                </a:lnTo>
                <a:lnTo>
                  <a:pt x="544" y="1027"/>
                </a:lnTo>
                <a:lnTo>
                  <a:pt x="884" y="899"/>
                </a:lnTo>
              </a:path>
            </a:pathLst>
          </a:custGeom>
          <a:solidFill>
            <a:schemeClr val="accent1">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7186" name="Rectangle 25"/>
          <p:cNvSpPr/>
          <p:nvPr/>
        </p:nvSpPr>
        <p:spPr>
          <a:xfrm>
            <a:off x="2500313" y="3486150"/>
            <a:ext cx="984250" cy="466725"/>
          </a:xfrm>
          <a:prstGeom prst="rect">
            <a:avLst/>
          </a:prstGeom>
          <a:noFill/>
          <a:ln w="9525">
            <a:noFill/>
          </a:ln>
        </p:spPr>
        <p:txBody>
          <a:bodyPr lIns="0" tIns="0" rIns="0" bIns="0">
            <a:spAutoFit/>
          </a:bodyPr>
          <a:lstStyle/>
          <a:p>
            <a:pPr algn="ctr" defTabSz="903605">
              <a:spcBef>
                <a:spcPct val="50000"/>
              </a:spcBef>
            </a:pPr>
            <a:r>
              <a:rPr lang="zh-CN" altLang="en-US" sz="1200" dirty="0">
                <a:solidFill>
                  <a:schemeClr val="tx2"/>
                </a:solidFill>
                <a:latin typeface="Arial" panose="020B0604020202020204" pitchFamily="34" charset="0"/>
                <a:ea typeface="华文楷体" panose="02010600040101010101" pitchFamily="2" charset="-122"/>
              </a:rPr>
              <a:t>组织结构</a:t>
            </a:r>
            <a:r>
              <a:rPr lang="en-US" altLang="zh-CN" sz="1200" dirty="0">
                <a:solidFill>
                  <a:schemeClr val="tx2"/>
                </a:solidFill>
                <a:latin typeface="Arial" panose="020B0604020202020204" pitchFamily="34" charset="0"/>
                <a:ea typeface="华文楷体" panose="02010600040101010101" pitchFamily="2" charset="-122"/>
              </a:rPr>
              <a:t>/</a:t>
            </a:r>
          </a:p>
          <a:p>
            <a:pPr algn="ctr" defTabSz="903605">
              <a:spcBef>
                <a:spcPct val="50000"/>
              </a:spcBef>
            </a:pPr>
            <a:r>
              <a:rPr lang="zh-CN" altLang="en-US" sz="1200" dirty="0">
                <a:solidFill>
                  <a:schemeClr val="tx2"/>
                </a:solidFill>
                <a:latin typeface="Arial" panose="020B0604020202020204" pitchFamily="34" charset="0"/>
                <a:ea typeface="华文楷体" panose="02010600040101010101" pitchFamily="2" charset="-122"/>
              </a:rPr>
              <a:t>岗位设计</a:t>
            </a:r>
          </a:p>
        </p:txBody>
      </p:sp>
      <p:sp>
        <p:nvSpPr>
          <p:cNvPr id="7187" name="Rectangle 27"/>
          <p:cNvSpPr/>
          <p:nvPr/>
        </p:nvSpPr>
        <p:spPr>
          <a:xfrm>
            <a:off x="811213" y="1531938"/>
            <a:ext cx="2384425" cy="931862"/>
          </a:xfrm>
          <a:prstGeom prst="rect">
            <a:avLst/>
          </a:prstGeom>
          <a:noFill/>
          <a:ln w="9525">
            <a:noFill/>
          </a:ln>
        </p:spPr>
        <p:txBody>
          <a:bodyPr lIns="0" tIns="0" rIns="0" bIns="0">
            <a:spAutoFit/>
          </a:bodyPr>
          <a:lstStyle/>
          <a:p>
            <a:pPr marL="294005" indent="-294005" defTabSz="903605"/>
            <a:r>
              <a:rPr lang="en-US" altLang="zh-CN" sz="1200" b="0" dirty="0">
                <a:latin typeface="Arial" panose="020B0604020202020204" pitchFamily="34" charset="0"/>
                <a:ea typeface="华文楷体" panose="02010600040101010101" pitchFamily="2" charset="-122"/>
              </a:rPr>
              <a:t>2.1	</a:t>
            </a:r>
            <a:r>
              <a:rPr lang="zh-CN" altLang="en-US" sz="1200" b="0" dirty="0">
                <a:latin typeface="Arial" panose="020B0604020202020204" pitchFamily="34" charset="0"/>
                <a:ea typeface="华文楷体" panose="02010600040101010101" pitchFamily="2" charset="-122"/>
              </a:rPr>
              <a:t>不断寻找人才</a:t>
            </a:r>
          </a:p>
          <a:p>
            <a:pPr marL="294005" indent="-294005" defTabSz="903605"/>
            <a:r>
              <a:rPr lang="en-US" altLang="zh-CN" sz="1200" b="0" dirty="0">
                <a:latin typeface="Arial" panose="020B0604020202020204" pitchFamily="34" charset="0"/>
                <a:ea typeface="华文楷体" panose="02010600040101010101" pitchFamily="2" charset="-122"/>
              </a:rPr>
              <a:t>2.2	</a:t>
            </a:r>
            <a:r>
              <a:rPr lang="zh-CN" altLang="en-US" sz="1200" b="0" dirty="0">
                <a:latin typeface="Arial" panose="020B0604020202020204" pitchFamily="34" charset="0"/>
                <a:ea typeface="华文楷体" panose="02010600040101010101" pitchFamily="2" charset="-122"/>
              </a:rPr>
              <a:t>了解公司需要什么样的人才 </a:t>
            </a:r>
          </a:p>
          <a:p>
            <a:pPr marL="294005" indent="-294005" defTabSz="903605"/>
            <a:r>
              <a:rPr lang="en-US" altLang="zh-CN" sz="1200" b="0" dirty="0">
                <a:latin typeface="Arial" panose="020B0604020202020204" pitchFamily="34" charset="0"/>
                <a:ea typeface="华文楷体" panose="02010600040101010101" pitchFamily="2" charset="-122"/>
              </a:rPr>
              <a:t>2.3	</a:t>
            </a:r>
            <a:r>
              <a:rPr lang="zh-CN" altLang="en-US" sz="1200" b="0" dirty="0">
                <a:latin typeface="Arial" panose="020B0604020202020204" pitchFamily="34" charset="0"/>
                <a:ea typeface="华文楷体" panose="02010600040101010101" pitchFamily="2" charset="-122"/>
              </a:rPr>
              <a:t>投入人力物力在最佳来源上</a:t>
            </a:r>
          </a:p>
          <a:p>
            <a:pPr marL="294005" indent="-294005" defTabSz="903605"/>
            <a:r>
              <a:rPr lang="en-US" altLang="zh-CN" sz="1200" b="0" dirty="0">
                <a:latin typeface="Arial" panose="020B0604020202020204" pitchFamily="34" charset="0"/>
                <a:ea typeface="华文楷体" panose="02010600040101010101" pitchFamily="2" charset="-122"/>
              </a:rPr>
              <a:t>2.4	</a:t>
            </a:r>
            <a:r>
              <a:rPr lang="zh-CN" altLang="en-US" sz="1200" b="0" dirty="0">
                <a:latin typeface="Arial" panose="020B0604020202020204" pitchFamily="34" charset="0"/>
                <a:ea typeface="华文楷体" panose="02010600040101010101" pitchFamily="2" charset="-122"/>
              </a:rPr>
              <a:t>宣传企业形象</a:t>
            </a:r>
          </a:p>
          <a:p>
            <a:pPr marL="294005" indent="-294005" defTabSz="903605"/>
            <a:r>
              <a:rPr lang="en-US" altLang="zh-CN" sz="1200" b="0" dirty="0">
                <a:latin typeface="Arial" panose="020B0604020202020204" pitchFamily="34" charset="0"/>
                <a:ea typeface="华文楷体" panose="02010600040101010101" pitchFamily="2" charset="-122"/>
              </a:rPr>
              <a:t>2.5	</a:t>
            </a:r>
            <a:r>
              <a:rPr lang="zh-CN" altLang="en-US" sz="1200" b="0" dirty="0">
                <a:latin typeface="Arial" panose="020B0604020202020204" pitchFamily="34" charset="0"/>
                <a:ea typeface="华文楷体" panose="02010600040101010101" pitchFamily="2" charset="-122"/>
              </a:rPr>
              <a:t>与各部门经理密切合作</a:t>
            </a:r>
          </a:p>
        </p:txBody>
      </p:sp>
      <p:sp>
        <p:nvSpPr>
          <p:cNvPr id="7188" name="Rectangle 28"/>
          <p:cNvSpPr/>
          <p:nvPr/>
        </p:nvSpPr>
        <p:spPr>
          <a:xfrm>
            <a:off x="811213" y="1250950"/>
            <a:ext cx="2609850" cy="185738"/>
          </a:xfrm>
          <a:prstGeom prst="rect">
            <a:avLst/>
          </a:prstGeom>
          <a:noFill/>
          <a:ln w="9525">
            <a:noFill/>
          </a:ln>
        </p:spPr>
        <p:txBody>
          <a:bodyPr lIns="0" tIns="0" rIns="0" bIns="0">
            <a:spAutoFit/>
          </a:bodyPr>
          <a:lstStyle/>
          <a:p>
            <a:pPr marL="171450" indent="-171450" defTabSz="903605">
              <a:spcBef>
                <a:spcPct val="50000"/>
              </a:spcBef>
            </a:pPr>
            <a:r>
              <a:rPr lang="en-US" altLang="zh-CN" sz="1200" dirty="0">
                <a:solidFill>
                  <a:schemeClr val="tx2"/>
                </a:solidFill>
                <a:latin typeface="Arial" panose="020B0604020202020204" pitchFamily="34" charset="0"/>
                <a:ea typeface="华文楷体" panose="02010600040101010101" pitchFamily="2" charset="-122"/>
              </a:rPr>
              <a:t>2.	</a:t>
            </a:r>
            <a:r>
              <a:rPr lang="zh-CN" altLang="en-US" sz="1200" dirty="0">
                <a:solidFill>
                  <a:schemeClr val="tx2"/>
                </a:solidFill>
                <a:latin typeface="Arial" panose="020B0604020202020204" pitchFamily="34" charset="0"/>
                <a:ea typeface="华文楷体" panose="02010600040101010101" pitchFamily="2" charset="-122"/>
              </a:rPr>
              <a:t>寻求最好的人才</a:t>
            </a:r>
          </a:p>
        </p:txBody>
      </p:sp>
      <p:sp>
        <p:nvSpPr>
          <p:cNvPr id="7189" name="Freeform 30"/>
          <p:cNvSpPr/>
          <p:nvPr/>
        </p:nvSpPr>
        <p:spPr>
          <a:xfrm>
            <a:off x="2651125" y="1154113"/>
            <a:ext cx="2151063" cy="1831975"/>
          </a:xfrm>
          <a:custGeom>
            <a:avLst/>
            <a:gdLst>
              <a:gd name="txL" fmla="*/ 0 w 1328"/>
              <a:gd name="txT" fmla="*/ 0 h 1131"/>
              <a:gd name="txR" fmla="*/ 1328 w 1328"/>
              <a:gd name="txB" fmla="*/ 1131 h 1131"/>
            </a:gdLst>
            <a:ahLst/>
            <a:cxnLst>
              <a:cxn ang="0">
                <a:pos x="1437975897" y="2147483646"/>
              </a:cxn>
              <a:cxn ang="0">
                <a:pos x="1516697028" y="2147483646"/>
              </a:cxn>
              <a:cxn ang="0">
                <a:pos x="1611162385" y="2147483646"/>
              </a:cxn>
              <a:cxn ang="0">
                <a:pos x="1713499855" y="2147483646"/>
              </a:cxn>
              <a:cxn ang="0">
                <a:pos x="1831583171" y="2147483646"/>
              </a:cxn>
              <a:cxn ang="0">
                <a:pos x="1962785056" y="2147483646"/>
              </a:cxn>
              <a:cxn ang="0">
                <a:pos x="2086114827" y="2147483646"/>
              </a:cxn>
              <a:cxn ang="0">
                <a:pos x="2147483646" y="2147483646"/>
              </a:cxn>
              <a:cxn ang="0">
                <a:pos x="2147483646" y="2147483646"/>
              </a:cxn>
              <a:cxn ang="0">
                <a:pos x="2147483646" y="2133066813"/>
              </a:cxn>
              <a:cxn ang="0">
                <a:pos x="2147483646" y="2106829562"/>
              </a:cxn>
              <a:cxn ang="0">
                <a:pos x="2147483646" y="2147483646"/>
              </a:cxn>
              <a:cxn ang="0">
                <a:pos x="2147483646" y="1311849599"/>
              </a:cxn>
              <a:cxn ang="0">
                <a:pos x="2147483646" y="0"/>
              </a:cxn>
              <a:cxn ang="0">
                <a:pos x="2147483646" y="493254814"/>
              </a:cxn>
              <a:cxn ang="0">
                <a:pos x="2147483646" y="522116115"/>
              </a:cxn>
              <a:cxn ang="0">
                <a:pos x="2112355204" y="566718470"/>
              </a:cxn>
              <a:cxn ang="0">
                <a:pos x="1897184113" y="624439450"/>
              </a:cxn>
              <a:cxn ang="0">
                <a:pos x="1687259478" y="703151204"/>
              </a:cxn>
              <a:cxn ang="0">
                <a:pos x="1482584538" y="794979963"/>
              </a:cxn>
              <a:cxn ang="0">
                <a:pos x="1285781710" y="902551397"/>
              </a:cxn>
              <a:cxn ang="0">
                <a:pos x="1091602921" y="1023243076"/>
              </a:cxn>
              <a:cxn ang="0">
                <a:pos x="918414813" y="1149179614"/>
              </a:cxn>
              <a:cxn ang="0">
                <a:pos x="758348514" y="1285612348"/>
              </a:cxn>
              <a:cxn ang="0">
                <a:pos x="608778365" y="1437786137"/>
              </a:cxn>
              <a:cxn ang="0">
                <a:pos x="461832254" y="1592585595"/>
              </a:cxn>
              <a:cxn ang="0">
                <a:pos x="328004712" y="1760502058"/>
              </a:cxn>
              <a:cxn ang="0">
                <a:pos x="207298978" y="1938913099"/>
              </a:cxn>
              <a:cxn ang="0">
                <a:pos x="94465357" y="2122572237"/>
              </a:cxn>
              <a:cxn ang="0">
                <a:pos x="0" y="2147483646"/>
              </a:cxn>
              <a:cxn ang="0">
                <a:pos x="944655190" y="2147483646"/>
              </a:cxn>
              <a:cxn ang="0">
                <a:pos x="1437975897" y="2147483646"/>
              </a:cxn>
            </a:cxnLst>
            <a:rect l="txL" t="txT" r="txR" b="txB"/>
            <a:pathLst>
              <a:path w="1328" h="1131">
                <a:moveTo>
                  <a:pt x="548" y="1130"/>
                </a:moveTo>
                <a:lnTo>
                  <a:pt x="578" y="1075"/>
                </a:lnTo>
                <a:lnTo>
                  <a:pt x="614" y="1025"/>
                </a:lnTo>
                <a:lnTo>
                  <a:pt x="653" y="981"/>
                </a:lnTo>
                <a:lnTo>
                  <a:pt x="698" y="938"/>
                </a:lnTo>
                <a:lnTo>
                  <a:pt x="748" y="902"/>
                </a:lnTo>
                <a:lnTo>
                  <a:pt x="795" y="872"/>
                </a:lnTo>
                <a:lnTo>
                  <a:pt x="846" y="847"/>
                </a:lnTo>
                <a:lnTo>
                  <a:pt x="901" y="827"/>
                </a:lnTo>
                <a:lnTo>
                  <a:pt x="954" y="813"/>
                </a:lnTo>
                <a:lnTo>
                  <a:pt x="1010" y="803"/>
                </a:lnTo>
                <a:lnTo>
                  <a:pt x="1026" y="1014"/>
                </a:lnTo>
                <a:lnTo>
                  <a:pt x="1327" y="500"/>
                </a:lnTo>
                <a:lnTo>
                  <a:pt x="972" y="0"/>
                </a:lnTo>
                <a:lnTo>
                  <a:pt x="973" y="188"/>
                </a:lnTo>
                <a:lnTo>
                  <a:pt x="888" y="199"/>
                </a:lnTo>
                <a:lnTo>
                  <a:pt x="805" y="216"/>
                </a:lnTo>
                <a:lnTo>
                  <a:pt x="723" y="238"/>
                </a:lnTo>
                <a:lnTo>
                  <a:pt x="643" y="268"/>
                </a:lnTo>
                <a:lnTo>
                  <a:pt x="565" y="303"/>
                </a:lnTo>
                <a:lnTo>
                  <a:pt x="490" y="344"/>
                </a:lnTo>
                <a:lnTo>
                  <a:pt x="416" y="390"/>
                </a:lnTo>
                <a:lnTo>
                  <a:pt x="350" y="438"/>
                </a:lnTo>
                <a:lnTo>
                  <a:pt x="289" y="490"/>
                </a:lnTo>
                <a:lnTo>
                  <a:pt x="232" y="548"/>
                </a:lnTo>
                <a:lnTo>
                  <a:pt x="176" y="607"/>
                </a:lnTo>
                <a:lnTo>
                  <a:pt x="125" y="671"/>
                </a:lnTo>
                <a:lnTo>
                  <a:pt x="79" y="739"/>
                </a:lnTo>
                <a:lnTo>
                  <a:pt x="36" y="809"/>
                </a:lnTo>
                <a:lnTo>
                  <a:pt x="0" y="882"/>
                </a:lnTo>
                <a:lnTo>
                  <a:pt x="360" y="853"/>
                </a:lnTo>
                <a:lnTo>
                  <a:pt x="548" y="1130"/>
                </a:lnTo>
              </a:path>
            </a:pathLst>
          </a:custGeom>
          <a:solidFill>
            <a:schemeClr val="accent1">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7190" name="Rectangle 31"/>
          <p:cNvSpPr/>
          <p:nvPr/>
        </p:nvSpPr>
        <p:spPr>
          <a:xfrm>
            <a:off x="3443288" y="2157413"/>
            <a:ext cx="622300" cy="185737"/>
          </a:xfrm>
          <a:prstGeom prst="rect">
            <a:avLst/>
          </a:prstGeom>
          <a:noFill/>
          <a:ln w="9525">
            <a:noFill/>
          </a:ln>
        </p:spPr>
        <p:txBody>
          <a:bodyPr lIns="0" tIns="0" rIns="0" bIns="0">
            <a:spAutoFit/>
          </a:bodyPr>
          <a:lstStyle/>
          <a:p>
            <a:pPr defTabSz="903605">
              <a:spcBef>
                <a:spcPct val="50000"/>
              </a:spcBef>
            </a:pPr>
            <a:r>
              <a:rPr lang="zh-CN" altLang="en-US" sz="1200" dirty="0">
                <a:solidFill>
                  <a:schemeClr val="tx2"/>
                </a:solidFill>
                <a:latin typeface="Arial" panose="020B0604020202020204" pitchFamily="34" charset="0"/>
                <a:ea typeface="华文楷体" panose="02010600040101010101" pitchFamily="2" charset="-122"/>
              </a:rPr>
              <a:t>人员招聘</a:t>
            </a:r>
          </a:p>
        </p:txBody>
      </p:sp>
      <p:sp>
        <p:nvSpPr>
          <p:cNvPr id="7191" name="AutoShape 32"/>
          <p:cNvSpPr/>
          <p:nvPr/>
        </p:nvSpPr>
        <p:spPr>
          <a:xfrm>
            <a:off x="3833813" y="2868613"/>
            <a:ext cx="1116012" cy="1125537"/>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ubicBezTo>
                  <a:pt x="10800" y="10800"/>
                  <a:pt x="10800" y="10800"/>
                  <a:pt x="10800" y="10800"/>
                </a:cubicBezTo>
                <a:close/>
              </a:path>
            </a:pathLst>
          </a:custGeom>
          <a:solidFill>
            <a:schemeClr val="accent1"/>
          </a:solidFill>
          <a:ln w="12700" cap="flat" cmpd="sng">
            <a:solidFill>
              <a:schemeClr val="tx1"/>
            </a:solidFill>
            <a:prstDash val="solid"/>
            <a:round/>
            <a:headEnd type="none" w="med" len="med"/>
            <a:tailEnd type="none" w="med" len="med"/>
          </a:ln>
        </p:spPr>
        <p:txBody>
          <a:bodyPr lIns="0" tIns="46648" rIns="0" bIns="46648" anchor="ctr"/>
          <a:lstStyle/>
          <a:p>
            <a:pPr algn="ctr" defTabSz="932180"/>
            <a:r>
              <a:rPr lang="zh-CN" altLang="en-US" sz="1400" dirty="0">
                <a:solidFill>
                  <a:schemeClr val="tx2"/>
                </a:solidFill>
                <a:latin typeface="Arial" panose="020B0604020202020204" pitchFamily="34" charset="0"/>
                <a:ea typeface="华文楷体" panose="02010600040101010101" pitchFamily="2" charset="-122"/>
              </a:rPr>
              <a:t>公司的</a:t>
            </a:r>
          </a:p>
          <a:p>
            <a:pPr algn="ctr" defTabSz="932180"/>
            <a:r>
              <a:rPr lang="zh-CN" altLang="en-US" sz="1400" dirty="0">
                <a:solidFill>
                  <a:schemeClr val="tx2"/>
                </a:solidFill>
                <a:latin typeface="Arial" panose="020B0604020202020204" pitchFamily="34" charset="0"/>
                <a:ea typeface="华文楷体" panose="02010600040101010101" pitchFamily="2" charset="-122"/>
              </a:rPr>
              <a:t>人才战略</a:t>
            </a:r>
          </a:p>
        </p:txBody>
      </p:sp>
      <p:sp>
        <p:nvSpPr>
          <p:cNvPr id="7192" name="Oval 33"/>
          <p:cNvSpPr/>
          <p:nvPr/>
        </p:nvSpPr>
        <p:spPr>
          <a:xfrm>
            <a:off x="2835275" y="3151188"/>
            <a:ext cx="236538" cy="236537"/>
          </a:xfrm>
          <a:prstGeom prst="ellipse">
            <a:avLst/>
          </a:prstGeom>
          <a:solidFill>
            <a:srgbClr val="CC0000"/>
          </a:solidFill>
          <a:ln w="12700" cap="flat" cmpd="sng">
            <a:solidFill>
              <a:schemeClr val="tx1"/>
            </a:solidFill>
            <a:prstDash val="solid"/>
            <a:headEnd type="none" w="med" len="med"/>
            <a:tailEnd type="none" w="med" len="med"/>
          </a:ln>
        </p:spPr>
        <p:txBody>
          <a:bodyPr wrap="none" lIns="93296" tIns="46648" rIns="93296" bIns="46648" anchor="ctr"/>
          <a:lstStyle/>
          <a:p>
            <a:pPr algn="ctr" defTabSz="932180"/>
            <a:r>
              <a:rPr lang="en-US" altLang="zh-CN" sz="1900" b="0" dirty="0">
                <a:latin typeface="Arial" panose="020B0604020202020204" pitchFamily="34" charset="0"/>
                <a:ea typeface="华文楷体" panose="02010600040101010101" pitchFamily="2" charset="-122"/>
              </a:rPr>
              <a:t>1</a:t>
            </a:r>
          </a:p>
        </p:txBody>
      </p:sp>
      <p:sp>
        <p:nvSpPr>
          <p:cNvPr id="7193" name="Oval 34"/>
          <p:cNvSpPr/>
          <p:nvPr/>
        </p:nvSpPr>
        <p:spPr>
          <a:xfrm>
            <a:off x="3670300" y="1862138"/>
            <a:ext cx="234950" cy="236537"/>
          </a:xfrm>
          <a:prstGeom prst="ellipse">
            <a:avLst/>
          </a:prstGeom>
          <a:solidFill>
            <a:srgbClr val="CC0000"/>
          </a:solidFill>
          <a:ln w="12700" cap="flat" cmpd="sng">
            <a:solidFill>
              <a:schemeClr val="tx1"/>
            </a:solidFill>
            <a:prstDash val="solid"/>
            <a:headEnd type="none" w="med" len="med"/>
            <a:tailEnd type="none" w="med" len="med"/>
          </a:ln>
        </p:spPr>
        <p:txBody>
          <a:bodyPr wrap="none" lIns="93296" tIns="46648" rIns="93296" bIns="46648" anchor="ctr"/>
          <a:lstStyle/>
          <a:p>
            <a:pPr algn="ctr" defTabSz="932180"/>
            <a:r>
              <a:rPr lang="en-US" altLang="zh-CN" sz="1900" b="0" dirty="0">
                <a:latin typeface="Arial" panose="020B0604020202020204" pitchFamily="34" charset="0"/>
                <a:ea typeface="华文楷体" panose="02010600040101010101" pitchFamily="2" charset="-122"/>
              </a:rPr>
              <a:t>2</a:t>
            </a:r>
          </a:p>
        </p:txBody>
      </p:sp>
      <p:sp>
        <p:nvSpPr>
          <p:cNvPr id="7194" name="Oval 35"/>
          <p:cNvSpPr/>
          <p:nvPr/>
        </p:nvSpPr>
        <p:spPr>
          <a:xfrm>
            <a:off x="5253038" y="2103438"/>
            <a:ext cx="236537" cy="238125"/>
          </a:xfrm>
          <a:prstGeom prst="ellipse">
            <a:avLst/>
          </a:prstGeom>
          <a:solidFill>
            <a:srgbClr val="CC0000"/>
          </a:solidFill>
          <a:ln w="12700" cap="flat" cmpd="sng">
            <a:solidFill>
              <a:schemeClr val="tx1"/>
            </a:solidFill>
            <a:prstDash val="solid"/>
            <a:headEnd type="none" w="med" len="med"/>
            <a:tailEnd type="none" w="med" len="med"/>
          </a:ln>
        </p:spPr>
        <p:txBody>
          <a:bodyPr wrap="none" lIns="93296" tIns="46648" rIns="93296" bIns="46648" anchor="ctr"/>
          <a:lstStyle/>
          <a:p>
            <a:pPr algn="ctr" defTabSz="932180"/>
            <a:r>
              <a:rPr lang="en-US" altLang="zh-CN" sz="1900" b="0" dirty="0">
                <a:latin typeface="Arial" panose="020B0604020202020204" pitchFamily="34" charset="0"/>
                <a:ea typeface="华文楷体" panose="02010600040101010101" pitchFamily="2" charset="-122"/>
              </a:rPr>
              <a:t>3</a:t>
            </a:r>
          </a:p>
        </p:txBody>
      </p:sp>
      <p:sp>
        <p:nvSpPr>
          <p:cNvPr id="7195" name="Oval 36"/>
          <p:cNvSpPr/>
          <p:nvPr/>
        </p:nvSpPr>
        <p:spPr>
          <a:xfrm>
            <a:off x="5516563" y="3711575"/>
            <a:ext cx="234950" cy="236538"/>
          </a:xfrm>
          <a:prstGeom prst="ellipse">
            <a:avLst/>
          </a:prstGeom>
          <a:solidFill>
            <a:srgbClr val="CC0000"/>
          </a:solidFill>
          <a:ln w="12700" cap="flat" cmpd="sng">
            <a:solidFill>
              <a:schemeClr val="tx1"/>
            </a:solidFill>
            <a:prstDash val="solid"/>
            <a:headEnd type="none" w="med" len="med"/>
            <a:tailEnd type="none" w="med" len="med"/>
          </a:ln>
        </p:spPr>
        <p:txBody>
          <a:bodyPr wrap="none" lIns="93296" tIns="46648" rIns="93296" bIns="46648" anchor="ctr"/>
          <a:lstStyle/>
          <a:p>
            <a:pPr algn="ctr" defTabSz="932180"/>
            <a:r>
              <a:rPr lang="en-US" altLang="zh-CN" sz="1900" b="0" dirty="0">
                <a:latin typeface="Arial" panose="020B0604020202020204" pitchFamily="34" charset="0"/>
                <a:ea typeface="华文楷体" panose="02010600040101010101" pitchFamily="2" charset="-122"/>
              </a:rPr>
              <a:t>4</a:t>
            </a:r>
          </a:p>
        </p:txBody>
      </p:sp>
      <p:sp>
        <p:nvSpPr>
          <p:cNvPr id="7196" name="Oval 37"/>
          <p:cNvSpPr/>
          <p:nvPr/>
        </p:nvSpPr>
        <p:spPr>
          <a:xfrm>
            <a:off x="3863975" y="4513263"/>
            <a:ext cx="234950" cy="236537"/>
          </a:xfrm>
          <a:prstGeom prst="ellipse">
            <a:avLst/>
          </a:prstGeom>
          <a:solidFill>
            <a:srgbClr val="CC0000"/>
          </a:solidFill>
          <a:ln w="12700" cap="flat" cmpd="sng">
            <a:solidFill>
              <a:schemeClr val="tx1"/>
            </a:solidFill>
            <a:prstDash val="solid"/>
            <a:headEnd type="none" w="med" len="med"/>
            <a:tailEnd type="none" w="med" len="med"/>
          </a:ln>
        </p:spPr>
        <p:txBody>
          <a:bodyPr wrap="none" lIns="93296" tIns="46648" rIns="93296" bIns="46648" anchor="ctr"/>
          <a:lstStyle/>
          <a:p>
            <a:pPr algn="ctr" defTabSz="932180"/>
            <a:r>
              <a:rPr lang="en-US" altLang="zh-CN" sz="1900" b="0" dirty="0">
                <a:latin typeface="Arial" panose="020B0604020202020204" pitchFamily="34" charset="0"/>
                <a:ea typeface="华文楷体" panose="02010600040101010101" pitchFamily="2" charset="-122"/>
              </a:rPr>
              <a:t>5</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8">
                                            <p:txEl>
                                              <p:charRg st="4294967295" end="4294967295"/>
                                            </p:txEl>
                                          </p:spTgt>
                                        </p:tgtEl>
                                        <p:attrNameLst>
                                          <p:attrName>style.visibility</p:attrName>
                                        </p:attrNameLst>
                                      </p:cBhvr>
                                    </p:set>
                                    <p:anim calcmode="lin" valueType="num">
                                      <p:cBhvr>
                                        <p:cTn id="7" dur="500" fill="hold"/>
                                        <p:tgtEl>
                                          <p:spTgt spid="7178">
                                            <p:txEl>
                                              <p:charRg st="4294967295" end="4294967295"/>
                                            </p:txEl>
                                          </p:spTgt>
                                        </p:tgtEl>
                                        <p:attrNameLst>
                                          <p:attrName>ppt_x</p:attrName>
                                        </p:attrNameLst>
                                      </p:cBhvr>
                                      <p:tavLst>
                                        <p:tav tm="0">
                                          <p:val>
                                            <p:strVal val="0-#ppt_w/2"/>
                                          </p:val>
                                        </p:tav>
                                        <p:tav tm="100000">
                                          <p:val>
                                            <p:strVal val="#ppt_x"/>
                                          </p:val>
                                        </p:tav>
                                      </p:tavLst>
                                    </p:anim>
                                    <p:anim calcmode="lin" valueType="num">
                                      <p:cBhvr>
                                        <p:cTn id="8" dur="500" fill="hold"/>
                                        <p:tgtEl>
                                          <p:spTgt spid="7178">
                                            <p:txEl>
                                              <p:charRg st="4294967295" end="429496729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1"/>
          <p:cNvGrpSpPr/>
          <p:nvPr/>
        </p:nvGrpSpPr>
        <p:grpSpPr>
          <a:xfrm>
            <a:off x="377825" y="1370013"/>
            <a:ext cx="4919663" cy="4137025"/>
            <a:chOff x="377704" y="1370540"/>
            <a:chExt cx="4920032" cy="4135826"/>
          </a:xfrm>
        </p:grpSpPr>
        <p:sp>
          <p:nvSpPr>
            <p:cNvPr id="11273" name="矩形 1"/>
            <p:cNvSpPr/>
            <p:nvPr/>
          </p:nvSpPr>
          <p:spPr>
            <a:xfrm>
              <a:off x="377704" y="2872513"/>
              <a:ext cx="369610" cy="1019556"/>
            </a:xfrm>
            <a:prstGeom prst="rect">
              <a:avLst/>
            </a:prstGeom>
            <a:solidFill>
              <a:schemeClr val="hlink"/>
            </a:solidFill>
            <a:ln w="9525" cap="flat" cmpd="sng">
              <a:solidFill>
                <a:schemeClr val="tx1"/>
              </a:solidFill>
              <a:prstDash val="solid"/>
              <a:round/>
              <a:headEnd type="none" w="med" len="med"/>
              <a:tailEnd type="none" w="med" len="med"/>
            </a:ln>
          </p:spPr>
          <p:txBody>
            <a:bodyPr vert="eaVert" wrap="none" anchor="ctr"/>
            <a:lstStyle/>
            <a:p>
              <a:pPr algn="ctr"/>
              <a:r>
                <a:rPr lang="zh-CN" altLang="en-US" sz="1400" dirty="0">
                  <a:latin typeface="Arial" panose="020B0604020202020204" pitchFamily="34" charset="0"/>
                  <a:ea typeface="仿宋_GB2312" pitchFamily="49" charset="-122"/>
                </a:rPr>
                <a:t>用工效率</a:t>
              </a:r>
            </a:p>
          </p:txBody>
        </p:sp>
        <p:sp>
          <p:nvSpPr>
            <p:cNvPr id="11274" name="矩形 2"/>
            <p:cNvSpPr/>
            <p:nvPr/>
          </p:nvSpPr>
          <p:spPr>
            <a:xfrm>
              <a:off x="1073155" y="1711352"/>
              <a:ext cx="369610" cy="906272"/>
            </a:xfrm>
            <a:prstGeom prst="rect">
              <a:avLst/>
            </a:prstGeom>
            <a:solidFill>
              <a:schemeClr val="hlink"/>
            </a:solidFill>
            <a:ln w="9525" cap="flat" cmpd="sng">
              <a:solidFill>
                <a:schemeClr val="tx1"/>
              </a:solidFill>
              <a:prstDash val="solid"/>
              <a:round/>
              <a:headEnd type="none" w="med" len="med"/>
              <a:tailEnd type="none" w="med" len="med"/>
            </a:ln>
          </p:spPr>
          <p:txBody>
            <a:bodyPr vert="eaVert" wrap="none" anchor="ctr"/>
            <a:lstStyle/>
            <a:p>
              <a:pPr algn="ctr"/>
              <a:r>
                <a:rPr lang="zh-CN" altLang="en-US" sz="1400" dirty="0">
                  <a:latin typeface="Arial" panose="020B0604020202020204" pitchFamily="34" charset="0"/>
                  <a:ea typeface="仿宋_GB2312" pitchFamily="49" charset="-122"/>
                </a:rPr>
                <a:t>用工成本</a:t>
              </a:r>
            </a:p>
          </p:txBody>
        </p:sp>
        <p:sp>
          <p:nvSpPr>
            <p:cNvPr id="11275" name="矩形 3"/>
            <p:cNvSpPr/>
            <p:nvPr/>
          </p:nvSpPr>
          <p:spPr>
            <a:xfrm>
              <a:off x="1073155" y="4203600"/>
              <a:ext cx="369610" cy="906272"/>
            </a:xfrm>
            <a:prstGeom prst="rect">
              <a:avLst/>
            </a:prstGeom>
            <a:solidFill>
              <a:schemeClr val="hlink"/>
            </a:solidFill>
            <a:ln w="9525" cap="flat" cmpd="sng">
              <a:solidFill>
                <a:schemeClr val="tx1"/>
              </a:solidFill>
              <a:prstDash val="solid"/>
              <a:round/>
              <a:headEnd type="none" w="med" len="med"/>
              <a:tailEnd type="none" w="med" len="med"/>
            </a:ln>
          </p:spPr>
          <p:txBody>
            <a:bodyPr vert="eaVert" wrap="none" anchor="ctr"/>
            <a:lstStyle/>
            <a:p>
              <a:pPr algn="ctr"/>
              <a:r>
                <a:rPr lang="zh-CN" altLang="en-US" sz="1400" dirty="0">
                  <a:latin typeface="Arial" panose="020B0604020202020204" pitchFamily="34" charset="0"/>
                  <a:ea typeface="仿宋_GB2312" pitchFamily="49" charset="-122"/>
                </a:rPr>
                <a:t>用工产出</a:t>
              </a:r>
            </a:p>
          </p:txBody>
        </p:sp>
        <p:sp>
          <p:nvSpPr>
            <p:cNvPr id="11276" name="矩形 4"/>
            <p:cNvSpPr/>
            <p:nvPr/>
          </p:nvSpPr>
          <p:spPr>
            <a:xfrm>
              <a:off x="1856146" y="1370540"/>
              <a:ext cx="369610" cy="906272"/>
            </a:xfrm>
            <a:prstGeom prst="rect">
              <a:avLst/>
            </a:prstGeom>
            <a:solidFill>
              <a:schemeClr val="hlink"/>
            </a:solidFill>
            <a:ln w="9525" cap="flat" cmpd="sng">
              <a:solidFill>
                <a:schemeClr val="tx1"/>
              </a:solidFill>
              <a:prstDash val="solid"/>
              <a:round/>
              <a:headEnd type="none" w="med" len="med"/>
              <a:tailEnd type="none" w="med" len="med"/>
            </a:ln>
          </p:spPr>
          <p:txBody>
            <a:bodyPr vert="eaVert" wrap="none" anchor="ctr"/>
            <a:lstStyle/>
            <a:p>
              <a:pPr algn="ctr"/>
              <a:r>
                <a:rPr lang="zh-CN" altLang="en-US" sz="1400" dirty="0">
                  <a:latin typeface="Arial" panose="020B0604020202020204" pitchFamily="34" charset="0"/>
                  <a:ea typeface="仿宋_GB2312" pitchFamily="49" charset="-122"/>
                </a:rPr>
                <a:t>人员数量</a:t>
              </a:r>
            </a:p>
          </p:txBody>
        </p:sp>
        <p:sp>
          <p:nvSpPr>
            <p:cNvPr id="11277" name="矩形 5"/>
            <p:cNvSpPr/>
            <p:nvPr/>
          </p:nvSpPr>
          <p:spPr>
            <a:xfrm>
              <a:off x="1943397" y="4203600"/>
              <a:ext cx="369610" cy="906272"/>
            </a:xfrm>
            <a:prstGeom prst="rect">
              <a:avLst/>
            </a:prstGeom>
            <a:solidFill>
              <a:schemeClr val="hlink"/>
            </a:solidFill>
            <a:ln w="9525" cap="flat" cmpd="sng">
              <a:solidFill>
                <a:schemeClr val="tx1"/>
              </a:solidFill>
              <a:prstDash val="solid"/>
              <a:round/>
              <a:headEnd type="none" w="med" len="med"/>
              <a:tailEnd type="none" w="med" len="med"/>
            </a:ln>
          </p:spPr>
          <p:txBody>
            <a:bodyPr vert="eaVert" wrap="none" anchor="ctr"/>
            <a:lstStyle/>
            <a:p>
              <a:pPr algn="ctr"/>
              <a:r>
                <a:rPr lang="zh-CN" altLang="en-US" sz="1400" dirty="0">
                  <a:latin typeface="Arial" panose="020B0604020202020204" pitchFamily="34" charset="0"/>
                  <a:ea typeface="仿宋_GB2312" pitchFamily="49" charset="-122"/>
                </a:rPr>
                <a:t>绩效水平</a:t>
              </a:r>
            </a:p>
          </p:txBody>
        </p:sp>
        <p:sp>
          <p:nvSpPr>
            <p:cNvPr id="11278" name="矩形 6"/>
            <p:cNvSpPr/>
            <p:nvPr/>
          </p:nvSpPr>
          <p:spPr>
            <a:xfrm>
              <a:off x="1856146" y="2560022"/>
              <a:ext cx="369610" cy="906272"/>
            </a:xfrm>
            <a:prstGeom prst="rect">
              <a:avLst/>
            </a:prstGeom>
            <a:solidFill>
              <a:schemeClr val="hlink"/>
            </a:solidFill>
            <a:ln w="9525" cap="flat" cmpd="sng">
              <a:solidFill>
                <a:schemeClr val="tx1"/>
              </a:solidFill>
              <a:prstDash val="solid"/>
              <a:round/>
              <a:headEnd type="none" w="med" len="med"/>
              <a:tailEnd type="none" w="med" len="med"/>
            </a:ln>
          </p:spPr>
          <p:txBody>
            <a:bodyPr vert="eaVert" wrap="none" anchor="ctr"/>
            <a:lstStyle/>
            <a:p>
              <a:pPr algn="ctr"/>
              <a:r>
                <a:rPr lang="zh-CN" altLang="en-US" sz="1400" dirty="0">
                  <a:latin typeface="Arial" panose="020B0604020202020204" pitchFamily="34" charset="0"/>
                  <a:ea typeface="仿宋_GB2312" pitchFamily="49" charset="-122"/>
                </a:rPr>
                <a:t>平均收入</a:t>
              </a:r>
            </a:p>
          </p:txBody>
        </p:sp>
        <p:sp>
          <p:nvSpPr>
            <p:cNvPr id="11279" name="圆角矩形 8"/>
            <p:cNvSpPr/>
            <p:nvPr/>
          </p:nvSpPr>
          <p:spPr>
            <a:xfrm>
              <a:off x="2685665" y="1371500"/>
              <a:ext cx="1047229" cy="339852"/>
            </a:xfrm>
            <a:prstGeom prst="roundRect">
              <a:avLst>
                <a:gd name="adj" fmla="val 16667"/>
              </a:avLst>
            </a:prstGeom>
            <a:noFill/>
            <a:ln w="9525" cap="flat" cmpd="sng">
              <a:solidFill>
                <a:schemeClr val="tx1"/>
              </a:solidFill>
              <a:prstDash val="solid"/>
              <a:headEnd type="none" w="med" len="med"/>
              <a:tailEnd type="none" w="med" len="med"/>
            </a:ln>
          </p:spPr>
          <p:txBody>
            <a:bodyPr wrap="none" anchor="ctr"/>
            <a:lstStyle/>
            <a:p>
              <a:pPr algn="ctr"/>
              <a:r>
                <a:rPr lang="zh-CN" altLang="en-US" sz="1400" dirty="0">
                  <a:solidFill>
                    <a:srgbClr val="FF0000"/>
                  </a:solidFill>
                  <a:latin typeface="Arial" panose="020B0604020202020204" pitchFamily="34" charset="0"/>
                  <a:ea typeface="仿宋_GB2312" pitchFamily="49" charset="-122"/>
                </a:rPr>
                <a:t>岗位数量</a:t>
              </a:r>
            </a:p>
          </p:txBody>
        </p:sp>
        <p:sp>
          <p:nvSpPr>
            <p:cNvPr id="11280" name="圆角矩形 9"/>
            <p:cNvSpPr/>
            <p:nvPr/>
          </p:nvSpPr>
          <p:spPr>
            <a:xfrm>
              <a:off x="2685665" y="1881278"/>
              <a:ext cx="1047229" cy="339852"/>
            </a:xfrm>
            <a:prstGeom prst="roundRect">
              <a:avLst>
                <a:gd name="adj" fmla="val 16667"/>
              </a:avLst>
            </a:prstGeom>
            <a:noFill/>
            <a:ln w="9525" cap="flat" cmpd="sng">
              <a:solidFill>
                <a:schemeClr val="tx1"/>
              </a:solidFill>
              <a:prstDash val="solid"/>
              <a:headEnd type="none" w="med" len="med"/>
              <a:tailEnd type="none" w="med" len="med"/>
            </a:ln>
          </p:spPr>
          <p:txBody>
            <a:bodyPr wrap="none" anchor="ctr"/>
            <a:lstStyle/>
            <a:p>
              <a:pPr algn="ctr"/>
              <a:r>
                <a:rPr lang="zh-CN" altLang="en-US" sz="1400" dirty="0">
                  <a:solidFill>
                    <a:srgbClr val="FF0000"/>
                  </a:solidFill>
                  <a:latin typeface="Arial" panose="020B0604020202020204" pitchFamily="34" charset="0"/>
                  <a:ea typeface="仿宋_GB2312" pitchFamily="49" charset="-122"/>
                </a:rPr>
                <a:t>岗位人数</a:t>
              </a:r>
            </a:p>
          </p:txBody>
        </p:sp>
        <p:sp>
          <p:nvSpPr>
            <p:cNvPr id="11281" name="圆角矩形 10"/>
            <p:cNvSpPr/>
            <p:nvPr/>
          </p:nvSpPr>
          <p:spPr>
            <a:xfrm>
              <a:off x="2685664" y="2373777"/>
              <a:ext cx="1047229" cy="339852"/>
            </a:xfrm>
            <a:prstGeom prst="roundRect">
              <a:avLst>
                <a:gd name="adj" fmla="val 16667"/>
              </a:avLst>
            </a:prstGeom>
            <a:solidFill>
              <a:schemeClr val="hlink"/>
            </a:solidFill>
            <a:ln w="9525" cap="flat" cmpd="sng">
              <a:solidFill>
                <a:schemeClr val="tx1"/>
              </a:solidFill>
              <a:prstDash val="solid"/>
              <a:headEnd type="none" w="med" len="med"/>
              <a:tailEnd type="none" w="med" len="med"/>
            </a:ln>
          </p:spPr>
          <p:txBody>
            <a:bodyPr wrap="none" anchor="ctr"/>
            <a:lstStyle/>
            <a:p>
              <a:pPr algn="ctr"/>
              <a:r>
                <a:rPr lang="zh-CN" altLang="en-US" sz="1400" dirty="0">
                  <a:solidFill>
                    <a:srgbClr val="FF0000"/>
                  </a:solidFill>
                  <a:latin typeface="Arial" panose="020B0604020202020204" pitchFamily="34" charset="0"/>
                  <a:ea typeface="仿宋_GB2312" pitchFamily="49" charset="-122"/>
                </a:rPr>
                <a:t>用工身份</a:t>
              </a:r>
            </a:p>
          </p:txBody>
        </p:sp>
        <p:sp>
          <p:nvSpPr>
            <p:cNvPr id="11282" name="圆角矩形 11"/>
            <p:cNvSpPr/>
            <p:nvPr/>
          </p:nvSpPr>
          <p:spPr>
            <a:xfrm>
              <a:off x="4199770" y="1371501"/>
              <a:ext cx="1047229" cy="339852"/>
            </a:xfrm>
            <a:prstGeom prst="roundRect">
              <a:avLst>
                <a:gd name="adj" fmla="val 16667"/>
              </a:avLst>
            </a:prstGeom>
            <a:noFill/>
            <a:ln w="9525" cap="flat" cmpd="sng">
              <a:solidFill>
                <a:schemeClr val="tx1"/>
              </a:solidFill>
              <a:prstDash val="solid"/>
              <a:headEnd type="none" w="med" len="med"/>
              <a:tailEnd type="none" w="med" len="med"/>
            </a:ln>
          </p:spPr>
          <p:txBody>
            <a:bodyPr wrap="none" anchor="ctr"/>
            <a:lstStyle/>
            <a:p>
              <a:pPr algn="ctr"/>
              <a:r>
                <a:rPr lang="zh-CN" altLang="en-US" sz="1400" dirty="0">
                  <a:solidFill>
                    <a:srgbClr val="FF0000"/>
                  </a:solidFill>
                  <a:latin typeface="Arial" panose="020B0604020202020204" pitchFamily="34" charset="0"/>
                  <a:ea typeface="仿宋_GB2312" pitchFamily="49" charset="-122"/>
                </a:rPr>
                <a:t>定岗</a:t>
              </a:r>
            </a:p>
          </p:txBody>
        </p:sp>
        <p:sp>
          <p:nvSpPr>
            <p:cNvPr id="11283" name="圆角矩形 12"/>
            <p:cNvSpPr/>
            <p:nvPr/>
          </p:nvSpPr>
          <p:spPr>
            <a:xfrm>
              <a:off x="4199770" y="1881278"/>
              <a:ext cx="1047229" cy="339852"/>
            </a:xfrm>
            <a:prstGeom prst="roundRect">
              <a:avLst>
                <a:gd name="adj" fmla="val 16667"/>
              </a:avLst>
            </a:prstGeom>
            <a:noFill/>
            <a:ln w="9525" cap="flat" cmpd="sng">
              <a:solidFill>
                <a:schemeClr val="tx1"/>
              </a:solidFill>
              <a:prstDash val="solid"/>
              <a:headEnd type="none" w="med" len="med"/>
              <a:tailEnd type="none" w="med" len="med"/>
            </a:ln>
          </p:spPr>
          <p:txBody>
            <a:bodyPr wrap="none" anchor="ctr"/>
            <a:lstStyle/>
            <a:p>
              <a:pPr algn="ctr"/>
              <a:r>
                <a:rPr lang="zh-CN" altLang="en-US" sz="1400" dirty="0">
                  <a:solidFill>
                    <a:srgbClr val="FF0000"/>
                  </a:solidFill>
                  <a:latin typeface="Arial" panose="020B0604020202020204" pitchFamily="34" charset="0"/>
                  <a:ea typeface="仿宋_GB2312" pitchFamily="49" charset="-122"/>
                </a:rPr>
                <a:t>定编</a:t>
              </a:r>
            </a:p>
          </p:txBody>
        </p:sp>
        <p:sp>
          <p:nvSpPr>
            <p:cNvPr id="11284" name="圆角矩形 13"/>
            <p:cNvSpPr/>
            <p:nvPr/>
          </p:nvSpPr>
          <p:spPr>
            <a:xfrm>
              <a:off x="4250507" y="2837143"/>
              <a:ext cx="1047229" cy="339852"/>
            </a:xfrm>
            <a:prstGeom prst="roundRect">
              <a:avLst>
                <a:gd name="adj" fmla="val 16667"/>
              </a:avLst>
            </a:prstGeom>
            <a:solidFill>
              <a:schemeClr val="hlink"/>
            </a:solidFill>
            <a:ln w="9525" cap="flat" cmpd="sng">
              <a:solidFill>
                <a:schemeClr val="tx1"/>
              </a:solidFill>
              <a:prstDash val="solid"/>
              <a:headEnd type="none" w="med" len="med"/>
              <a:tailEnd type="none" w="med" len="med"/>
            </a:ln>
          </p:spPr>
          <p:txBody>
            <a:bodyPr wrap="none" anchor="ctr"/>
            <a:lstStyle/>
            <a:p>
              <a:pPr algn="ctr"/>
              <a:r>
                <a:rPr lang="zh-CN" altLang="en-US" sz="1400" dirty="0">
                  <a:solidFill>
                    <a:srgbClr val="FF0000"/>
                  </a:solidFill>
                  <a:latin typeface="Arial" panose="020B0604020202020204" pitchFamily="34" charset="0"/>
                  <a:ea typeface="仿宋_GB2312" pitchFamily="49" charset="-122"/>
                </a:rPr>
                <a:t>薪酬设计</a:t>
              </a:r>
            </a:p>
          </p:txBody>
        </p:sp>
        <p:sp>
          <p:nvSpPr>
            <p:cNvPr id="11285" name="圆角矩形 14"/>
            <p:cNvSpPr/>
            <p:nvPr/>
          </p:nvSpPr>
          <p:spPr>
            <a:xfrm>
              <a:off x="2685664" y="2844192"/>
              <a:ext cx="1047229" cy="339852"/>
            </a:xfrm>
            <a:prstGeom prst="roundRect">
              <a:avLst>
                <a:gd name="adj" fmla="val 16667"/>
              </a:avLst>
            </a:prstGeom>
            <a:solidFill>
              <a:schemeClr val="hlink"/>
            </a:solidFill>
            <a:ln w="9525" cap="flat" cmpd="sng">
              <a:solidFill>
                <a:schemeClr val="tx1"/>
              </a:solidFill>
              <a:prstDash val="solid"/>
              <a:headEnd type="none" w="med" len="med"/>
              <a:tailEnd type="none" w="med" len="med"/>
            </a:ln>
          </p:spPr>
          <p:txBody>
            <a:bodyPr wrap="none" anchor="ctr"/>
            <a:lstStyle/>
            <a:p>
              <a:pPr algn="ctr"/>
              <a:r>
                <a:rPr lang="zh-CN" altLang="en-US" sz="1400" dirty="0">
                  <a:solidFill>
                    <a:srgbClr val="FF0000"/>
                  </a:solidFill>
                  <a:latin typeface="Arial" panose="020B0604020202020204" pitchFamily="34" charset="0"/>
                  <a:ea typeface="仿宋_GB2312" pitchFamily="49" charset="-122"/>
                </a:rPr>
                <a:t>内部层级</a:t>
              </a:r>
            </a:p>
          </p:txBody>
        </p:sp>
        <p:sp>
          <p:nvSpPr>
            <p:cNvPr id="11286" name="圆角矩形 15"/>
            <p:cNvSpPr/>
            <p:nvPr/>
          </p:nvSpPr>
          <p:spPr>
            <a:xfrm>
              <a:off x="2685664" y="3336691"/>
              <a:ext cx="1047229" cy="339852"/>
            </a:xfrm>
            <a:prstGeom prst="roundRect">
              <a:avLst>
                <a:gd name="adj" fmla="val 16667"/>
              </a:avLst>
            </a:prstGeom>
            <a:solidFill>
              <a:schemeClr val="hlink"/>
            </a:solidFill>
            <a:ln w="9525" cap="flat" cmpd="sng">
              <a:solidFill>
                <a:schemeClr val="tx1"/>
              </a:solidFill>
              <a:prstDash val="solid"/>
              <a:headEnd type="none" w="med" len="med"/>
              <a:tailEnd type="none" w="med" len="med"/>
            </a:ln>
          </p:spPr>
          <p:txBody>
            <a:bodyPr wrap="none" anchor="ctr"/>
            <a:lstStyle/>
            <a:p>
              <a:pPr algn="ctr"/>
              <a:r>
                <a:rPr lang="zh-CN" altLang="en-US" sz="1400" dirty="0">
                  <a:solidFill>
                    <a:srgbClr val="FF0000"/>
                  </a:solidFill>
                  <a:latin typeface="Arial" panose="020B0604020202020204" pitchFamily="34" charset="0"/>
                  <a:ea typeface="仿宋_GB2312" pitchFamily="49" charset="-122"/>
                </a:rPr>
                <a:t>市场水平</a:t>
              </a:r>
            </a:p>
          </p:txBody>
        </p:sp>
        <p:sp>
          <p:nvSpPr>
            <p:cNvPr id="11287" name="圆角矩形 16"/>
            <p:cNvSpPr/>
            <p:nvPr/>
          </p:nvSpPr>
          <p:spPr>
            <a:xfrm>
              <a:off x="2689903" y="4081554"/>
              <a:ext cx="1047229" cy="339852"/>
            </a:xfrm>
            <a:prstGeom prst="roundRect">
              <a:avLst>
                <a:gd name="adj" fmla="val 16667"/>
              </a:avLst>
            </a:prstGeom>
            <a:solidFill>
              <a:schemeClr val="hlink"/>
            </a:solidFill>
            <a:ln w="9525" cap="flat" cmpd="sng">
              <a:solidFill>
                <a:schemeClr val="tx1"/>
              </a:solidFill>
              <a:prstDash val="solid"/>
              <a:headEnd type="none" w="med" len="med"/>
              <a:tailEnd type="none" w="med" len="med"/>
            </a:ln>
          </p:spPr>
          <p:txBody>
            <a:bodyPr wrap="none" anchor="ctr"/>
            <a:lstStyle/>
            <a:p>
              <a:pPr algn="ctr"/>
              <a:r>
                <a:rPr lang="zh-CN" altLang="en-US" sz="1400" dirty="0">
                  <a:solidFill>
                    <a:srgbClr val="FF0000"/>
                  </a:solidFill>
                  <a:latin typeface="Arial" panose="020B0604020202020204" pitchFamily="34" charset="0"/>
                  <a:ea typeface="仿宋_GB2312" pitchFamily="49" charset="-122"/>
                </a:rPr>
                <a:t>人员绩效</a:t>
              </a:r>
            </a:p>
          </p:txBody>
        </p:sp>
        <p:sp>
          <p:nvSpPr>
            <p:cNvPr id="11288" name="圆角矩形 17"/>
            <p:cNvSpPr/>
            <p:nvPr/>
          </p:nvSpPr>
          <p:spPr>
            <a:xfrm>
              <a:off x="4248495" y="3750464"/>
              <a:ext cx="1047229" cy="339852"/>
            </a:xfrm>
            <a:prstGeom prst="roundRect">
              <a:avLst>
                <a:gd name="adj" fmla="val 16667"/>
              </a:avLst>
            </a:prstGeom>
            <a:noFill/>
            <a:ln w="9525" cap="flat" cmpd="sng">
              <a:solidFill>
                <a:schemeClr val="tx1"/>
              </a:solidFill>
              <a:prstDash val="solid"/>
              <a:headEnd type="none" w="med" len="med"/>
              <a:tailEnd type="none" w="med" len="med"/>
            </a:ln>
          </p:spPr>
          <p:txBody>
            <a:bodyPr wrap="none" anchor="ctr"/>
            <a:lstStyle/>
            <a:p>
              <a:pPr algn="ctr"/>
              <a:r>
                <a:rPr lang="zh-CN" altLang="en-US" sz="1400" dirty="0">
                  <a:solidFill>
                    <a:srgbClr val="FF0000"/>
                  </a:solidFill>
                  <a:latin typeface="Arial" panose="020B0604020202020204" pitchFamily="34" charset="0"/>
                  <a:ea typeface="仿宋_GB2312" pitchFamily="49" charset="-122"/>
                </a:rPr>
                <a:t>激励效果</a:t>
              </a:r>
            </a:p>
          </p:txBody>
        </p:sp>
        <p:sp>
          <p:nvSpPr>
            <p:cNvPr id="11289" name="圆角矩形 18"/>
            <p:cNvSpPr/>
            <p:nvPr/>
          </p:nvSpPr>
          <p:spPr>
            <a:xfrm>
              <a:off x="4248495" y="4203600"/>
              <a:ext cx="1047229" cy="339852"/>
            </a:xfrm>
            <a:prstGeom prst="roundRect">
              <a:avLst>
                <a:gd name="adj" fmla="val 16667"/>
              </a:avLst>
            </a:prstGeom>
            <a:noFill/>
            <a:ln w="9525" cap="flat" cmpd="sng">
              <a:solidFill>
                <a:schemeClr val="tx1"/>
              </a:solidFill>
              <a:prstDash val="solid"/>
              <a:headEnd type="none" w="med" len="med"/>
              <a:tailEnd type="none" w="med" len="med"/>
            </a:ln>
          </p:spPr>
          <p:txBody>
            <a:bodyPr wrap="none" anchor="ctr"/>
            <a:lstStyle/>
            <a:p>
              <a:pPr algn="ctr"/>
              <a:r>
                <a:rPr lang="zh-CN" altLang="en-US" sz="1400" dirty="0">
                  <a:latin typeface="Arial" panose="020B0604020202020204" pitchFamily="34" charset="0"/>
                  <a:ea typeface="仿宋_GB2312" pitchFamily="49" charset="-122"/>
                </a:rPr>
                <a:t>能力水平</a:t>
              </a:r>
            </a:p>
          </p:txBody>
        </p:sp>
        <p:sp>
          <p:nvSpPr>
            <p:cNvPr id="11290" name="圆角矩形 19"/>
            <p:cNvSpPr/>
            <p:nvPr/>
          </p:nvSpPr>
          <p:spPr>
            <a:xfrm>
              <a:off x="4248495" y="4713378"/>
              <a:ext cx="1047229" cy="339852"/>
            </a:xfrm>
            <a:prstGeom prst="roundRect">
              <a:avLst>
                <a:gd name="adj" fmla="val 16667"/>
              </a:avLst>
            </a:prstGeom>
            <a:noFill/>
            <a:ln w="9525" cap="flat" cmpd="sng">
              <a:solidFill>
                <a:schemeClr val="tx1"/>
              </a:solidFill>
              <a:prstDash val="solid"/>
              <a:headEnd type="none" w="med" len="med"/>
              <a:tailEnd type="none" w="med" len="med"/>
            </a:ln>
          </p:spPr>
          <p:txBody>
            <a:bodyPr wrap="none" anchor="ctr"/>
            <a:lstStyle/>
            <a:p>
              <a:pPr algn="ctr"/>
              <a:r>
                <a:rPr lang="zh-CN" altLang="en-US" sz="1400" dirty="0">
                  <a:latin typeface="Arial" panose="020B0604020202020204" pitchFamily="34" charset="0"/>
                  <a:ea typeface="仿宋_GB2312" pitchFamily="49" charset="-122"/>
                </a:rPr>
                <a:t>运营流程</a:t>
              </a:r>
            </a:p>
          </p:txBody>
        </p:sp>
        <p:sp>
          <p:nvSpPr>
            <p:cNvPr id="11291" name="圆角矩形 20"/>
            <p:cNvSpPr/>
            <p:nvPr/>
          </p:nvSpPr>
          <p:spPr>
            <a:xfrm>
              <a:off x="2689903" y="4931184"/>
              <a:ext cx="1047229" cy="339852"/>
            </a:xfrm>
            <a:prstGeom prst="roundRect">
              <a:avLst>
                <a:gd name="adj" fmla="val 16667"/>
              </a:avLst>
            </a:prstGeom>
            <a:noFill/>
            <a:ln w="9525" cap="flat" cmpd="sng">
              <a:solidFill>
                <a:schemeClr val="tx1"/>
              </a:solidFill>
              <a:prstDash val="solid"/>
              <a:headEnd type="none" w="med" len="med"/>
              <a:tailEnd type="none" w="med" len="med"/>
            </a:ln>
          </p:spPr>
          <p:txBody>
            <a:bodyPr wrap="none" anchor="ctr"/>
            <a:lstStyle/>
            <a:p>
              <a:pPr algn="ctr"/>
              <a:r>
                <a:rPr lang="zh-CN" altLang="en-US" sz="1400" dirty="0">
                  <a:latin typeface="Arial" panose="020B0604020202020204" pitchFamily="34" charset="0"/>
                  <a:ea typeface="仿宋_GB2312" pitchFamily="49" charset="-122"/>
                </a:rPr>
                <a:t>组织绩效</a:t>
              </a:r>
            </a:p>
          </p:txBody>
        </p:sp>
        <p:sp>
          <p:nvSpPr>
            <p:cNvPr id="11292" name="圆角矩形 21"/>
            <p:cNvSpPr/>
            <p:nvPr/>
          </p:nvSpPr>
          <p:spPr>
            <a:xfrm>
              <a:off x="4248495" y="5166514"/>
              <a:ext cx="1047229" cy="339852"/>
            </a:xfrm>
            <a:prstGeom prst="roundRect">
              <a:avLst>
                <a:gd name="adj" fmla="val 16667"/>
              </a:avLst>
            </a:prstGeom>
            <a:noFill/>
            <a:ln w="9525" cap="flat" cmpd="sng">
              <a:solidFill>
                <a:schemeClr val="tx1"/>
              </a:solidFill>
              <a:prstDash val="solid"/>
              <a:headEnd type="none" w="med" len="med"/>
              <a:tailEnd type="none" w="med" len="med"/>
            </a:ln>
          </p:spPr>
          <p:txBody>
            <a:bodyPr wrap="none" anchor="ctr"/>
            <a:lstStyle/>
            <a:p>
              <a:pPr algn="ctr"/>
              <a:r>
                <a:rPr lang="zh-CN" altLang="en-US" sz="1400" dirty="0">
                  <a:latin typeface="Arial" panose="020B0604020202020204" pitchFamily="34" charset="0"/>
                  <a:ea typeface="仿宋_GB2312" pitchFamily="49" charset="-122"/>
                </a:rPr>
                <a:t>市场策略</a:t>
              </a:r>
            </a:p>
          </p:txBody>
        </p:sp>
        <p:sp>
          <p:nvSpPr>
            <p:cNvPr id="11293" name="左大括号 22"/>
            <p:cNvSpPr/>
            <p:nvPr/>
          </p:nvSpPr>
          <p:spPr>
            <a:xfrm>
              <a:off x="765146" y="2051204"/>
              <a:ext cx="308009" cy="2662174"/>
            </a:xfrm>
            <a:prstGeom prst="leftBrace">
              <a:avLst>
                <a:gd name="adj1" fmla="val 91753"/>
                <a:gd name="adj2" fmla="val 50370"/>
              </a:avLst>
            </a:prstGeom>
            <a:noFill/>
            <a:ln w="9525" cap="flat" cmpd="sng">
              <a:solidFill>
                <a:schemeClr val="tx1"/>
              </a:solidFill>
              <a:prstDash val="solid"/>
              <a:headEnd type="none" w="med" len="med"/>
              <a:tailEnd type="none" w="med" len="med"/>
            </a:ln>
          </p:spPr>
          <p:txBody>
            <a:bodyPr wrap="none" anchor="ctr"/>
            <a:lstStyle/>
            <a:p>
              <a:pPr algn="ctr"/>
              <a:endParaRPr lang="zh-CN" altLang="en-US" sz="2000" dirty="0">
                <a:latin typeface="Arial" panose="020B0604020202020204" pitchFamily="34" charset="0"/>
                <a:ea typeface="仿宋_GB2312" pitchFamily="49" charset="-122"/>
              </a:endParaRPr>
            </a:p>
          </p:txBody>
        </p:sp>
        <p:sp>
          <p:nvSpPr>
            <p:cNvPr id="11294" name="左大括号 23"/>
            <p:cNvSpPr/>
            <p:nvPr/>
          </p:nvSpPr>
          <p:spPr>
            <a:xfrm>
              <a:off x="1476521" y="1735541"/>
              <a:ext cx="308009" cy="1189482"/>
            </a:xfrm>
            <a:prstGeom prst="leftBrace">
              <a:avLst>
                <a:gd name="adj1" fmla="val 78184"/>
                <a:gd name="adj2" fmla="val 50000"/>
              </a:avLst>
            </a:prstGeom>
            <a:noFill/>
            <a:ln w="9525" cap="flat" cmpd="sng">
              <a:solidFill>
                <a:schemeClr val="tx1"/>
              </a:solidFill>
              <a:prstDash val="solid"/>
              <a:headEnd type="none" w="med" len="med"/>
              <a:tailEnd type="none" w="med" len="med"/>
            </a:ln>
          </p:spPr>
          <p:txBody>
            <a:bodyPr wrap="none" anchor="ctr"/>
            <a:lstStyle/>
            <a:p>
              <a:pPr algn="ctr"/>
              <a:endParaRPr lang="zh-CN" altLang="en-US" sz="2000" dirty="0">
                <a:latin typeface="Arial" panose="020B0604020202020204" pitchFamily="34" charset="0"/>
                <a:ea typeface="仿宋_GB2312" pitchFamily="49" charset="-122"/>
              </a:endParaRPr>
            </a:p>
          </p:txBody>
        </p:sp>
        <p:sp>
          <p:nvSpPr>
            <p:cNvPr id="11295" name="左大括号 24"/>
            <p:cNvSpPr/>
            <p:nvPr/>
          </p:nvSpPr>
          <p:spPr>
            <a:xfrm>
              <a:off x="2428393" y="1484784"/>
              <a:ext cx="184805" cy="623062"/>
            </a:xfrm>
            <a:prstGeom prst="leftBrace">
              <a:avLst>
                <a:gd name="adj1" fmla="val 59765"/>
                <a:gd name="adj2" fmla="val 50000"/>
              </a:avLst>
            </a:prstGeom>
            <a:noFill/>
            <a:ln w="9525" cap="flat" cmpd="sng">
              <a:solidFill>
                <a:schemeClr val="tx1"/>
              </a:solidFill>
              <a:prstDash val="solid"/>
              <a:headEnd type="none" w="med" len="med"/>
              <a:tailEnd type="none" w="med" len="med"/>
            </a:ln>
          </p:spPr>
          <p:txBody>
            <a:bodyPr wrap="none" anchor="ctr"/>
            <a:lstStyle/>
            <a:p>
              <a:pPr algn="ctr"/>
              <a:endParaRPr lang="zh-CN" altLang="en-US" sz="2000" dirty="0">
                <a:latin typeface="Arial" panose="020B0604020202020204" pitchFamily="34" charset="0"/>
                <a:ea typeface="仿宋_GB2312" pitchFamily="49" charset="-122"/>
              </a:endParaRPr>
            </a:p>
          </p:txBody>
        </p:sp>
        <p:sp>
          <p:nvSpPr>
            <p:cNvPr id="11296" name="左大括号 25"/>
            <p:cNvSpPr/>
            <p:nvPr/>
          </p:nvSpPr>
          <p:spPr>
            <a:xfrm>
              <a:off x="2366791" y="2447698"/>
              <a:ext cx="184805" cy="1132840"/>
            </a:xfrm>
            <a:prstGeom prst="leftBrace">
              <a:avLst>
                <a:gd name="adj1" fmla="val 59795"/>
                <a:gd name="adj2" fmla="val 50000"/>
              </a:avLst>
            </a:prstGeom>
            <a:noFill/>
            <a:ln w="9525" cap="flat" cmpd="sng">
              <a:solidFill>
                <a:schemeClr val="tx1"/>
              </a:solidFill>
              <a:prstDash val="solid"/>
              <a:headEnd type="none" w="med" len="med"/>
              <a:tailEnd type="none" w="med" len="med"/>
            </a:ln>
          </p:spPr>
          <p:txBody>
            <a:bodyPr wrap="none" anchor="ctr"/>
            <a:lstStyle/>
            <a:p>
              <a:pPr algn="ctr"/>
              <a:endParaRPr lang="zh-CN" altLang="en-US" sz="2000" dirty="0">
                <a:latin typeface="Arial" panose="020B0604020202020204" pitchFamily="34" charset="0"/>
                <a:ea typeface="仿宋_GB2312" pitchFamily="49" charset="-122"/>
              </a:endParaRPr>
            </a:p>
          </p:txBody>
        </p:sp>
        <p:sp>
          <p:nvSpPr>
            <p:cNvPr id="11297" name="左大括号 26"/>
            <p:cNvSpPr/>
            <p:nvPr/>
          </p:nvSpPr>
          <p:spPr>
            <a:xfrm>
              <a:off x="2411777" y="4203600"/>
              <a:ext cx="184805" cy="962914"/>
            </a:xfrm>
            <a:prstGeom prst="leftBrace">
              <a:avLst>
                <a:gd name="adj1" fmla="val 59799"/>
                <a:gd name="adj2" fmla="val 50000"/>
              </a:avLst>
            </a:prstGeom>
            <a:noFill/>
            <a:ln w="9525" cap="flat" cmpd="sng">
              <a:solidFill>
                <a:schemeClr val="tx1"/>
              </a:solidFill>
              <a:prstDash val="solid"/>
              <a:headEnd type="none" w="med" len="med"/>
              <a:tailEnd type="none" w="med" len="med"/>
            </a:ln>
          </p:spPr>
          <p:txBody>
            <a:bodyPr wrap="none" anchor="ctr"/>
            <a:lstStyle/>
            <a:p>
              <a:pPr algn="ctr"/>
              <a:endParaRPr lang="zh-CN" altLang="en-US" sz="2000" dirty="0">
                <a:latin typeface="Arial" panose="020B0604020202020204" pitchFamily="34" charset="0"/>
                <a:ea typeface="仿宋_GB2312" pitchFamily="49" charset="-122"/>
              </a:endParaRPr>
            </a:p>
          </p:txBody>
        </p:sp>
        <p:cxnSp>
          <p:nvCxnSpPr>
            <p:cNvPr id="11298" name="直接箭头连接符 28"/>
            <p:cNvCxnSpPr/>
            <p:nvPr/>
          </p:nvCxnSpPr>
          <p:spPr>
            <a:xfrm flipH="1">
              <a:off x="1476521" y="4674350"/>
              <a:ext cx="431212" cy="0"/>
            </a:xfrm>
            <a:prstGeom prst="straightConnector1">
              <a:avLst/>
            </a:prstGeom>
            <a:ln w="9525" cap="flat" cmpd="sng">
              <a:solidFill>
                <a:schemeClr val="tx1"/>
              </a:solidFill>
              <a:prstDash val="solid"/>
              <a:headEnd type="none" w="med" len="med"/>
              <a:tailEnd type="arrow" w="med" len="med"/>
            </a:ln>
          </p:spPr>
        </p:cxnSp>
        <p:sp>
          <p:nvSpPr>
            <p:cNvPr id="11299" name="左大括号 29"/>
            <p:cNvSpPr/>
            <p:nvPr/>
          </p:nvSpPr>
          <p:spPr>
            <a:xfrm>
              <a:off x="3886897" y="4798341"/>
              <a:ext cx="184805" cy="623062"/>
            </a:xfrm>
            <a:prstGeom prst="leftBrace">
              <a:avLst>
                <a:gd name="adj1" fmla="val 59765"/>
                <a:gd name="adj2" fmla="val 50000"/>
              </a:avLst>
            </a:prstGeom>
            <a:noFill/>
            <a:ln w="9525" cap="flat" cmpd="sng">
              <a:solidFill>
                <a:schemeClr val="tx1"/>
              </a:solidFill>
              <a:prstDash val="solid"/>
              <a:headEnd type="none" w="med" len="med"/>
              <a:tailEnd type="none" w="med" len="med"/>
            </a:ln>
          </p:spPr>
          <p:txBody>
            <a:bodyPr wrap="none" anchor="ctr"/>
            <a:lstStyle/>
            <a:p>
              <a:pPr algn="ctr"/>
              <a:endParaRPr lang="zh-CN" altLang="en-US" sz="2000" dirty="0">
                <a:latin typeface="Arial" panose="020B0604020202020204" pitchFamily="34" charset="0"/>
                <a:ea typeface="仿宋_GB2312" pitchFamily="49" charset="-122"/>
              </a:endParaRPr>
            </a:p>
          </p:txBody>
        </p:sp>
        <p:sp>
          <p:nvSpPr>
            <p:cNvPr id="11300" name="左大括号 30"/>
            <p:cNvSpPr/>
            <p:nvPr/>
          </p:nvSpPr>
          <p:spPr>
            <a:xfrm>
              <a:off x="3874739" y="3883307"/>
              <a:ext cx="184805" cy="623062"/>
            </a:xfrm>
            <a:prstGeom prst="leftBrace">
              <a:avLst>
                <a:gd name="adj1" fmla="val 59765"/>
                <a:gd name="adj2" fmla="val 50000"/>
              </a:avLst>
            </a:prstGeom>
            <a:noFill/>
            <a:ln w="9525" cap="flat" cmpd="sng">
              <a:solidFill>
                <a:schemeClr val="tx1"/>
              </a:solidFill>
              <a:prstDash val="solid"/>
              <a:headEnd type="none" w="med" len="med"/>
              <a:tailEnd type="none" w="med" len="med"/>
            </a:ln>
          </p:spPr>
          <p:txBody>
            <a:bodyPr wrap="none" anchor="ctr"/>
            <a:lstStyle/>
            <a:p>
              <a:pPr algn="ctr"/>
              <a:endParaRPr lang="zh-CN" altLang="en-US" sz="2000" dirty="0">
                <a:latin typeface="Arial" panose="020B0604020202020204" pitchFamily="34" charset="0"/>
                <a:ea typeface="仿宋_GB2312" pitchFamily="49" charset="-122"/>
              </a:endParaRPr>
            </a:p>
          </p:txBody>
        </p:sp>
        <p:cxnSp>
          <p:nvCxnSpPr>
            <p:cNvPr id="11301" name="直接箭头连接符 32"/>
            <p:cNvCxnSpPr/>
            <p:nvPr/>
          </p:nvCxnSpPr>
          <p:spPr>
            <a:xfrm flipH="1" flipV="1">
              <a:off x="3800980" y="1541427"/>
              <a:ext cx="332325" cy="4800"/>
            </a:xfrm>
            <a:prstGeom prst="straightConnector1">
              <a:avLst/>
            </a:prstGeom>
            <a:ln w="9525" cap="flat" cmpd="sng">
              <a:solidFill>
                <a:schemeClr val="tx1"/>
              </a:solidFill>
              <a:prstDash val="solid"/>
              <a:headEnd type="none" w="med" len="med"/>
              <a:tailEnd type="arrow" w="med" len="med"/>
            </a:ln>
          </p:spPr>
        </p:cxnSp>
        <p:cxnSp>
          <p:nvCxnSpPr>
            <p:cNvPr id="11302" name="直接箭头连接符 34"/>
            <p:cNvCxnSpPr/>
            <p:nvPr/>
          </p:nvCxnSpPr>
          <p:spPr>
            <a:xfrm flipH="1">
              <a:off x="3800980" y="2050244"/>
              <a:ext cx="332325" cy="960"/>
            </a:xfrm>
            <a:prstGeom prst="straightConnector1">
              <a:avLst/>
            </a:prstGeom>
            <a:ln w="9525" cap="flat" cmpd="sng">
              <a:solidFill>
                <a:schemeClr val="tx1"/>
              </a:solidFill>
              <a:prstDash val="solid"/>
              <a:headEnd type="none" w="med" len="med"/>
              <a:tailEnd type="arrow" w="med" len="med"/>
            </a:ln>
          </p:spPr>
        </p:cxnSp>
        <p:cxnSp>
          <p:nvCxnSpPr>
            <p:cNvPr id="11303" name="肘形连接符 38"/>
            <p:cNvCxnSpPr>
              <a:stCxn id="11281" idx="3"/>
              <a:endCxn id="11286" idx="3"/>
            </p:cNvCxnSpPr>
            <p:nvPr/>
          </p:nvCxnSpPr>
          <p:spPr>
            <a:xfrm>
              <a:off x="3732893" y="2543703"/>
              <a:ext cx="10865" cy="962914"/>
            </a:xfrm>
            <a:prstGeom prst="bentConnector3">
              <a:avLst>
                <a:gd name="adj1" fmla="val 1800000"/>
              </a:avLst>
            </a:prstGeom>
            <a:ln w="9525" cap="flat" cmpd="sng">
              <a:solidFill>
                <a:schemeClr val="tx1"/>
              </a:solidFill>
              <a:prstDash val="solid"/>
              <a:round/>
              <a:headEnd type="arrow" w="med" len="med"/>
              <a:tailEnd type="arrow" w="med" len="med"/>
            </a:ln>
          </p:spPr>
        </p:cxnSp>
        <p:cxnSp>
          <p:nvCxnSpPr>
            <p:cNvPr id="11304" name="直接箭头连接符 41"/>
            <p:cNvCxnSpPr/>
            <p:nvPr/>
          </p:nvCxnSpPr>
          <p:spPr>
            <a:xfrm flipH="1">
              <a:off x="3732893" y="3030960"/>
              <a:ext cx="492814" cy="0"/>
            </a:xfrm>
            <a:prstGeom prst="straightConnector1">
              <a:avLst/>
            </a:prstGeom>
            <a:ln w="9525" cap="flat" cmpd="sng">
              <a:solidFill>
                <a:schemeClr val="tx1"/>
              </a:solidFill>
              <a:prstDash val="solid"/>
              <a:headEnd type="none" w="med" len="med"/>
              <a:tailEnd type="arrow" w="med" len="med"/>
            </a:ln>
          </p:spPr>
        </p:cxnSp>
      </p:grpSp>
      <p:sp>
        <p:nvSpPr>
          <p:cNvPr id="11267" name="TextBox 59"/>
          <p:cNvSpPr txBox="1"/>
          <p:nvPr/>
        </p:nvSpPr>
        <p:spPr>
          <a:xfrm>
            <a:off x="5478463" y="1654175"/>
            <a:ext cx="3257550" cy="307975"/>
          </a:xfrm>
          <a:prstGeom prst="rect">
            <a:avLst/>
          </a:prstGeom>
          <a:noFill/>
          <a:ln w="9525">
            <a:noFill/>
          </a:ln>
        </p:spPr>
        <p:txBody>
          <a:bodyPr>
            <a:spAutoFit/>
          </a:bodyPr>
          <a:lstStyle/>
          <a:p>
            <a:r>
              <a:rPr lang="zh-CN" altLang="en-US" sz="1400" dirty="0">
                <a:latin typeface="Arial" panose="020B0604020202020204" pitchFamily="34" charset="0"/>
                <a:ea typeface="仿宋_GB2312" pitchFamily="49" charset="-122"/>
              </a:rPr>
              <a:t>公司岗位职责划分是否明晰？</a:t>
            </a:r>
          </a:p>
        </p:txBody>
      </p:sp>
      <p:sp>
        <p:nvSpPr>
          <p:cNvPr id="11268" name="TextBox 60"/>
          <p:cNvSpPr txBox="1"/>
          <p:nvPr/>
        </p:nvSpPr>
        <p:spPr>
          <a:xfrm>
            <a:off x="5478463" y="4373563"/>
            <a:ext cx="3665537" cy="523875"/>
          </a:xfrm>
          <a:prstGeom prst="rect">
            <a:avLst/>
          </a:prstGeom>
          <a:noFill/>
          <a:ln w="9525">
            <a:noFill/>
          </a:ln>
        </p:spPr>
        <p:txBody>
          <a:bodyPr>
            <a:spAutoFit/>
          </a:bodyPr>
          <a:lstStyle/>
          <a:p>
            <a:r>
              <a:rPr lang="zh-CN" altLang="en-US" sz="1400" dirty="0">
                <a:latin typeface="仿宋_GB2312" pitchFamily="49" charset="-122"/>
                <a:ea typeface="仿宋_GB2312" pitchFamily="49" charset="-122"/>
              </a:rPr>
              <a:t>人员的年龄、能力结构是否影响了岗位编制和人员绩效，有没有必要进行内部优化？</a:t>
            </a:r>
          </a:p>
        </p:txBody>
      </p:sp>
      <p:sp>
        <p:nvSpPr>
          <p:cNvPr id="11269" name="TextBox 61"/>
          <p:cNvSpPr txBox="1"/>
          <p:nvPr/>
        </p:nvSpPr>
        <p:spPr>
          <a:xfrm>
            <a:off x="5484813" y="3779838"/>
            <a:ext cx="3455987" cy="523875"/>
          </a:xfrm>
          <a:prstGeom prst="rect">
            <a:avLst/>
          </a:prstGeom>
          <a:noFill/>
          <a:ln w="9525">
            <a:noFill/>
          </a:ln>
        </p:spPr>
        <p:txBody>
          <a:bodyPr>
            <a:spAutoFit/>
          </a:bodyPr>
          <a:lstStyle/>
          <a:p>
            <a:r>
              <a:rPr lang="zh-CN" altLang="en-US" sz="1400" dirty="0">
                <a:latin typeface="仿宋_GB2312" pitchFamily="49" charset="-122"/>
                <a:ea typeface="仿宋_GB2312" pitchFamily="49" charset="-122"/>
              </a:rPr>
              <a:t>是否形成团队和个人绩效衡量系统，以及和绩效直接相关的激励措施？</a:t>
            </a:r>
          </a:p>
        </p:txBody>
      </p:sp>
      <p:sp>
        <p:nvSpPr>
          <p:cNvPr id="11270" name="TextBox 62"/>
          <p:cNvSpPr txBox="1"/>
          <p:nvPr/>
        </p:nvSpPr>
        <p:spPr>
          <a:xfrm>
            <a:off x="5478463" y="3006725"/>
            <a:ext cx="3457575" cy="523875"/>
          </a:xfrm>
          <a:prstGeom prst="rect">
            <a:avLst/>
          </a:prstGeom>
          <a:noFill/>
          <a:ln w="9525">
            <a:noFill/>
          </a:ln>
        </p:spPr>
        <p:txBody>
          <a:bodyPr>
            <a:spAutoFit/>
          </a:bodyPr>
          <a:lstStyle/>
          <a:p>
            <a:r>
              <a:rPr lang="zh-CN" altLang="en-US" sz="1400" dirty="0">
                <a:latin typeface="仿宋_GB2312" pitchFamily="49" charset="-122"/>
                <a:ea typeface="仿宋_GB2312" pitchFamily="49" charset="-122"/>
              </a:rPr>
              <a:t>不同层次和类别的人员是否选择不同“市场水平”以确保薪酬的效果和效率？</a:t>
            </a:r>
          </a:p>
        </p:txBody>
      </p:sp>
      <p:sp>
        <p:nvSpPr>
          <p:cNvPr id="11271" name="TextBox 63"/>
          <p:cNvSpPr txBox="1"/>
          <p:nvPr/>
        </p:nvSpPr>
        <p:spPr>
          <a:xfrm>
            <a:off x="5478463" y="2117725"/>
            <a:ext cx="3455987" cy="304800"/>
          </a:xfrm>
          <a:prstGeom prst="rect">
            <a:avLst/>
          </a:prstGeom>
          <a:noFill/>
          <a:ln w="9525">
            <a:noFill/>
          </a:ln>
        </p:spPr>
        <p:txBody>
          <a:bodyPr>
            <a:spAutoFit/>
          </a:bodyPr>
          <a:lstStyle/>
          <a:p>
            <a:r>
              <a:rPr lang="zh-CN" altLang="en-US" sz="1400" dirty="0">
                <a:latin typeface="仿宋_GB2312" pitchFamily="49" charset="-122"/>
                <a:ea typeface="仿宋_GB2312" pitchFamily="49" charset="-122"/>
              </a:rPr>
              <a:t>公司总部人员数量，岗位数量是否合理？</a:t>
            </a:r>
          </a:p>
        </p:txBody>
      </p:sp>
      <p:sp>
        <p:nvSpPr>
          <p:cNvPr id="41" name="Rectangle 38"/>
          <p:cNvSpPr txBox="1">
            <a:spLocks noChangeArrowheads="1"/>
          </p:cNvSpPr>
          <p:nvPr/>
        </p:nvSpPr>
        <p:spPr bwMode="auto">
          <a:xfrm>
            <a:off x="539750" y="0"/>
            <a:ext cx="8229600" cy="692150"/>
          </a:xfrm>
          <a:prstGeom prst="rect">
            <a:avLst/>
          </a:prstGeom>
          <a:noFill/>
          <a:ln>
            <a:miter lim="800000"/>
          </a:ln>
        </p:spPr>
        <p:txBody>
          <a:bodyPr anchor="ctr"/>
          <a:lstStyle/>
          <a:p>
            <a:pPr marR="0" defTabSz="914400">
              <a:buClrTx/>
              <a:buSzTx/>
              <a:buFontTx/>
              <a:defRPr/>
            </a:pPr>
            <a:r>
              <a:rPr kumimoji="1" lang="zh-CN" altLang="en-US" sz="2600" kern="0" cap="none" spc="0" normalizeH="0" baseline="0" noProof="0" dirty="0">
                <a:solidFill>
                  <a:schemeClr val="bg1"/>
                </a:solidFill>
                <a:latin typeface="+mj-lt"/>
                <a:ea typeface="+mj-ea"/>
                <a:cs typeface="+mj-cs"/>
              </a:rPr>
              <a:t>员工效率</a:t>
            </a:r>
          </a:p>
        </p:txBody>
      </p:sp>
    </p:spTree>
  </p:cSld>
  <p:clrMapOvr>
    <a:masterClrMapping/>
  </p:clrMapOvr>
  <p:transition>
    <p:blind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220"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9222"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224"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sp>
        <p:nvSpPr>
          <p:cNvPr id="9225" name="关于我们"/>
          <p:cNvSpPr>
            <a:spLocks noChangeArrowheads="1"/>
          </p:cNvSpPr>
          <p:nvPr/>
        </p:nvSpPr>
        <p:spPr bwMode="auto">
          <a:xfrm>
            <a:off x="568325" y="1060450"/>
            <a:ext cx="2785110" cy="460375"/>
          </a:xfrm>
          <a:prstGeom prst="rect">
            <a:avLst/>
          </a:prstGeom>
          <a:noFill/>
          <a:ln w="9525">
            <a:noFill/>
            <a:miter lim="800000"/>
          </a:ln>
        </p:spPr>
        <p:txBody>
          <a:bodyPr wrap="none">
            <a:spAutoFit/>
          </a:bodyPr>
          <a:lstStyle/>
          <a:p>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案例一</a:t>
            </a:r>
            <a:r>
              <a:rPr lang="en-US" altLang="zh-CN"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a:t>
            </a:r>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巨人的倒塌</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9227"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pic>
        <p:nvPicPr>
          <p:cNvPr id="9228" name="Picture 2" descr="E:\PPT\PPT_图标\221.png"/>
          <p:cNvPicPr>
            <a:picLocks noChangeAspect="1" noChangeArrowheads="1"/>
          </p:cNvPicPr>
          <p:nvPr/>
        </p:nvPicPr>
        <p:blipFill>
          <a:blip r:embed="rId7">
            <a:biLevel thresh="50000"/>
            <a:grayscl/>
          </a:blip>
          <a:srcRect/>
          <a:stretch>
            <a:fillRect/>
          </a:stretch>
        </p:blipFill>
        <p:spPr bwMode="auto">
          <a:xfrm>
            <a:off x="755650" y="4878388"/>
            <a:ext cx="322263" cy="320675"/>
          </a:xfrm>
          <a:prstGeom prst="rect">
            <a:avLst/>
          </a:prstGeom>
          <a:noFill/>
          <a:ln w="9525">
            <a:noFill/>
            <a:miter lim="800000"/>
            <a:headEnd/>
            <a:tailEnd/>
          </a:ln>
        </p:spPr>
      </p:pic>
      <p:sp>
        <p:nvSpPr>
          <p:cNvPr id="56340" name="Rectangle 3"/>
          <p:cNvSpPr>
            <a:spLocks noChangeArrowheads="1"/>
          </p:cNvSpPr>
          <p:nvPr/>
        </p:nvSpPr>
        <p:spPr bwMode="auto">
          <a:xfrm>
            <a:off x="4427538" y="2060574"/>
            <a:ext cx="4465637" cy="3744689"/>
          </a:xfrm>
          <a:prstGeom prst="rect">
            <a:avLst/>
          </a:prstGeom>
          <a:noFill/>
          <a:ln w="9525">
            <a:noFill/>
            <a:miter lim="800000"/>
          </a:ln>
        </p:spPr>
        <p:txBody>
          <a:bodyPr/>
          <a:lstStyle/>
          <a:p>
            <a:pPr marL="444500" indent="-444500" defTabSz="0">
              <a:lnSpc>
                <a:spcPct val="12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solidFill>
                  <a:schemeClr val="folHlink"/>
                </a:solidFill>
                <a:ea typeface="黑体" panose="02010609060101010101" pitchFamily="49" charset="-122"/>
              </a:rPr>
              <a:t>诺基亚</a:t>
            </a:r>
            <a:r>
              <a:rPr lang="zh-CN" altLang="en-US" dirty="0"/>
              <a:t>成立于</a:t>
            </a:r>
            <a:r>
              <a:rPr lang="en-US" altLang="zh-CN" dirty="0"/>
              <a:t>1865</a:t>
            </a:r>
            <a:r>
              <a:rPr lang="zh-CN" altLang="en-US" dirty="0"/>
              <a:t>年，总部位于芬兰，是曾经的通信领域的全球领先者，从</a:t>
            </a:r>
            <a:r>
              <a:rPr lang="en-US" altLang="zh-CN" dirty="0"/>
              <a:t>1996</a:t>
            </a:r>
            <a:r>
              <a:rPr lang="zh-CN" altLang="en-US" dirty="0"/>
              <a:t>年至</a:t>
            </a:r>
            <a:r>
              <a:rPr lang="en-US" altLang="zh-CN" dirty="0"/>
              <a:t>2010</a:t>
            </a:r>
            <a:r>
              <a:rPr lang="zh-CN" altLang="en-US" dirty="0"/>
              <a:t>年，在世界手机市场连续</a:t>
            </a:r>
            <a:r>
              <a:rPr lang="en-US" altLang="zh-CN" dirty="0"/>
              <a:t>14</a:t>
            </a:r>
            <a:r>
              <a:rPr lang="zh-CN" altLang="en-US" dirty="0"/>
              <a:t>年占有率第一，</a:t>
            </a:r>
            <a:r>
              <a:rPr lang="en-US" altLang="zh-CN" dirty="0"/>
              <a:t>2011</a:t>
            </a:r>
            <a:r>
              <a:rPr lang="zh-CN" altLang="en-US" dirty="0"/>
              <a:t>年被三星与苹果超越，</a:t>
            </a:r>
            <a:r>
              <a:rPr lang="en-US" altLang="zh-CN" dirty="0"/>
              <a:t>2014</a:t>
            </a:r>
            <a:r>
              <a:rPr lang="zh-CN" altLang="en-US" dirty="0"/>
              <a:t>年正式退出手机市场；</a:t>
            </a:r>
          </a:p>
          <a:p>
            <a:pPr marL="444500" indent="-444500" defTabSz="0">
              <a:lnSpc>
                <a:spcPct val="125000"/>
              </a:lnSpc>
              <a:spcBef>
                <a:spcPct val="20000"/>
              </a:spcBef>
              <a:buClr>
                <a:schemeClr val="accent1"/>
              </a:buClr>
              <a:buSzPct val="80000"/>
              <a:buFont typeface="Wingdings" panose="05000000000000000000" pitchFamily="2" charset="2"/>
              <a:buChar char="p"/>
              <a:tabLst>
                <a:tab pos="267970" algn="l"/>
                <a:tab pos="360045" algn="l"/>
              </a:tabLst>
            </a:pPr>
            <a:endParaRPr lang="en-US" altLang="zh-CN" dirty="0">
              <a:solidFill>
                <a:schemeClr val="folHlink"/>
              </a:solidFill>
              <a:ea typeface="黑体" panose="02010609060101010101" pitchFamily="49" charset="-122"/>
            </a:endParaRPr>
          </a:p>
          <a:p>
            <a:pPr marL="444500" indent="-444500" defTabSz="0">
              <a:lnSpc>
                <a:spcPct val="125000"/>
              </a:lnSpc>
              <a:spcBef>
                <a:spcPct val="20000"/>
              </a:spcBef>
              <a:buClr>
                <a:schemeClr val="accent1"/>
              </a:buClr>
              <a:buSzPct val="80000"/>
              <a:buFont typeface="Wingdings" panose="05000000000000000000" pitchFamily="2" charset="2"/>
              <a:buChar char="p"/>
              <a:tabLst>
                <a:tab pos="267970" algn="l"/>
                <a:tab pos="360045" algn="l"/>
              </a:tabLst>
            </a:pPr>
            <a:endParaRPr lang="en-US" altLang="zh-CN" dirty="0">
              <a:solidFill>
                <a:schemeClr val="folHlink"/>
              </a:solidFill>
              <a:ea typeface="黑体" panose="02010609060101010101" pitchFamily="49" charset="-122"/>
            </a:endParaRPr>
          </a:p>
          <a:p>
            <a:pPr marL="444500" indent="-444500" defTabSz="0">
              <a:lnSpc>
                <a:spcPct val="12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solidFill>
                  <a:schemeClr val="folHlink"/>
                </a:solidFill>
                <a:ea typeface="黑体" panose="02010609060101010101" pitchFamily="49" charset="-122"/>
              </a:rPr>
              <a:t>诺基亚</a:t>
            </a:r>
            <a:r>
              <a:rPr lang="zh-CN" altLang="en-US" dirty="0"/>
              <a:t>的衰落背后的人力资源管理的原因是什么？</a:t>
            </a:r>
          </a:p>
        </p:txBody>
      </p:sp>
      <p:pic>
        <p:nvPicPr>
          <p:cNvPr id="9230" name="Picture 23"/>
          <p:cNvPicPr>
            <a:picLocks noChangeAspect="1" noChangeArrowheads="1"/>
          </p:cNvPicPr>
          <p:nvPr/>
        </p:nvPicPr>
        <p:blipFill>
          <a:blip r:embed="rId8"/>
          <a:srcRect/>
          <a:stretch>
            <a:fillRect/>
          </a:stretch>
        </p:blipFill>
        <p:spPr bwMode="auto">
          <a:xfrm>
            <a:off x="250825" y="1700213"/>
            <a:ext cx="3816350" cy="2089150"/>
          </a:xfrm>
          <a:prstGeom prst="rect">
            <a:avLst/>
          </a:prstGeom>
          <a:noFill/>
          <a:ln w="9525">
            <a:noFill/>
            <a:miter lim="800000"/>
            <a:headEnd/>
            <a:tailEnd/>
          </a:ln>
        </p:spPr>
      </p:pic>
      <p:pic>
        <p:nvPicPr>
          <p:cNvPr id="9231" name="Picture 25"/>
          <p:cNvPicPr>
            <a:picLocks noChangeAspect="1" noChangeArrowheads="1"/>
          </p:cNvPicPr>
          <p:nvPr/>
        </p:nvPicPr>
        <p:blipFill>
          <a:blip r:embed="rId9"/>
          <a:srcRect/>
          <a:stretch>
            <a:fillRect/>
          </a:stretch>
        </p:blipFill>
        <p:spPr bwMode="auto">
          <a:xfrm>
            <a:off x="250825" y="3789363"/>
            <a:ext cx="3816350" cy="194468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3" end="3"/>
                                            </p:txEl>
                                          </p:spTgt>
                                        </p:tgtEl>
                                        <p:attrNameLst>
                                          <p:attrName>style.visibility</p:attrName>
                                        </p:attrNameLst>
                                      </p:cBhvr>
                                      <p:to>
                                        <p:strVal val="visible"/>
                                      </p:to>
                                    </p:set>
                                    <p:animEffect transition="in" filter="blinds(horizontal)">
                                      <p:cBhvr>
                                        <p:cTn id="12" dur="500"/>
                                        <p:tgtEl>
                                          <p:spTgt spid="563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268"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1270"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272"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11273" name="Group 10"/>
          <p:cNvGrpSpPr/>
          <p:nvPr/>
        </p:nvGrpSpPr>
        <p:grpSpPr bwMode="auto">
          <a:xfrm>
            <a:off x="250825" y="1773238"/>
            <a:ext cx="3816350" cy="369887"/>
            <a:chOff x="158" y="616"/>
            <a:chExt cx="2245" cy="233"/>
          </a:xfrm>
        </p:grpSpPr>
        <p:sp>
          <p:nvSpPr>
            <p:cNvPr id="11281"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案例分析</a:t>
              </a:r>
            </a:p>
          </p:txBody>
        </p:sp>
        <p:grpSp>
          <p:nvGrpSpPr>
            <p:cNvPr id="11282"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4785" cy="174687"/>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1452" y="1766537"/>
                <a:ext cx="95908"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311" y="1741083"/>
                <a:ext cx="748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580" y="1791492"/>
                <a:ext cx="7529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11274" name="关于我们"/>
          <p:cNvSpPr>
            <a:spLocks noChangeArrowheads="1"/>
          </p:cNvSpPr>
          <p:nvPr/>
        </p:nvSpPr>
        <p:spPr bwMode="auto">
          <a:xfrm>
            <a:off x="568325" y="1060450"/>
            <a:ext cx="2785110" cy="460375"/>
          </a:xfrm>
          <a:prstGeom prst="rect">
            <a:avLst/>
          </a:prstGeom>
          <a:noFill/>
          <a:ln w="9525">
            <a:noFill/>
            <a:miter lim="800000"/>
          </a:ln>
        </p:spPr>
        <p:txBody>
          <a:bodyPr wrap="none">
            <a:spAutoFit/>
          </a:bodyPr>
          <a:lstStyle/>
          <a:p>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案例一</a:t>
            </a:r>
            <a:r>
              <a:rPr lang="en-US" altLang="zh-CN"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a:t>
            </a:r>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巨人的倒塌</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1276"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pic>
        <p:nvPicPr>
          <p:cNvPr id="11277" name="Picture 2" descr="E:\PPT\PPT_图标\221.png"/>
          <p:cNvPicPr>
            <a:picLocks noChangeAspect="1" noChangeArrowheads="1"/>
          </p:cNvPicPr>
          <p:nvPr/>
        </p:nvPicPr>
        <p:blipFill>
          <a:blip r:embed="rId7">
            <a:biLevel thresh="50000"/>
            <a:grayscl/>
          </a:blip>
          <a:srcRect/>
          <a:stretch>
            <a:fillRect/>
          </a:stretch>
        </p:blipFill>
        <p:spPr bwMode="auto">
          <a:xfrm>
            <a:off x="755650" y="4878388"/>
            <a:ext cx="322263" cy="320675"/>
          </a:xfrm>
          <a:prstGeom prst="rect">
            <a:avLst/>
          </a:prstGeom>
          <a:noFill/>
          <a:ln w="9525">
            <a:noFill/>
            <a:miter lim="800000"/>
            <a:headEnd/>
            <a:tailEnd/>
          </a:ln>
        </p:spPr>
      </p:pic>
      <p:sp>
        <p:nvSpPr>
          <p:cNvPr id="56340" name="Rectangle 3"/>
          <p:cNvSpPr>
            <a:spLocks noChangeArrowheads="1"/>
          </p:cNvSpPr>
          <p:nvPr/>
        </p:nvSpPr>
        <p:spPr bwMode="auto">
          <a:xfrm>
            <a:off x="4427538" y="1989138"/>
            <a:ext cx="4465637" cy="3671887"/>
          </a:xfrm>
          <a:prstGeom prst="rect">
            <a:avLst/>
          </a:prstGeom>
          <a:noFill/>
          <a:ln w="9525">
            <a:noFill/>
            <a:miter lim="800000"/>
          </a:ln>
        </p:spPr>
        <p:txBody>
          <a:bodyPr/>
          <a:lstStyle/>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r>
              <a:rPr lang="zh-CN" altLang="en-US" dirty="0"/>
              <a:t>公司战略管理缺失，缺乏整体的人力资源管理战略；</a:t>
            </a:r>
          </a:p>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r>
              <a:rPr lang="zh-CN" altLang="en-US" dirty="0"/>
              <a:t>大企业病，官僚本位主义严重，体制僵化，缺乏柔性；</a:t>
            </a:r>
          </a:p>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r>
              <a:rPr lang="zh-CN" altLang="en-US" dirty="0"/>
              <a:t>业务部门、技术部门领导者与管理者的在人力资源管理管理方面的权力过大，长官意志严重，决策随意；</a:t>
            </a:r>
          </a:p>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r>
              <a:rPr lang="zh-CN" altLang="en-US" dirty="0"/>
              <a:t>在员工招聘选拔、考核和薪酬方面的问题</a:t>
            </a:r>
            <a:r>
              <a:rPr lang="en-US" altLang="zh-CN" dirty="0"/>
              <a:t>-</a:t>
            </a:r>
            <a:r>
              <a:rPr lang="zh-CN" altLang="en-US" dirty="0"/>
              <a:t>成本过大；</a:t>
            </a:r>
          </a:p>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r>
              <a:rPr lang="zh-CN" altLang="en-US" dirty="0"/>
              <a:t>缺乏危机意识和创新精神；</a:t>
            </a:r>
          </a:p>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r>
              <a:rPr lang="zh-CN" altLang="en-US" dirty="0"/>
              <a:t>前期乐观主义，后期恐惧主义弥漫。</a:t>
            </a:r>
          </a:p>
        </p:txBody>
      </p:sp>
      <p:pic>
        <p:nvPicPr>
          <p:cNvPr id="11279" name="Picture 24"/>
          <p:cNvPicPr>
            <a:picLocks noChangeAspect="1" noChangeArrowheads="1"/>
          </p:cNvPicPr>
          <p:nvPr/>
        </p:nvPicPr>
        <p:blipFill>
          <a:blip r:embed="rId8"/>
          <a:srcRect/>
          <a:stretch>
            <a:fillRect/>
          </a:stretch>
        </p:blipFill>
        <p:spPr bwMode="auto">
          <a:xfrm>
            <a:off x="250825" y="3860800"/>
            <a:ext cx="3816350" cy="1876425"/>
          </a:xfrm>
          <a:prstGeom prst="rect">
            <a:avLst/>
          </a:prstGeom>
          <a:noFill/>
          <a:ln w="9525">
            <a:noFill/>
            <a:miter lim="800000"/>
            <a:headEnd/>
            <a:tailEnd/>
          </a:ln>
        </p:spPr>
      </p:pic>
      <p:pic>
        <p:nvPicPr>
          <p:cNvPr id="11280" name="Picture 25"/>
          <p:cNvPicPr>
            <a:picLocks noChangeAspect="1" noChangeArrowheads="1"/>
          </p:cNvPicPr>
          <p:nvPr/>
        </p:nvPicPr>
        <p:blipFill>
          <a:blip r:embed="rId9"/>
          <a:srcRect/>
          <a:stretch>
            <a:fillRect/>
          </a:stretch>
        </p:blipFill>
        <p:spPr bwMode="auto">
          <a:xfrm>
            <a:off x="250825" y="2205038"/>
            <a:ext cx="3816350" cy="1609725"/>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1" end="1"/>
                                            </p:txEl>
                                          </p:spTgt>
                                        </p:tgtEl>
                                        <p:attrNameLst>
                                          <p:attrName>style.visibility</p:attrName>
                                        </p:attrNameLst>
                                      </p:cBhvr>
                                      <p:to>
                                        <p:strVal val="visible"/>
                                      </p:to>
                                    </p:set>
                                    <p:animEffect transition="in" filter="blinds(horizontal)">
                                      <p:cBhvr>
                                        <p:cTn id="12" dur="500"/>
                                        <p:tgtEl>
                                          <p:spTgt spid="56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40">
                                            <p:txEl>
                                              <p:pRg st="2" end="2"/>
                                            </p:txEl>
                                          </p:spTgt>
                                        </p:tgtEl>
                                        <p:attrNameLst>
                                          <p:attrName>style.visibility</p:attrName>
                                        </p:attrNameLst>
                                      </p:cBhvr>
                                      <p:to>
                                        <p:strVal val="visible"/>
                                      </p:to>
                                    </p:set>
                                    <p:animEffect transition="in" filter="blinds(horizontal)">
                                      <p:cBhvr>
                                        <p:cTn id="17" dur="500"/>
                                        <p:tgtEl>
                                          <p:spTgt spid="56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340">
                                            <p:txEl>
                                              <p:pRg st="3" end="3"/>
                                            </p:txEl>
                                          </p:spTgt>
                                        </p:tgtEl>
                                        <p:attrNameLst>
                                          <p:attrName>style.visibility</p:attrName>
                                        </p:attrNameLst>
                                      </p:cBhvr>
                                      <p:to>
                                        <p:strVal val="visible"/>
                                      </p:to>
                                    </p:set>
                                    <p:animEffect transition="in" filter="blinds(horizontal)">
                                      <p:cBhvr>
                                        <p:cTn id="22" dur="500"/>
                                        <p:tgtEl>
                                          <p:spTgt spid="563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340">
                                            <p:txEl>
                                              <p:pRg st="4" end="4"/>
                                            </p:txEl>
                                          </p:spTgt>
                                        </p:tgtEl>
                                        <p:attrNameLst>
                                          <p:attrName>style.visibility</p:attrName>
                                        </p:attrNameLst>
                                      </p:cBhvr>
                                      <p:to>
                                        <p:strVal val="visible"/>
                                      </p:to>
                                    </p:set>
                                    <p:animEffect transition="in" filter="blinds(horizontal)">
                                      <p:cBhvr>
                                        <p:cTn id="27" dur="500"/>
                                        <p:tgtEl>
                                          <p:spTgt spid="563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340">
                                            <p:txEl>
                                              <p:pRg st="5" end="5"/>
                                            </p:txEl>
                                          </p:spTgt>
                                        </p:tgtEl>
                                        <p:attrNameLst>
                                          <p:attrName>style.visibility</p:attrName>
                                        </p:attrNameLst>
                                      </p:cBhvr>
                                      <p:to>
                                        <p:strVal val="visible"/>
                                      </p:to>
                                    </p:set>
                                    <p:animEffect transition="in" filter="blinds(horizontal)">
                                      <p:cBhvr>
                                        <p:cTn id="32" dur="500"/>
                                        <p:tgtEl>
                                          <p:spTgt spid="5634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3316"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3318"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3320"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sp>
        <p:nvSpPr>
          <p:cNvPr id="13321" name="关于我们"/>
          <p:cNvSpPr>
            <a:spLocks noChangeArrowheads="1"/>
          </p:cNvSpPr>
          <p:nvPr/>
        </p:nvSpPr>
        <p:spPr bwMode="auto">
          <a:xfrm>
            <a:off x="568325" y="1060450"/>
            <a:ext cx="4009390" cy="460375"/>
          </a:xfrm>
          <a:prstGeom prst="rect">
            <a:avLst/>
          </a:prstGeom>
          <a:noFill/>
          <a:ln w="9525">
            <a:noFill/>
            <a:miter lim="800000"/>
          </a:ln>
        </p:spPr>
        <p:txBody>
          <a:bodyPr wrap="none">
            <a:spAutoFit/>
          </a:bodyPr>
          <a:lstStyle/>
          <a:p>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案例二</a:t>
            </a:r>
            <a:r>
              <a:rPr lang="en-US" altLang="zh-CN"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a:t>
            </a:r>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腾讯公司的高速成长</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3323"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259638" y="4437112"/>
            <a:ext cx="8713788" cy="1360438"/>
          </a:xfrm>
          <a:prstGeom prst="rect">
            <a:avLst/>
          </a:prstGeom>
          <a:noFill/>
          <a:ln w="9525">
            <a:noFill/>
            <a:miter lim="800000"/>
          </a:ln>
        </p:spPr>
        <p:txBody>
          <a:bodyPr/>
          <a:lstStyle/>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endParaRPr lang="en-US" altLang="zh-CN" sz="2000" dirty="0"/>
          </a:p>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r>
              <a:rPr lang="zh-CN" altLang="en-US" sz="2000" dirty="0">
                <a:solidFill>
                  <a:schemeClr val="accent2"/>
                </a:solidFill>
                <a:latin typeface="黑体" panose="02010609060101010101" pitchFamily="49" charset="-122"/>
                <a:ea typeface="黑体" panose="02010609060101010101" pitchFamily="49" charset="-122"/>
              </a:rPr>
              <a:t>腾讯公司成功的人力资源管理方面的关键因素有哪些？</a:t>
            </a:r>
          </a:p>
        </p:txBody>
      </p:sp>
      <p:pic>
        <p:nvPicPr>
          <p:cNvPr id="4" name="图片 3"/>
          <p:cNvPicPr>
            <a:picLocks noChangeAspect="1"/>
          </p:cNvPicPr>
          <p:nvPr/>
        </p:nvPicPr>
        <p:blipFill>
          <a:blip r:embed="rId7"/>
          <a:stretch>
            <a:fillRect/>
          </a:stretch>
        </p:blipFill>
        <p:spPr>
          <a:xfrm>
            <a:off x="259638" y="1754178"/>
            <a:ext cx="1836445" cy="1242774"/>
          </a:xfrm>
          <a:prstGeom prst="rect">
            <a:avLst/>
          </a:prstGeom>
        </p:spPr>
      </p:pic>
      <p:sp>
        <p:nvSpPr>
          <p:cNvPr id="18" name="AutoShape 1"/>
          <p:cNvSpPr/>
          <p:nvPr/>
        </p:nvSpPr>
        <p:spPr bwMode="auto">
          <a:xfrm>
            <a:off x="2111128" y="1764397"/>
            <a:ext cx="6907449" cy="24919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1"/>
          </a:solidFill>
          <a:ln w="25400" cap="flat" cmpd="sng">
            <a:noFill/>
            <a:prstDash val="solid"/>
            <a:miter lim="0"/>
          </a:ln>
          <a:effectLst/>
        </p:spPr>
        <p:txBody>
          <a:bodyPr lIns="0" tIns="0" rIns="0" bIns="0"/>
          <a:lstStyle/>
          <a:p>
            <a:endParaRPr lang="en-US" altLang="zh-CN"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9" name="矩形 18"/>
          <p:cNvSpPr/>
          <p:nvPr/>
        </p:nvSpPr>
        <p:spPr>
          <a:xfrm>
            <a:off x="2172697" y="1689100"/>
            <a:ext cx="6845877" cy="295338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200" dirty="0">
                <a:solidFill>
                  <a:schemeClr val="bg1"/>
                </a:solidFill>
                <a:latin typeface="微软雅黑" panose="020B0503020204020204" pitchFamily="34" charset="-122"/>
                <a:ea typeface="微软雅黑" panose="020B0503020204020204" pitchFamily="34" charset="-122"/>
              </a:rPr>
              <a:t>腾讯公司成立于</a:t>
            </a:r>
            <a:r>
              <a:rPr lang="en-US" altLang="zh-CN" sz="1200" dirty="0">
                <a:solidFill>
                  <a:schemeClr val="bg1"/>
                </a:solidFill>
                <a:latin typeface="微软雅黑" panose="020B0503020204020204" pitchFamily="34" charset="-122"/>
                <a:ea typeface="微软雅黑" panose="020B0503020204020204" pitchFamily="34" charset="-122"/>
              </a:rPr>
              <a:t>1998</a:t>
            </a:r>
            <a:r>
              <a:rPr lang="zh-CN" altLang="en-US" sz="1200" dirty="0">
                <a:solidFill>
                  <a:schemeClr val="bg1"/>
                </a:solidFill>
                <a:latin typeface="微软雅黑" panose="020B0503020204020204" pitchFamily="34" charset="-122"/>
                <a:ea typeface="微软雅黑" panose="020B0503020204020204" pitchFamily="34" charset="-122"/>
              </a:rPr>
              <a:t>年，是中国最大的互联网综合服务提供商之一，也是中国服务用户最多的互联网企业，</a:t>
            </a:r>
            <a:r>
              <a:rPr lang="en-US" altLang="zh-CN" sz="1200" dirty="0">
                <a:solidFill>
                  <a:schemeClr val="bg1"/>
                </a:solidFill>
                <a:latin typeface="微软雅黑" panose="020B0503020204020204" pitchFamily="34" charset="-122"/>
                <a:ea typeface="微软雅黑" panose="020B0503020204020204" pitchFamily="34" charset="-122"/>
              </a:rPr>
              <a:t>2004</a:t>
            </a:r>
            <a:r>
              <a:rPr lang="zh-CN" altLang="en-US" sz="1200" dirty="0">
                <a:solidFill>
                  <a:schemeClr val="bg1"/>
                </a:solidFill>
                <a:latin typeface="微软雅黑" panose="020B0503020204020204" pitchFamily="34" charset="-122"/>
                <a:ea typeface="微软雅黑" panose="020B0503020204020204" pitchFamily="34" charset="-122"/>
              </a:rPr>
              <a:t>年在香港联交所上市；</a:t>
            </a:r>
            <a:endParaRPr lang="en-US" altLang="zh-CN" sz="1200" dirty="0">
              <a:solidFill>
                <a:schemeClr val="bg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rPr>
              <a:t>2010</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月</a:t>
            </a:r>
            <a:r>
              <a:rPr lang="en-US" altLang="zh-CN" sz="1200" dirty="0">
                <a:solidFill>
                  <a:schemeClr val="bg1"/>
                </a:solidFill>
                <a:latin typeface="微软雅黑" panose="020B0503020204020204" pitchFamily="34" charset="-122"/>
                <a:ea typeface="微软雅黑" panose="020B0503020204020204" pitchFamily="34" charset="-122"/>
              </a:rPr>
              <a:t>5</a:t>
            </a:r>
            <a:r>
              <a:rPr lang="zh-CN" altLang="en-US" sz="1200" dirty="0">
                <a:solidFill>
                  <a:schemeClr val="bg1"/>
                </a:solidFill>
                <a:latin typeface="微软雅黑" panose="020B0503020204020204" pitchFamily="34" charset="-122"/>
                <a:ea typeface="微软雅黑" panose="020B0503020204020204" pitchFamily="34" charset="-122"/>
              </a:rPr>
              <a:t>日，腾讯</a:t>
            </a:r>
            <a:r>
              <a:rPr lang="en-US" altLang="zh-CN" sz="1200" dirty="0">
                <a:solidFill>
                  <a:schemeClr val="bg1"/>
                </a:solidFill>
                <a:latin typeface="微软雅黑" panose="020B0503020204020204" pitchFamily="34" charset="-122"/>
                <a:ea typeface="微软雅黑" panose="020B0503020204020204" pitchFamily="34" charset="-122"/>
              </a:rPr>
              <a:t>QQ</a:t>
            </a:r>
            <a:r>
              <a:rPr lang="zh-CN" altLang="en-US" sz="1200" dirty="0">
                <a:solidFill>
                  <a:schemeClr val="bg1"/>
                </a:solidFill>
                <a:latin typeface="微软雅黑" panose="020B0503020204020204" pitchFamily="34" charset="-122"/>
                <a:ea typeface="微软雅黑" panose="020B0503020204020204" pitchFamily="34" charset="-122"/>
              </a:rPr>
              <a:t>最高同时在线用户数突破</a:t>
            </a: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亿，这是人类进入互联网时代以来，全世界首次单一应用同时在线人数突破</a:t>
            </a: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亿</a:t>
            </a:r>
            <a:endParaRPr lang="en-US" altLang="zh-CN" sz="1200" dirty="0">
              <a:solidFill>
                <a:schemeClr val="bg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rPr>
              <a:t>2013</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9</a:t>
            </a:r>
            <a:r>
              <a:rPr lang="zh-CN" altLang="en-US" sz="1200" dirty="0">
                <a:solidFill>
                  <a:schemeClr val="bg1"/>
                </a:solidFill>
                <a:latin typeface="微软雅黑" panose="020B0503020204020204" pitchFamily="34" charset="-122"/>
                <a:ea typeface="微软雅黑" panose="020B0503020204020204" pitchFamily="34" charset="-122"/>
              </a:rPr>
              <a:t>月，腾讯成为中国首家市值超</a:t>
            </a:r>
            <a:r>
              <a:rPr lang="en-US" altLang="zh-CN" sz="1200" dirty="0">
                <a:solidFill>
                  <a:schemeClr val="bg1"/>
                </a:solidFill>
                <a:latin typeface="微软雅黑" panose="020B0503020204020204" pitchFamily="34" charset="-122"/>
                <a:ea typeface="微软雅黑" panose="020B0503020204020204" pitchFamily="34" charset="-122"/>
              </a:rPr>
              <a:t>1000</a:t>
            </a:r>
            <a:r>
              <a:rPr lang="zh-CN" altLang="en-US" sz="1200" dirty="0">
                <a:solidFill>
                  <a:schemeClr val="bg1"/>
                </a:solidFill>
                <a:latin typeface="微软雅黑" panose="020B0503020204020204" pitchFamily="34" charset="-122"/>
                <a:ea typeface="微软雅黑" panose="020B0503020204020204" pitchFamily="34" charset="-122"/>
              </a:rPr>
              <a:t>亿美元互联网公司；</a:t>
            </a:r>
            <a:endParaRPr lang="en-US" altLang="zh-CN" sz="1200" dirty="0">
              <a:solidFill>
                <a:schemeClr val="bg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rPr>
              <a:t>2014</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5</a:t>
            </a:r>
            <a:r>
              <a:rPr lang="zh-CN" altLang="en-US" sz="1200" dirty="0">
                <a:solidFill>
                  <a:schemeClr val="bg1"/>
                </a:solidFill>
                <a:latin typeface="微软雅黑" panose="020B0503020204020204" pitchFamily="34" charset="-122"/>
                <a:ea typeface="微软雅黑" panose="020B0503020204020204" pitchFamily="34" charset="-122"/>
              </a:rPr>
              <a:t>月</a:t>
            </a:r>
            <a:r>
              <a:rPr lang="en-US" altLang="zh-CN" sz="1200" dirty="0">
                <a:solidFill>
                  <a:schemeClr val="bg1"/>
                </a:solidFill>
                <a:latin typeface="微软雅黑" panose="020B0503020204020204" pitchFamily="34" charset="-122"/>
                <a:ea typeface="微软雅黑" panose="020B0503020204020204" pitchFamily="34" charset="-122"/>
              </a:rPr>
              <a:t>7</a:t>
            </a:r>
            <a:r>
              <a:rPr lang="zh-CN" altLang="en-US" sz="1200" dirty="0">
                <a:solidFill>
                  <a:schemeClr val="bg1"/>
                </a:solidFill>
                <a:latin typeface="微软雅黑" panose="020B0503020204020204" pitchFamily="34" charset="-122"/>
                <a:ea typeface="微软雅黑" panose="020B0503020204020204" pitchFamily="34" charset="-122"/>
              </a:rPr>
              <a:t>日，腾讯宣布成立微信事业群（</a:t>
            </a:r>
            <a:r>
              <a:rPr lang="en-US" altLang="zh-CN" sz="1200" dirty="0">
                <a:solidFill>
                  <a:schemeClr val="bg1"/>
                </a:solidFill>
                <a:latin typeface="微软雅黑" panose="020B0503020204020204" pitchFamily="34" charset="-122"/>
                <a:ea typeface="微软雅黑" panose="020B0503020204020204" pitchFamily="34" charset="-122"/>
              </a:rPr>
              <a:t>WXG</a:t>
            </a:r>
            <a:r>
              <a:rPr lang="zh-CN" altLang="en-US" sz="1200" dirty="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rPr>
              <a:t>2017</a:t>
            </a:r>
            <a:r>
              <a:rPr lang="zh-CN" altLang="en-US" sz="1200" dirty="0">
                <a:solidFill>
                  <a:schemeClr val="bg1"/>
                </a:solidFill>
                <a:latin typeface="微软雅黑" panose="020B0503020204020204" pitchFamily="34" charset="-122"/>
                <a:ea typeface="微软雅黑" panose="020B0503020204020204" pitchFamily="34" charset="-122"/>
              </a:rPr>
              <a:t>年中国互联网企业</a:t>
            </a:r>
            <a:r>
              <a:rPr lang="en-US" altLang="zh-CN" sz="1200" dirty="0">
                <a:solidFill>
                  <a:schemeClr val="bg1"/>
                </a:solidFill>
                <a:latin typeface="微软雅黑" panose="020B0503020204020204" pitchFamily="34" charset="-122"/>
                <a:ea typeface="微软雅黑" panose="020B0503020204020204" pitchFamily="34" charset="-122"/>
              </a:rPr>
              <a:t>100</a:t>
            </a:r>
            <a:r>
              <a:rPr lang="zh-CN" altLang="en-US" sz="1200" dirty="0">
                <a:solidFill>
                  <a:schemeClr val="bg1"/>
                </a:solidFill>
                <a:latin typeface="微软雅黑" panose="020B0503020204020204" pitchFamily="34" charset="-122"/>
                <a:ea typeface="微软雅黑" panose="020B0503020204020204" pitchFamily="34" charset="-122"/>
              </a:rPr>
              <a:t>强榜单第</a:t>
            </a: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位；</a:t>
            </a:r>
            <a:endParaRPr lang="en-US" altLang="zh-CN" sz="1200" dirty="0">
              <a:solidFill>
                <a:schemeClr val="bg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rPr>
              <a:t>2017</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8</a:t>
            </a:r>
            <a:r>
              <a:rPr lang="zh-CN" altLang="en-US" sz="1200" dirty="0">
                <a:solidFill>
                  <a:schemeClr val="bg1"/>
                </a:solidFill>
                <a:latin typeface="微软雅黑" panose="020B0503020204020204" pitchFamily="34" charset="-122"/>
                <a:ea typeface="微软雅黑" panose="020B0503020204020204" pitchFamily="34" charset="-122"/>
              </a:rPr>
              <a:t>月，腾讯总市值</a:t>
            </a:r>
            <a:r>
              <a:rPr lang="en-US" altLang="zh-CN" sz="1200" dirty="0">
                <a:solidFill>
                  <a:schemeClr val="bg1"/>
                </a:solidFill>
                <a:latin typeface="微软雅黑" panose="020B0503020204020204" pitchFamily="34" charset="-122"/>
                <a:ea typeface="微软雅黑" panose="020B0503020204020204" pitchFamily="34" charset="-122"/>
              </a:rPr>
              <a:t>30375</a:t>
            </a:r>
            <a:r>
              <a:rPr lang="zh-CN" altLang="en-US" sz="1200" dirty="0">
                <a:solidFill>
                  <a:schemeClr val="bg1"/>
                </a:solidFill>
                <a:latin typeface="微软雅黑" panose="020B0503020204020204" pitchFamily="34" charset="-122"/>
                <a:ea typeface="微软雅黑" panose="020B0503020204020204" pitchFamily="34" charset="-122"/>
              </a:rPr>
              <a:t>亿港元，成中国市值最大的上市公司（全球排名第</a:t>
            </a:r>
            <a:r>
              <a:rPr lang="en-US" altLang="zh-CN" sz="1200" dirty="0">
                <a:solidFill>
                  <a:schemeClr val="bg1"/>
                </a:solidFill>
                <a:latin typeface="微软雅黑" panose="020B0503020204020204" pitchFamily="34" charset="-122"/>
                <a:ea typeface="微软雅黑" panose="020B0503020204020204" pitchFamily="34" charset="-122"/>
              </a:rPr>
              <a:t>8</a:t>
            </a:r>
            <a:r>
              <a:rPr lang="zh-CN" altLang="en-US" sz="1200" dirty="0">
                <a:solidFill>
                  <a:schemeClr val="bg1"/>
                </a:solidFill>
                <a:latin typeface="微软雅黑" panose="020B0503020204020204" pitchFamily="34" charset="-122"/>
                <a:ea typeface="微软雅黑" panose="020B0503020204020204" pitchFamily="34" charset="-122"/>
              </a:rPr>
              <a:t>位）；</a:t>
            </a:r>
            <a:endParaRPr lang="en-US" altLang="zh-CN" sz="1200" dirty="0">
              <a:solidFill>
                <a:schemeClr val="bg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rPr>
              <a:t>2018</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财富</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世界</a:t>
            </a:r>
            <a:r>
              <a:rPr lang="en-US" altLang="zh-CN" sz="1200" dirty="0">
                <a:solidFill>
                  <a:schemeClr val="bg1"/>
                </a:solidFill>
                <a:latin typeface="微软雅黑" panose="020B0503020204020204" pitchFamily="34" charset="-122"/>
                <a:ea typeface="微软雅黑" panose="020B0503020204020204" pitchFamily="34" charset="-122"/>
              </a:rPr>
              <a:t>500</a:t>
            </a:r>
            <a:r>
              <a:rPr lang="zh-CN" altLang="en-US" sz="1200" dirty="0">
                <a:solidFill>
                  <a:schemeClr val="bg1"/>
                </a:solidFill>
                <a:latin typeface="微软雅黑" panose="020B0503020204020204" pitchFamily="34" charset="-122"/>
                <a:ea typeface="微软雅黑" panose="020B0503020204020204" pitchFamily="34" charset="-122"/>
              </a:rPr>
              <a:t>强排行榜第</a:t>
            </a:r>
            <a:r>
              <a:rPr lang="en-US" altLang="zh-CN" sz="1200" dirty="0">
                <a:solidFill>
                  <a:schemeClr val="bg1"/>
                </a:solidFill>
                <a:latin typeface="微软雅黑" panose="020B0503020204020204" pitchFamily="34" charset="-122"/>
                <a:ea typeface="微软雅黑" panose="020B0503020204020204" pitchFamily="34" charset="-122"/>
              </a:rPr>
              <a:t>331</a:t>
            </a:r>
            <a:r>
              <a:rPr lang="zh-CN" altLang="en-US" sz="1200" dirty="0">
                <a:solidFill>
                  <a:schemeClr val="bg1"/>
                </a:solidFill>
                <a:latin typeface="微软雅黑" panose="020B0503020204020204" pitchFamily="34" charset="-122"/>
                <a:ea typeface="微软雅黑" panose="020B0503020204020204" pitchFamily="34" charset="-122"/>
              </a:rPr>
              <a:t>位</a:t>
            </a:r>
            <a:endParaRPr lang="en-US" altLang="zh-CN" sz="1200" dirty="0">
              <a:solidFill>
                <a:schemeClr val="bg1"/>
              </a:solidFill>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8"/>
          <a:stretch>
            <a:fillRect/>
          </a:stretch>
        </p:blipFill>
        <p:spPr>
          <a:xfrm>
            <a:off x="259638" y="3013610"/>
            <a:ext cx="1836445" cy="1220302"/>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1" end="1"/>
                                            </p:txEl>
                                          </p:spTgt>
                                        </p:tgtEl>
                                        <p:attrNameLst>
                                          <p:attrName>style.visibility</p:attrName>
                                        </p:attrNameLst>
                                      </p:cBhvr>
                                      <p:to>
                                        <p:strVal val="visible"/>
                                      </p:to>
                                    </p:set>
                                    <p:animEffect transition="in" filter="blinds(horizontal)">
                                      <p:cBhvr>
                                        <p:cTn id="7" dur="500"/>
                                        <p:tgtEl>
                                          <p:spTgt spid="563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3316"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3318"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3320"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3323"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17" name="Rectangle 3"/>
          <p:cNvSpPr>
            <a:spLocks noChangeArrowheads="1"/>
          </p:cNvSpPr>
          <p:nvPr/>
        </p:nvSpPr>
        <p:spPr bwMode="auto">
          <a:xfrm>
            <a:off x="4427538" y="2133600"/>
            <a:ext cx="4465637" cy="3671888"/>
          </a:xfrm>
          <a:prstGeom prst="rect">
            <a:avLst/>
          </a:prstGeom>
          <a:noFill/>
          <a:ln w="9525">
            <a:noFill/>
            <a:miter lim="800000"/>
          </a:ln>
        </p:spPr>
        <p:txBody>
          <a:bodyPr/>
          <a:lstStyle/>
          <a:p>
            <a:pPr marL="444500" indent="-444500" defTabSz="0">
              <a:lnSpc>
                <a:spcPct val="12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t>人品第一，关心员工成长，人才是核心竞争力；</a:t>
            </a:r>
            <a:endParaRPr lang="en-US" altLang="zh-CN" dirty="0"/>
          </a:p>
          <a:p>
            <a:pPr marL="444500" indent="-444500" defTabSz="0">
              <a:lnSpc>
                <a:spcPct val="12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t>全方位的培训和培养机制</a:t>
            </a:r>
            <a:r>
              <a:rPr lang="en-US" altLang="zh-CN" dirty="0"/>
              <a:t>-</a:t>
            </a:r>
            <a:r>
              <a:rPr lang="zh-CN" altLang="en-US" dirty="0"/>
              <a:t>腾讯学院、人才梯队、接班人培养和导师制；</a:t>
            </a:r>
            <a:endParaRPr lang="en-US" altLang="zh-CN" dirty="0"/>
          </a:p>
          <a:p>
            <a:pPr marL="444500" indent="-444500" defTabSz="0">
              <a:lnSpc>
                <a:spcPct val="12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t>良好的激励机制</a:t>
            </a:r>
            <a:r>
              <a:rPr lang="en-US" altLang="zh-CN" dirty="0"/>
              <a:t>-</a:t>
            </a:r>
            <a:r>
              <a:rPr lang="zh-CN" altLang="en-US" dirty="0"/>
              <a:t>股权激励、安居计划、福利计划、双通道晋升、创业团队；</a:t>
            </a:r>
            <a:endParaRPr lang="en-US" altLang="zh-CN" dirty="0"/>
          </a:p>
          <a:p>
            <a:pPr marL="444500" indent="-444500" defTabSz="0">
              <a:lnSpc>
                <a:spcPct val="12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t>系统的绩效管理系统；</a:t>
            </a:r>
            <a:endParaRPr lang="en-US" altLang="zh-CN" dirty="0"/>
          </a:p>
          <a:p>
            <a:pPr marL="444500" indent="-444500" defTabSz="0">
              <a:lnSpc>
                <a:spcPct val="12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t>人力资源管理三支柱模型：专家系统、服务系统和业务合作伙伴。</a:t>
            </a:r>
            <a:endParaRPr lang="en-US" altLang="zh-CN" dirty="0"/>
          </a:p>
          <a:p>
            <a:pPr marL="444500" indent="-444500" defTabSz="0">
              <a:lnSpc>
                <a:spcPct val="120000"/>
              </a:lnSpc>
              <a:spcBef>
                <a:spcPct val="20000"/>
              </a:spcBef>
              <a:buClr>
                <a:schemeClr val="accent1"/>
              </a:buClr>
              <a:buSzPct val="80000"/>
              <a:buFont typeface="Wingdings" panose="05000000000000000000" pitchFamily="2" charset="2"/>
              <a:buChar char="p"/>
              <a:tabLst>
                <a:tab pos="267970" algn="l"/>
                <a:tab pos="360045" algn="l"/>
              </a:tabLst>
            </a:pPr>
            <a:endParaRPr lang="en-US" altLang="zh-CN" dirty="0"/>
          </a:p>
          <a:p>
            <a:pPr marL="444500" indent="-444500" defTabSz="0">
              <a:lnSpc>
                <a:spcPct val="120000"/>
              </a:lnSpc>
              <a:spcBef>
                <a:spcPct val="20000"/>
              </a:spcBef>
              <a:buClr>
                <a:schemeClr val="accent1"/>
              </a:buClr>
              <a:buSzPct val="80000"/>
              <a:buFont typeface="Wingdings" panose="05000000000000000000" pitchFamily="2" charset="2"/>
              <a:buChar char="p"/>
              <a:tabLst>
                <a:tab pos="267970" algn="l"/>
                <a:tab pos="360045" algn="l"/>
              </a:tabLst>
            </a:pPr>
            <a:endParaRPr lang="en-US" altLang="zh-CN" dirty="0"/>
          </a:p>
          <a:p>
            <a:pPr marL="444500" indent="-444500" defTabSz="0">
              <a:lnSpc>
                <a:spcPct val="120000"/>
              </a:lnSpc>
              <a:spcBef>
                <a:spcPct val="20000"/>
              </a:spcBef>
              <a:buClr>
                <a:schemeClr val="accent1"/>
              </a:buClr>
              <a:buSzPct val="80000"/>
              <a:buFont typeface="Wingdings" panose="05000000000000000000" pitchFamily="2" charset="2"/>
              <a:buChar char="p"/>
              <a:tabLst>
                <a:tab pos="267970" algn="l"/>
                <a:tab pos="360045" algn="l"/>
              </a:tabLst>
            </a:pPr>
            <a:endParaRPr lang="en-US" altLang="zh-CN" dirty="0"/>
          </a:p>
        </p:txBody>
      </p:sp>
      <p:grpSp>
        <p:nvGrpSpPr>
          <p:cNvPr id="18" name="Group 10"/>
          <p:cNvGrpSpPr/>
          <p:nvPr/>
        </p:nvGrpSpPr>
        <p:grpSpPr bwMode="auto">
          <a:xfrm>
            <a:off x="250824" y="1773238"/>
            <a:ext cx="3961119" cy="369887"/>
            <a:chOff x="158" y="616"/>
            <a:chExt cx="2245" cy="233"/>
          </a:xfrm>
        </p:grpSpPr>
        <p:sp>
          <p:nvSpPr>
            <p:cNvPr id="19"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案例分析</a:t>
              </a:r>
            </a:p>
          </p:txBody>
        </p:sp>
        <p:grpSp>
          <p:nvGrpSpPr>
            <p:cNvPr id="20" name="arrow_1"/>
            <p:cNvGrpSpPr>
              <a:grpSpLocks noChangeAspect="1"/>
            </p:cNvGrpSpPr>
            <p:nvPr/>
          </p:nvGrpSpPr>
          <p:grpSpPr bwMode="auto">
            <a:xfrm>
              <a:off x="158" y="647"/>
              <a:ext cx="182" cy="175"/>
              <a:chOff x="510977" y="1676698"/>
              <a:chExt cx="174686" cy="174686"/>
            </a:xfrm>
          </p:grpSpPr>
          <p:sp>
            <p:nvSpPr>
              <p:cNvPr id="21" name="椭圆 20"/>
              <p:cNvSpPr/>
              <p:nvPr/>
            </p:nvSpPr>
            <p:spPr>
              <a:xfrm>
                <a:off x="510977" y="1676698"/>
                <a:ext cx="174785" cy="174687"/>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22" name="直接连接符 21"/>
              <p:cNvCxnSpPr/>
              <p:nvPr/>
            </p:nvCxnSpPr>
            <p:spPr>
              <a:xfrm>
                <a:off x="541452" y="1766537"/>
                <a:ext cx="95908"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700000">
                <a:off x="579311" y="1741083"/>
                <a:ext cx="748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8100000">
                <a:off x="583580" y="1791492"/>
                <a:ext cx="7529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26" name="关于我们"/>
          <p:cNvSpPr>
            <a:spLocks noChangeArrowheads="1"/>
          </p:cNvSpPr>
          <p:nvPr/>
        </p:nvSpPr>
        <p:spPr bwMode="auto">
          <a:xfrm>
            <a:off x="568325" y="1060450"/>
            <a:ext cx="4009390" cy="460375"/>
          </a:xfrm>
          <a:prstGeom prst="rect">
            <a:avLst/>
          </a:prstGeom>
          <a:noFill/>
          <a:ln w="9525">
            <a:noFill/>
            <a:miter lim="800000"/>
          </a:ln>
        </p:spPr>
        <p:txBody>
          <a:bodyPr wrap="none">
            <a:spAutoFit/>
          </a:bodyPr>
          <a:lstStyle/>
          <a:p>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案例二</a:t>
            </a:r>
            <a:r>
              <a:rPr lang="en-US" altLang="zh-CN"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a:t>
            </a:r>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腾讯公司的高速成长</a:t>
            </a:r>
          </a:p>
        </p:txBody>
      </p:sp>
      <p:pic>
        <p:nvPicPr>
          <p:cNvPr id="3" name="图片 2"/>
          <p:cNvPicPr>
            <a:picLocks noChangeAspect="1"/>
          </p:cNvPicPr>
          <p:nvPr/>
        </p:nvPicPr>
        <p:blipFill>
          <a:blip r:embed="rId7"/>
          <a:stretch>
            <a:fillRect/>
          </a:stretch>
        </p:blipFill>
        <p:spPr>
          <a:xfrm>
            <a:off x="250823" y="2198775"/>
            <a:ext cx="3961117" cy="1878297"/>
          </a:xfrm>
          <a:prstGeom prst="rect">
            <a:avLst/>
          </a:prstGeom>
        </p:spPr>
      </p:pic>
      <p:pic>
        <p:nvPicPr>
          <p:cNvPr id="4" name="图片 3"/>
          <p:cNvPicPr>
            <a:picLocks noChangeAspect="1"/>
          </p:cNvPicPr>
          <p:nvPr/>
        </p:nvPicPr>
        <p:blipFill>
          <a:blip r:embed="rId8"/>
          <a:stretch>
            <a:fillRect/>
          </a:stretch>
        </p:blipFill>
        <p:spPr>
          <a:xfrm>
            <a:off x="286019" y="4077072"/>
            <a:ext cx="3925922" cy="180020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linds(horizontal)">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blinds(horizontal)">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blinds(horizontal)">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blinds(horizontal)">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blinds(horizontal)">
                                      <p:cBhvr>
                                        <p:cTn id="27"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bwMode="auto">
          <a:ln w="12700">
            <a:noFill/>
            <a:miter lim="800000"/>
          </a:ln>
        </p:spPr>
        <p:txBody>
          <a:bodyPr vert="horz" wrap="square" lIns="90488" tIns="44450" rIns="90488" bIns="4445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0" cap="none" spc="0" normalizeH="0" baseline="0" noProof="0" dirty="0">
                <a:ln>
                  <a:noFill/>
                </a:ln>
                <a:solidFill>
                  <a:schemeClr val="bg1"/>
                </a:solidFill>
                <a:effectLst>
                  <a:outerShdw blurRad="38100" dist="38100" dir="2700000" algn="tl">
                    <a:srgbClr val="C0C0C0"/>
                  </a:outerShdw>
                </a:effectLst>
                <a:uLnTx/>
                <a:uFillTx/>
                <a:latin typeface="Times New Roman" panose="02020603050405020304" pitchFamily="18" charset="0"/>
                <a:ea typeface="+mj-ea"/>
                <a:cs typeface="+mj-cs"/>
              </a:rPr>
              <a:t>三 </a:t>
            </a:r>
            <a:r>
              <a:rPr kumimoji="1" lang="zh-CN" altLang="en-GB" sz="2400" b="1" i="0" u="none" strike="noStrike" kern="0" cap="none" spc="0" normalizeH="0" baseline="0" noProof="0" dirty="0">
                <a:ln>
                  <a:noFill/>
                </a:ln>
                <a:solidFill>
                  <a:schemeClr val="bg1"/>
                </a:solidFill>
                <a:effectLst>
                  <a:outerShdw blurRad="38100" dist="38100" dir="2700000" algn="tl">
                    <a:srgbClr val="C0C0C0"/>
                  </a:outerShdw>
                </a:effectLst>
                <a:uLnTx/>
                <a:uFillTx/>
                <a:latin typeface="Times New Roman" panose="02020603050405020304" pitchFamily="18" charset="0"/>
                <a:ea typeface="+mj-ea"/>
                <a:cs typeface="+mj-cs"/>
              </a:rPr>
              <a:t>人力资源管理的</a:t>
            </a:r>
            <a:r>
              <a:rPr kumimoji="1" lang="zh-CN" altLang="en-US" sz="2400" b="1" i="0" u="none" strike="noStrike" kern="0" cap="none" spc="0" normalizeH="0" baseline="0" noProof="0" dirty="0">
                <a:ln>
                  <a:noFill/>
                </a:ln>
                <a:solidFill>
                  <a:schemeClr val="bg1"/>
                </a:solidFill>
                <a:effectLst>
                  <a:outerShdw blurRad="38100" dist="38100" dir="2700000" algn="tl">
                    <a:srgbClr val="C0C0C0"/>
                  </a:outerShdw>
                </a:effectLst>
                <a:uLnTx/>
                <a:uFillTx/>
                <a:latin typeface="Times New Roman" panose="02020603050405020304" pitchFamily="18" charset="0"/>
                <a:ea typeface="+mj-ea"/>
                <a:cs typeface="+mj-cs"/>
              </a:rPr>
              <a:t>发展阶段</a:t>
            </a:r>
            <a:endParaRPr kumimoji="1" lang="zh-CN" altLang="en-GB" sz="2400" b="1" i="0" u="none" strike="noStrike" kern="0" cap="none" spc="0" normalizeH="0" baseline="0" noProof="0" dirty="0">
              <a:ln>
                <a:noFill/>
              </a:ln>
              <a:solidFill>
                <a:schemeClr val="bg1"/>
              </a:solidFill>
              <a:effectLst>
                <a:outerShdw blurRad="38100" dist="38100" dir="2700000" algn="tl">
                  <a:srgbClr val="C0C0C0"/>
                </a:outerShdw>
              </a:effectLst>
              <a:uLnTx/>
              <a:uFillTx/>
              <a:latin typeface="Times New Roman" panose="02020603050405020304" pitchFamily="18" charset="0"/>
              <a:ea typeface="+mj-ea"/>
              <a:cs typeface="+mj-cs"/>
            </a:endParaRPr>
          </a:p>
        </p:txBody>
      </p:sp>
      <p:sp>
        <p:nvSpPr>
          <p:cNvPr id="2" name="内容占位符 1"/>
          <p:cNvSpPr>
            <a:spLocks noGrp="1"/>
          </p:cNvSpPr>
          <p:nvPr>
            <p:ph idx="1"/>
          </p:nvPr>
        </p:nvSpPr>
        <p:spPr/>
        <p:txBody>
          <a:bodyPr/>
          <a:lstStyle/>
          <a:p>
            <a:endParaRPr lang="zh-CN" altLang="en-US"/>
          </a:p>
        </p:txBody>
      </p:sp>
      <p:graphicFrame>
        <p:nvGraphicFramePr>
          <p:cNvPr id="14339" name="Object 3"/>
          <p:cNvGraphicFramePr>
            <a:graphicFrameLocks noChangeAspect="1"/>
          </p:cNvGraphicFramePr>
          <p:nvPr/>
        </p:nvGraphicFramePr>
        <p:xfrm>
          <a:off x="381000" y="838200"/>
          <a:ext cx="8153400" cy="5467350"/>
        </p:xfrm>
        <a:graphic>
          <a:graphicData uri="http://schemas.openxmlformats.org/presentationml/2006/ole">
            <mc:AlternateContent xmlns:mc="http://schemas.openxmlformats.org/markup-compatibility/2006">
              <mc:Choice xmlns:v="urn:schemas-microsoft-com:vml" Requires="v">
                <p:oleObj spid="_x0000_s3089" r:id="rId3" imgW="10645140" imgH="6197600" progId="MSGraph.Chart.8">
                  <p:embed/>
                </p:oleObj>
              </mc:Choice>
              <mc:Fallback>
                <p:oleObj r:id="rId3" imgW="10645140" imgH="6197600" progId="MSGraph.Chart.8">
                  <p:embed/>
                  <p:pic>
                    <p:nvPicPr>
                      <p:cNvPr id="0" name="图片 3075"/>
                      <p:cNvPicPr/>
                      <p:nvPr/>
                    </p:nvPicPr>
                    <p:blipFill>
                      <a:blip r:embed="rId4"/>
                      <a:stretch>
                        <a:fillRect/>
                      </a:stretch>
                    </p:blipFill>
                    <p:spPr>
                      <a:xfrm>
                        <a:off x="381000" y="838200"/>
                        <a:ext cx="8153400" cy="5467350"/>
                      </a:xfrm>
                      <a:prstGeom prst="rect">
                        <a:avLst/>
                      </a:prstGeo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0" scaled="1"/>
                        <a:tileRect/>
                      </a:gradFill>
                      <a:ln w="38100">
                        <a:noFill/>
                        <a:miter/>
                      </a:ln>
                    </p:spPr>
                  </p:pic>
                </p:oleObj>
              </mc:Fallback>
            </mc:AlternateContent>
          </a:graphicData>
        </a:graphic>
      </p:graphicFrame>
      <p:sp>
        <p:nvSpPr>
          <p:cNvPr id="14340" name="Text Box 4"/>
          <p:cNvSpPr txBox="1"/>
          <p:nvPr/>
        </p:nvSpPr>
        <p:spPr>
          <a:xfrm>
            <a:off x="1371600" y="5791200"/>
            <a:ext cx="2732088"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传统的人事档案管理(数据存储）</a:t>
            </a:r>
            <a:endParaRPr lang="zh-CN" altLang="en-US" sz="1400" b="0" dirty="0">
              <a:solidFill>
                <a:srgbClr val="000099"/>
              </a:solidFill>
              <a:latin typeface="Times New Roman" panose="02020603050405020304" pitchFamily="18" charset="0"/>
            </a:endParaRPr>
          </a:p>
        </p:txBody>
      </p:sp>
      <p:sp>
        <p:nvSpPr>
          <p:cNvPr id="14341" name="Text Box 5"/>
          <p:cNvSpPr txBox="1"/>
          <p:nvPr/>
        </p:nvSpPr>
        <p:spPr>
          <a:xfrm>
            <a:off x="1231900" y="990600"/>
            <a:ext cx="5397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事务</a:t>
            </a:r>
            <a:endParaRPr lang="zh-CN" altLang="en-US" sz="1400" b="0" dirty="0">
              <a:solidFill>
                <a:srgbClr val="000099"/>
              </a:solidFill>
              <a:latin typeface="Times New Roman" panose="02020603050405020304" pitchFamily="18" charset="0"/>
            </a:endParaRPr>
          </a:p>
        </p:txBody>
      </p:sp>
      <p:sp>
        <p:nvSpPr>
          <p:cNvPr id="14342" name="Text Box 6"/>
          <p:cNvSpPr txBox="1"/>
          <p:nvPr/>
        </p:nvSpPr>
        <p:spPr>
          <a:xfrm>
            <a:off x="4876800" y="2590800"/>
            <a:ext cx="16065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人力资源战略管理</a:t>
            </a:r>
            <a:endParaRPr lang="zh-CN" altLang="en-US" sz="1400" b="0" dirty="0">
              <a:solidFill>
                <a:srgbClr val="000099"/>
              </a:solidFill>
              <a:latin typeface="Times New Roman" panose="02020603050405020304" pitchFamily="18" charset="0"/>
            </a:endParaRPr>
          </a:p>
        </p:txBody>
      </p:sp>
      <p:sp>
        <p:nvSpPr>
          <p:cNvPr id="14343" name="Text Box 7"/>
          <p:cNvSpPr txBox="1"/>
          <p:nvPr/>
        </p:nvSpPr>
        <p:spPr>
          <a:xfrm>
            <a:off x="3962400" y="3352800"/>
            <a:ext cx="26733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外部资源利用，共享服务的基础</a:t>
            </a:r>
            <a:endParaRPr lang="zh-CN" altLang="en-US" sz="1400" b="0" dirty="0">
              <a:solidFill>
                <a:srgbClr val="000099"/>
              </a:solidFill>
              <a:latin typeface="Times New Roman" panose="02020603050405020304" pitchFamily="18" charset="0"/>
            </a:endParaRPr>
          </a:p>
        </p:txBody>
      </p:sp>
      <p:sp>
        <p:nvSpPr>
          <p:cNvPr id="14344" name="Text Box 8"/>
          <p:cNvSpPr txBox="1"/>
          <p:nvPr/>
        </p:nvSpPr>
        <p:spPr>
          <a:xfrm>
            <a:off x="3352800" y="4191000"/>
            <a:ext cx="14287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为其他部门服务</a:t>
            </a:r>
            <a:endParaRPr lang="zh-CN" altLang="en-US" sz="1400" b="0" dirty="0">
              <a:solidFill>
                <a:srgbClr val="000099"/>
              </a:solidFill>
              <a:latin typeface="Times New Roman" panose="02020603050405020304" pitchFamily="18" charset="0"/>
            </a:endParaRPr>
          </a:p>
        </p:txBody>
      </p:sp>
      <p:sp>
        <p:nvSpPr>
          <p:cNvPr id="14345" name="Text Box 9"/>
          <p:cNvSpPr txBox="1"/>
          <p:nvPr/>
        </p:nvSpPr>
        <p:spPr>
          <a:xfrm>
            <a:off x="2590800" y="5105400"/>
            <a:ext cx="8953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交易处理</a:t>
            </a:r>
            <a:endParaRPr lang="zh-CN" altLang="en-US" sz="1400" b="0" dirty="0">
              <a:solidFill>
                <a:srgbClr val="000099"/>
              </a:solidFill>
              <a:latin typeface="Times New Roman" panose="02020603050405020304" pitchFamily="18" charset="0"/>
            </a:endParaRPr>
          </a:p>
        </p:txBody>
      </p:sp>
      <p:sp>
        <p:nvSpPr>
          <p:cNvPr id="14346" name="Text Box 10"/>
          <p:cNvSpPr txBox="1"/>
          <p:nvPr/>
        </p:nvSpPr>
        <p:spPr>
          <a:xfrm>
            <a:off x="6858000" y="1676400"/>
            <a:ext cx="8953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知识管理</a:t>
            </a:r>
            <a:endParaRPr lang="zh-CN" altLang="en-US" sz="1400" b="0" dirty="0">
              <a:solidFill>
                <a:srgbClr val="000099"/>
              </a:solidFill>
              <a:latin typeface="Times New Roman" panose="02020603050405020304" pitchFamily="18" charset="0"/>
            </a:endParaRPr>
          </a:p>
        </p:txBody>
      </p:sp>
      <p:sp>
        <p:nvSpPr>
          <p:cNvPr id="14347" name="Text Box 11"/>
          <p:cNvSpPr txBox="1"/>
          <p:nvPr/>
        </p:nvSpPr>
        <p:spPr>
          <a:xfrm>
            <a:off x="6070600" y="2057400"/>
            <a:ext cx="8953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知识递送</a:t>
            </a:r>
            <a:endParaRPr lang="zh-CN" altLang="en-US" sz="1400" b="0" dirty="0">
              <a:solidFill>
                <a:srgbClr val="000099"/>
              </a:solidFill>
              <a:latin typeface="Times New Roman" panose="02020603050405020304" pitchFamily="18" charset="0"/>
            </a:endParaRPr>
          </a:p>
        </p:txBody>
      </p:sp>
      <p:sp>
        <p:nvSpPr>
          <p:cNvPr id="14348" name="Text Box 12"/>
          <p:cNvSpPr txBox="1"/>
          <p:nvPr/>
        </p:nvSpPr>
        <p:spPr>
          <a:xfrm>
            <a:off x="5994400" y="990600"/>
            <a:ext cx="1073150" cy="304800"/>
          </a:xfrm>
          <a:prstGeom prst="rect">
            <a:avLst/>
          </a:prstGeom>
          <a:noFill/>
          <a:ln w="9525">
            <a:noFill/>
          </a:ln>
        </p:spPr>
        <p:txBody>
          <a:bodyPr wrap="none">
            <a:spAutoFit/>
          </a:bodyPr>
          <a:lstStyle/>
          <a:p>
            <a:pPr algn="ctr" eaLnBrk="1" hangingPunct="1"/>
            <a:r>
              <a:rPr lang="zh-CN" altLang="en-US" sz="1400" b="0" dirty="0">
                <a:solidFill>
                  <a:srgbClr val="000099"/>
                </a:solidFill>
                <a:latin typeface="Times New Roman" panose="02020603050405020304" pitchFamily="18" charset="0"/>
              </a:rPr>
              <a:t>知识与战略</a:t>
            </a:r>
          </a:p>
        </p:txBody>
      </p:sp>
      <p:sp>
        <p:nvSpPr>
          <p:cNvPr id="14349" name="Text Box 13"/>
          <p:cNvSpPr txBox="1"/>
          <p:nvPr/>
        </p:nvSpPr>
        <p:spPr>
          <a:xfrm>
            <a:off x="3517900" y="990600"/>
            <a:ext cx="5397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分析</a:t>
            </a:r>
            <a:endParaRPr lang="zh-CN" altLang="en-US" sz="1400" b="0" dirty="0">
              <a:solidFill>
                <a:srgbClr val="000099"/>
              </a:solidFill>
              <a:latin typeface="Times New Roman" panose="02020603050405020304" pitchFamily="18" charset="0"/>
            </a:endParaRPr>
          </a:p>
        </p:txBody>
      </p:sp>
      <p:sp>
        <p:nvSpPr>
          <p:cNvPr id="14350" name="Text Box 14"/>
          <p:cNvSpPr txBox="1"/>
          <p:nvPr/>
        </p:nvSpPr>
        <p:spPr>
          <a:xfrm>
            <a:off x="485775" y="2743200"/>
            <a:ext cx="5397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1990</a:t>
            </a:r>
            <a:endParaRPr lang="en-US" altLang="zh-CN" sz="1400" b="0" dirty="0">
              <a:solidFill>
                <a:srgbClr val="000099"/>
              </a:solidFill>
              <a:latin typeface="Times New Roman" panose="02020603050405020304" pitchFamily="18" charset="0"/>
            </a:endParaRPr>
          </a:p>
        </p:txBody>
      </p:sp>
      <p:sp>
        <p:nvSpPr>
          <p:cNvPr id="14351" name="Text Box 15"/>
          <p:cNvSpPr txBox="1"/>
          <p:nvPr/>
        </p:nvSpPr>
        <p:spPr>
          <a:xfrm>
            <a:off x="484188" y="4125913"/>
            <a:ext cx="5397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1980</a:t>
            </a:r>
            <a:endParaRPr lang="en-US" altLang="zh-CN" sz="1400" b="0" dirty="0">
              <a:solidFill>
                <a:srgbClr val="000099"/>
              </a:solidFill>
              <a:latin typeface="Times New Roman" panose="02020603050405020304" pitchFamily="18" charset="0"/>
            </a:endParaRPr>
          </a:p>
        </p:txBody>
      </p:sp>
      <p:sp>
        <p:nvSpPr>
          <p:cNvPr id="14352" name="Text Box 16"/>
          <p:cNvSpPr txBox="1"/>
          <p:nvPr/>
        </p:nvSpPr>
        <p:spPr>
          <a:xfrm>
            <a:off x="484188" y="5192713"/>
            <a:ext cx="5397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1960</a:t>
            </a:r>
            <a:endParaRPr lang="en-US" altLang="zh-CN" sz="1400" b="0" dirty="0">
              <a:solidFill>
                <a:srgbClr val="000099"/>
              </a:solidFill>
              <a:latin typeface="Times New Roman" panose="02020603050405020304" pitchFamily="18" charset="0"/>
            </a:endParaRPr>
          </a:p>
        </p:txBody>
      </p:sp>
      <p:sp>
        <p:nvSpPr>
          <p:cNvPr id="14353" name="Text Box 17"/>
          <p:cNvSpPr txBox="1"/>
          <p:nvPr/>
        </p:nvSpPr>
        <p:spPr>
          <a:xfrm>
            <a:off x="485775" y="1676400"/>
            <a:ext cx="539750" cy="304800"/>
          </a:xfrm>
          <a:prstGeom prst="rect">
            <a:avLst/>
          </a:prstGeom>
          <a:noFill/>
          <a:ln w="9525">
            <a:noFill/>
          </a:ln>
        </p:spPr>
        <p:txBody>
          <a:bodyPr wrap="none">
            <a:spAutoFit/>
          </a:bodyPr>
          <a:lstStyle/>
          <a:p>
            <a:pPr algn="ctr" eaLnBrk="1" hangingPunct="1"/>
            <a:r>
              <a:rPr lang="zh-CN" altLang="en-GB" sz="1400" b="0" dirty="0">
                <a:solidFill>
                  <a:srgbClr val="000099"/>
                </a:solidFill>
                <a:latin typeface="Times New Roman" panose="02020603050405020304" pitchFamily="18" charset="0"/>
              </a:rPr>
              <a:t>2000</a:t>
            </a:r>
            <a:endParaRPr lang="en-US" altLang="zh-CN" sz="1400" b="0" dirty="0">
              <a:solidFill>
                <a:srgbClr val="000099"/>
              </a:solidFill>
              <a:latin typeface="Times New Roman" panose="02020603050405020304" pitchFamily="18" charset="0"/>
            </a:endParaRPr>
          </a:p>
        </p:txBody>
      </p:sp>
      <p:sp>
        <p:nvSpPr>
          <p:cNvPr id="14354" name="Line 18"/>
          <p:cNvSpPr/>
          <p:nvPr/>
        </p:nvSpPr>
        <p:spPr>
          <a:xfrm>
            <a:off x="381000" y="1066800"/>
            <a:ext cx="0" cy="5257800"/>
          </a:xfrm>
          <a:prstGeom prst="line">
            <a:avLst/>
          </a:prstGeom>
          <a:ln w="9525" cap="flat" cmpd="sng">
            <a:solidFill>
              <a:schemeClr val="tx1"/>
            </a:solidFill>
            <a:prstDash val="solid"/>
            <a:headEnd type="none" w="med" len="med"/>
            <a:tailEnd type="none" w="med" len="med"/>
          </a:ln>
        </p:spPr>
      </p:sp>
    </p:spTree>
  </p:cSld>
  <p:clrMapOvr>
    <a:masterClrMapping/>
  </p:clrMapOvr>
  <p:transition>
    <p:blind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789" y="1052736"/>
            <a:ext cx="8135938" cy="954185"/>
          </a:xfr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zh-CN" sz="2400" b="1" i="0" u="none" strike="noStrike" kern="0" cap="none" spc="0" normalizeH="0" baseline="0" noProof="0" dirty="0">
                <a:ln>
                  <a:noFill/>
                </a:ln>
                <a:solidFill>
                  <a:schemeClr val="tx2"/>
                </a:solidFill>
                <a:effectLst/>
                <a:uLnTx/>
                <a:uFillTx/>
                <a:latin typeface="+mn-lt"/>
                <a:ea typeface="+mn-ea"/>
                <a:cs typeface="+mn-ea"/>
                <a:sym typeface="+mn-lt"/>
              </a:rPr>
              <a:t>人力资源管理的终极本质是</a:t>
            </a:r>
            <a:r>
              <a:rPr kumimoji="1" lang="zh-CN" altLang="zh-CN" sz="2400" b="1" i="0" u="none" strike="noStrike" kern="0" cap="none" spc="0" normalizeH="0" baseline="0" noProof="0" dirty="0">
                <a:ln>
                  <a:noFill/>
                </a:ln>
                <a:solidFill>
                  <a:srgbClr val="FF0000"/>
                </a:solidFill>
                <a:effectLst/>
                <a:uLnTx/>
                <a:uFillTx/>
                <a:latin typeface="+mn-lt"/>
                <a:ea typeface="+mn-ea"/>
                <a:cs typeface="+mn-ea"/>
                <a:sym typeface="+mn-lt"/>
              </a:rPr>
              <a:t>激活作为组织核心能力细胞的“人才”的活力</a:t>
            </a:r>
            <a:r>
              <a:rPr kumimoji="1" lang="zh-CN" altLang="zh-CN" sz="2400" b="1" i="0" u="none" strike="noStrike" kern="0" cap="none" spc="0" normalizeH="0" baseline="0" noProof="0" dirty="0">
                <a:ln>
                  <a:noFill/>
                </a:ln>
                <a:solidFill>
                  <a:schemeClr val="tx2"/>
                </a:solidFill>
                <a:effectLst/>
                <a:uLnTx/>
                <a:uFillTx/>
                <a:latin typeface="+mn-lt"/>
                <a:ea typeface="+mn-ea"/>
                <a:cs typeface="+mn-ea"/>
                <a:sym typeface="+mn-lt"/>
              </a:rPr>
              <a:t>，传统的人力资源理念正在向管理人力资本和激活优秀个体的方向演变</a:t>
            </a:r>
            <a:endParaRPr kumimoji="1" lang="zh-CN" altLang="en-US" sz="2400" b="1" i="0" u="none" strike="noStrike" kern="0" cap="none" spc="0" normalizeH="0" baseline="0" noProof="0" dirty="0">
              <a:ln>
                <a:noFill/>
              </a:ln>
              <a:solidFill>
                <a:schemeClr val="tx2"/>
              </a:solidFill>
              <a:effectLst/>
              <a:uLnTx/>
              <a:uFillTx/>
              <a:latin typeface="+mn-lt"/>
              <a:ea typeface="+mn-ea"/>
              <a:cs typeface="+mn-ea"/>
              <a:sym typeface="+mn-lt"/>
            </a:endParaRPr>
          </a:p>
        </p:txBody>
      </p:sp>
      <p:grpSp>
        <p:nvGrpSpPr>
          <p:cNvPr id="15363" name="组合 67"/>
          <p:cNvGrpSpPr/>
          <p:nvPr/>
        </p:nvGrpSpPr>
        <p:grpSpPr>
          <a:xfrm>
            <a:off x="168275" y="2225675"/>
            <a:ext cx="8782050" cy="3814763"/>
            <a:chOff x="766011" y="1577435"/>
            <a:chExt cx="7496242" cy="4725117"/>
          </a:xfrm>
        </p:grpSpPr>
        <p:sp>
          <p:nvSpPr>
            <p:cNvPr id="69" name="五边形 6"/>
            <p:cNvSpPr/>
            <p:nvPr/>
          </p:nvSpPr>
          <p:spPr>
            <a:xfrm>
              <a:off x="977402" y="1577435"/>
              <a:ext cx="1668090" cy="953676"/>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100" b="1"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70" name="五边形 7"/>
            <p:cNvSpPr/>
            <p:nvPr/>
          </p:nvSpPr>
          <p:spPr>
            <a:xfrm>
              <a:off x="2823006" y="1602998"/>
              <a:ext cx="1636923" cy="95367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100" b="1"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71" name="五边形 8"/>
            <p:cNvSpPr/>
            <p:nvPr/>
          </p:nvSpPr>
          <p:spPr>
            <a:xfrm>
              <a:off x="4634734" y="1595133"/>
              <a:ext cx="1638278" cy="95367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100" b="1"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72" name="五边形 9"/>
            <p:cNvSpPr/>
            <p:nvPr/>
          </p:nvSpPr>
          <p:spPr>
            <a:xfrm>
              <a:off x="6508794" y="1618729"/>
              <a:ext cx="1636923" cy="955642"/>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100" b="1"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73" name="文本框 72"/>
            <p:cNvSpPr txBox="1"/>
            <p:nvPr/>
          </p:nvSpPr>
          <p:spPr>
            <a:xfrm>
              <a:off x="977402" y="1744575"/>
              <a:ext cx="1775140" cy="572204"/>
            </a:xfrm>
            <a:prstGeom prst="rect">
              <a:avLst/>
            </a:prstGeom>
            <a:noFill/>
          </p:spPr>
          <p:txBody>
            <a:bodyPr>
              <a:spAutoFit/>
            </a:bodyPr>
            <a:lstStyle/>
            <a:p>
              <a:pPr marR="0" defTabSz="914400">
                <a:buClrTx/>
                <a:buSzTx/>
                <a:buFontTx/>
                <a:defRPr/>
              </a:pPr>
              <a:r>
                <a:rPr kumimoji="1" lang="en-US" altLang="zh-CN" sz="1200" kern="1200" cap="none" spc="0" normalizeH="0" baseline="0" noProof="0" dirty="0">
                  <a:solidFill>
                    <a:schemeClr val="bg1"/>
                  </a:solidFill>
                  <a:latin typeface="+mn-lt"/>
                  <a:ea typeface="+mn-ea"/>
                  <a:cs typeface="+mn-ea"/>
                  <a:sym typeface="+mn-lt"/>
                </a:rPr>
                <a:t>PM</a:t>
              </a:r>
            </a:p>
            <a:p>
              <a:pPr marR="0" defTabSz="914400">
                <a:buClrTx/>
                <a:buSzTx/>
                <a:buFontTx/>
                <a:defRPr/>
              </a:pPr>
              <a:r>
                <a:rPr kumimoji="1" lang="en-US" altLang="zh-CN" sz="1200" kern="1200" cap="none" spc="0" normalizeH="0" baseline="0" noProof="0" dirty="0">
                  <a:solidFill>
                    <a:schemeClr val="bg1"/>
                  </a:solidFill>
                  <a:latin typeface="+mn-lt"/>
                  <a:ea typeface="+mn-ea"/>
                  <a:cs typeface="+mn-ea"/>
                  <a:sym typeface="+mn-lt"/>
                </a:rPr>
                <a:t>Personnel management</a:t>
              </a:r>
              <a:endParaRPr kumimoji="1" lang="zh-CN" altLang="en-US" sz="1200" kern="1200" cap="none" spc="0" normalizeH="0" baseline="0" noProof="0" dirty="0">
                <a:solidFill>
                  <a:schemeClr val="bg1"/>
                </a:solidFill>
                <a:latin typeface="+mn-lt"/>
                <a:ea typeface="+mn-ea"/>
                <a:cs typeface="+mn-ea"/>
                <a:sym typeface="+mn-lt"/>
              </a:endParaRPr>
            </a:p>
          </p:txBody>
        </p:sp>
        <p:sp>
          <p:nvSpPr>
            <p:cNvPr id="74" name="文本框 73"/>
            <p:cNvSpPr txBox="1"/>
            <p:nvPr/>
          </p:nvSpPr>
          <p:spPr>
            <a:xfrm>
              <a:off x="2859593" y="1695415"/>
              <a:ext cx="1563750" cy="800301"/>
            </a:xfrm>
            <a:prstGeom prst="rect">
              <a:avLst/>
            </a:prstGeom>
            <a:noFill/>
          </p:spPr>
          <p:txBody>
            <a:bodyPr>
              <a:spAutoFit/>
            </a:bodyPr>
            <a:lstStyle/>
            <a:p>
              <a:pPr marR="0" defTabSz="914400">
                <a:buClrTx/>
                <a:buSzTx/>
                <a:buFontTx/>
                <a:defRPr/>
              </a:pPr>
              <a:r>
                <a:rPr kumimoji="1" lang="en-US" altLang="zh-CN" sz="1200" kern="1200" cap="none" spc="0" normalizeH="0" baseline="0" noProof="0" dirty="0">
                  <a:solidFill>
                    <a:schemeClr val="bg1"/>
                  </a:solidFill>
                  <a:latin typeface="+mn-lt"/>
                  <a:ea typeface="+mn-ea"/>
                  <a:cs typeface="+mn-ea"/>
                  <a:sym typeface="+mn-lt"/>
                </a:rPr>
                <a:t>HRM</a:t>
              </a:r>
            </a:p>
            <a:p>
              <a:pPr marR="0" defTabSz="914400">
                <a:buClrTx/>
                <a:buSzTx/>
                <a:buFontTx/>
                <a:defRPr/>
              </a:pPr>
              <a:r>
                <a:rPr kumimoji="1" lang="en-US" altLang="zh-CN" sz="1200" kern="1200" cap="none" spc="0" normalizeH="0" baseline="0" noProof="0" dirty="0">
                  <a:solidFill>
                    <a:schemeClr val="bg1"/>
                  </a:solidFill>
                  <a:latin typeface="+mn-lt"/>
                  <a:ea typeface="+mn-ea"/>
                  <a:cs typeface="+mn-ea"/>
                  <a:sym typeface="+mn-lt"/>
                </a:rPr>
                <a:t>Human resource management</a:t>
              </a:r>
              <a:endParaRPr kumimoji="1" lang="zh-CN" altLang="en-US" sz="1200" kern="1200" cap="none" spc="0" normalizeH="0" baseline="0" noProof="0" dirty="0">
                <a:solidFill>
                  <a:schemeClr val="bg1"/>
                </a:solidFill>
                <a:latin typeface="+mn-lt"/>
                <a:ea typeface="+mn-ea"/>
                <a:cs typeface="+mn-ea"/>
                <a:sym typeface="+mn-lt"/>
              </a:endParaRPr>
            </a:p>
          </p:txBody>
        </p:sp>
        <p:sp>
          <p:nvSpPr>
            <p:cNvPr id="75" name="文本框 74"/>
            <p:cNvSpPr txBox="1"/>
            <p:nvPr/>
          </p:nvSpPr>
          <p:spPr>
            <a:xfrm>
              <a:off x="4675386" y="1669854"/>
              <a:ext cx="1290026" cy="800300"/>
            </a:xfrm>
            <a:prstGeom prst="rect">
              <a:avLst/>
            </a:prstGeom>
            <a:noFill/>
          </p:spPr>
          <p:txBody>
            <a:bodyPr>
              <a:spAutoFit/>
            </a:bodyPr>
            <a:lstStyle/>
            <a:p>
              <a:pPr marR="0" defTabSz="914400">
                <a:buClrTx/>
                <a:buSzTx/>
                <a:buFontTx/>
                <a:defRPr/>
              </a:pPr>
              <a:r>
                <a:rPr kumimoji="1" lang="en-US" altLang="zh-CN" sz="1200" kern="1200" cap="none" spc="0" normalizeH="0" baseline="0" noProof="0" dirty="0">
                  <a:solidFill>
                    <a:schemeClr val="bg1"/>
                  </a:solidFill>
                  <a:latin typeface="+mn-lt"/>
                  <a:ea typeface="+mn-ea"/>
                  <a:cs typeface="+mn-ea"/>
                  <a:sym typeface="+mn-lt"/>
                </a:rPr>
                <a:t>HCM</a:t>
              </a:r>
            </a:p>
            <a:p>
              <a:pPr marR="0" defTabSz="914400">
                <a:buClrTx/>
                <a:buSzTx/>
                <a:buFontTx/>
                <a:defRPr/>
              </a:pPr>
              <a:r>
                <a:rPr kumimoji="1" lang="en-US" altLang="zh-CN" sz="1200" kern="1200" cap="none" spc="0" normalizeH="0" baseline="0" noProof="0" dirty="0">
                  <a:solidFill>
                    <a:schemeClr val="bg1"/>
                  </a:solidFill>
                  <a:latin typeface="+mn-lt"/>
                  <a:ea typeface="+mn-ea"/>
                  <a:cs typeface="+mn-ea"/>
                  <a:sym typeface="+mn-lt"/>
                </a:rPr>
                <a:t>Human capital management</a:t>
              </a:r>
              <a:endParaRPr kumimoji="1" lang="zh-CN" altLang="en-US" sz="1200" kern="1200" cap="none" spc="0" normalizeH="0" baseline="0" noProof="0" dirty="0">
                <a:solidFill>
                  <a:schemeClr val="bg1"/>
                </a:solidFill>
                <a:latin typeface="+mn-lt"/>
                <a:ea typeface="+mn-ea"/>
                <a:cs typeface="+mn-ea"/>
                <a:sym typeface="+mn-lt"/>
              </a:endParaRPr>
            </a:p>
          </p:txBody>
        </p:sp>
        <p:sp>
          <p:nvSpPr>
            <p:cNvPr id="76" name="文本框 75"/>
            <p:cNvSpPr txBox="1"/>
            <p:nvPr/>
          </p:nvSpPr>
          <p:spPr>
            <a:xfrm>
              <a:off x="6514214" y="1776036"/>
              <a:ext cx="1748039" cy="572204"/>
            </a:xfrm>
            <a:prstGeom prst="rect">
              <a:avLst/>
            </a:prstGeom>
            <a:noFill/>
          </p:spPr>
          <p:txBody>
            <a:bodyPr>
              <a:spAutoFit/>
            </a:bodyPr>
            <a:lstStyle/>
            <a:p>
              <a:pPr marR="0" defTabSz="914400">
                <a:buClrTx/>
                <a:buSzTx/>
                <a:buFontTx/>
                <a:defRPr/>
              </a:pPr>
              <a:r>
                <a:rPr kumimoji="1" lang="en-US" altLang="zh-CN" sz="1200" kern="1200" cap="none" spc="0" normalizeH="0" baseline="0" noProof="0" dirty="0">
                  <a:solidFill>
                    <a:schemeClr val="bg1"/>
                  </a:solidFill>
                  <a:latin typeface="+mn-lt"/>
                  <a:ea typeface="+mn-ea"/>
                  <a:cs typeface="+mn-ea"/>
                  <a:sym typeface="+mn-lt"/>
                </a:rPr>
                <a:t>TM</a:t>
              </a:r>
            </a:p>
            <a:p>
              <a:pPr marR="0" defTabSz="914400">
                <a:buClrTx/>
                <a:buSzTx/>
                <a:buFontTx/>
                <a:defRPr/>
              </a:pPr>
              <a:r>
                <a:rPr kumimoji="1" lang="en-US" altLang="zh-CN" sz="1200" kern="1200" cap="none" spc="0" normalizeH="0" baseline="0" noProof="0" dirty="0">
                  <a:solidFill>
                    <a:schemeClr val="bg1"/>
                  </a:solidFill>
                  <a:latin typeface="+mn-lt"/>
                  <a:ea typeface="+mn-ea"/>
                  <a:cs typeface="+mn-ea"/>
                  <a:sym typeface="+mn-lt"/>
                </a:rPr>
                <a:t>Talent  management</a:t>
              </a:r>
              <a:endParaRPr kumimoji="1" lang="zh-CN" altLang="en-US" sz="1200" kern="1200" cap="none" spc="0" normalizeH="0" baseline="0" noProof="0" dirty="0">
                <a:solidFill>
                  <a:schemeClr val="bg1"/>
                </a:solidFill>
                <a:latin typeface="+mn-lt"/>
                <a:ea typeface="+mn-ea"/>
                <a:cs typeface="+mn-ea"/>
                <a:sym typeface="+mn-lt"/>
              </a:endParaRPr>
            </a:p>
          </p:txBody>
        </p:sp>
        <p:sp>
          <p:nvSpPr>
            <p:cNvPr id="77" name="文本框 76"/>
            <p:cNvSpPr txBox="1"/>
            <p:nvPr/>
          </p:nvSpPr>
          <p:spPr>
            <a:xfrm>
              <a:off x="985532" y="2733643"/>
              <a:ext cx="1552909" cy="418831"/>
            </a:xfrm>
            <a:prstGeom prst="rect">
              <a:avLst/>
            </a:prstGeom>
            <a:noFill/>
          </p:spPr>
          <p:txBody>
            <a:bodyPr>
              <a:spAutoFit/>
            </a:bodyPr>
            <a:lstStyle/>
            <a:p>
              <a:pPr marR="0" defTabSz="914400">
                <a:buClrTx/>
                <a:buSzTx/>
                <a:buFontTx/>
                <a:defRPr/>
              </a:pPr>
              <a:r>
                <a:rPr kumimoji="1" lang="zh-CN" altLang="en-US" kern="1200" cap="none" spc="0" normalizeH="0" baseline="0" noProof="0" dirty="0">
                  <a:latin typeface="+mn-lt"/>
                  <a:ea typeface="+mn-ea"/>
                  <a:cs typeface="+mn-ea"/>
                  <a:sym typeface="+mn-lt"/>
                </a:rPr>
                <a:t>人事劳动管理</a:t>
              </a:r>
            </a:p>
          </p:txBody>
        </p:sp>
        <p:sp>
          <p:nvSpPr>
            <p:cNvPr id="78" name="文本框 77"/>
            <p:cNvSpPr txBox="1"/>
            <p:nvPr/>
          </p:nvSpPr>
          <p:spPr>
            <a:xfrm>
              <a:off x="2865013" y="2735610"/>
              <a:ext cx="1552909" cy="418830"/>
            </a:xfrm>
            <a:prstGeom prst="rect">
              <a:avLst/>
            </a:prstGeom>
            <a:noFill/>
          </p:spPr>
          <p:txBody>
            <a:bodyPr>
              <a:spAutoFit/>
            </a:bodyPr>
            <a:lstStyle/>
            <a:p>
              <a:pPr marR="0" defTabSz="914400">
                <a:buClrTx/>
                <a:buSzTx/>
                <a:buFontTx/>
                <a:defRPr/>
              </a:pPr>
              <a:r>
                <a:rPr kumimoji="1" lang="zh-CN" altLang="en-US" kern="1200" cap="none" spc="0" normalizeH="0" baseline="0" noProof="0" dirty="0">
                  <a:latin typeface="+mn-lt"/>
                  <a:ea typeface="+mn-ea"/>
                  <a:cs typeface="+mn-ea"/>
                  <a:sym typeface="+mn-lt"/>
                </a:rPr>
                <a:t>人力资源管理</a:t>
              </a:r>
            </a:p>
          </p:txBody>
        </p:sp>
        <p:sp>
          <p:nvSpPr>
            <p:cNvPr id="79" name="文本框 78"/>
            <p:cNvSpPr txBox="1"/>
            <p:nvPr/>
          </p:nvSpPr>
          <p:spPr>
            <a:xfrm>
              <a:off x="4669965" y="2733643"/>
              <a:ext cx="1554264" cy="418831"/>
            </a:xfrm>
            <a:prstGeom prst="rect">
              <a:avLst/>
            </a:prstGeom>
            <a:noFill/>
          </p:spPr>
          <p:txBody>
            <a:bodyPr>
              <a:spAutoFit/>
            </a:bodyPr>
            <a:lstStyle/>
            <a:p>
              <a:pPr marR="0" defTabSz="914400">
                <a:buClrTx/>
                <a:buSzTx/>
                <a:buFontTx/>
                <a:defRPr/>
              </a:pPr>
              <a:r>
                <a:rPr kumimoji="1" lang="zh-CN" altLang="en-US" kern="1200" cap="none" spc="0" normalizeH="0" baseline="0" noProof="0" dirty="0">
                  <a:latin typeface="+mn-lt"/>
                  <a:ea typeface="+mn-ea"/>
                  <a:cs typeface="+mn-ea"/>
                  <a:sym typeface="+mn-lt"/>
                </a:rPr>
                <a:t>人力资本管理</a:t>
              </a:r>
            </a:p>
          </p:txBody>
        </p:sp>
        <p:sp>
          <p:nvSpPr>
            <p:cNvPr id="80" name="文本框 79"/>
            <p:cNvSpPr txBox="1"/>
            <p:nvPr/>
          </p:nvSpPr>
          <p:spPr>
            <a:xfrm>
              <a:off x="6609069" y="2712014"/>
              <a:ext cx="1554265" cy="418830"/>
            </a:xfrm>
            <a:prstGeom prst="rect">
              <a:avLst/>
            </a:prstGeom>
            <a:noFill/>
          </p:spPr>
          <p:txBody>
            <a:bodyPr>
              <a:spAutoFit/>
            </a:bodyPr>
            <a:lstStyle/>
            <a:p>
              <a:pPr marR="0" defTabSz="914400">
                <a:buClrTx/>
                <a:buSzTx/>
                <a:buFontTx/>
                <a:defRPr/>
              </a:pPr>
              <a:r>
                <a:rPr kumimoji="1" lang="zh-CN" altLang="en-US" kern="1200" cap="none" spc="0" normalizeH="0" baseline="0" noProof="0" dirty="0">
                  <a:latin typeface="+mn-lt"/>
                  <a:ea typeface="+mn-ea"/>
                  <a:cs typeface="+mn-ea"/>
                  <a:sym typeface="+mn-lt"/>
                </a:rPr>
                <a:t>人才管理</a:t>
              </a:r>
            </a:p>
          </p:txBody>
        </p:sp>
        <p:cxnSp>
          <p:nvCxnSpPr>
            <p:cNvPr id="81" name="直接连接符 80"/>
            <p:cNvCxnSpPr/>
            <p:nvPr/>
          </p:nvCxnSpPr>
          <p:spPr>
            <a:xfrm flipV="1">
              <a:off x="905584" y="3207532"/>
              <a:ext cx="72577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855446" y="5191569"/>
              <a:ext cx="7363445" cy="0"/>
            </a:xfrm>
            <a:prstGeom prst="line">
              <a:avLst/>
            </a:prstGeom>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66011" y="3364839"/>
              <a:ext cx="128732" cy="1622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100" b="1"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84" name="矩形 83"/>
            <p:cNvSpPr/>
            <p:nvPr/>
          </p:nvSpPr>
          <p:spPr>
            <a:xfrm>
              <a:off x="766011" y="5396068"/>
              <a:ext cx="128732" cy="7806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100" b="1"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85" name="文本框 84"/>
            <p:cNvSpPr txBox="1"/>
            <p:nvPr/>
          </p:nvSpPr>
          <p:spPr>
            <a:xfrm>
              <a:off x="885257" y="3433660"/>
              <a:ext cx="1869995" cy="1486553"/>
            </a:xfrm>
            <a:prstGeom prst="rect">
              <a:avLst/>
            </a:prstGeom>
            <a:noFill/>
          </p:spPr>
          <p:txBody>
            <a:bodyPr>
              <a:spAutoFit/>
            </a:bodyPr>
            <a:lstStyle/>
            <a:p>
              <a:pPr marR="0" defTabSz="914400">
                <a:buClrTx/>
                <a:buSzTx/>
                <a:buFontTx/>
                <a:defRPr/>
              </a:pPr>
              <a:r>
                <a:rPr kumimoji="1" lang="zh-CN" altLang="en-US" sz="1200" kern="1200" cap="none" spc="0" normalizeH="0" baseline="0" noProof="0" dirty="0">
                  <a:latin typeface="+mn-lt"/>
                  <a:ea typeface="+mn-ea"/>
                  <a:cs typeface="+mn-ea"/>
                  <a:sym typeface="+mn-lt"/>
                </a:rPr>
                <a:t>“人”是</a:t>
              </a:r>
              <a:r>
                <a:rPr kumimoji="1" lang="zh-CN" altLang="en-US" sz="1200" kern="1200" cap="none" spc="0" normalizeH="0" baseline="0" noProof="0" dirty="0">
                  <a:solidFill>
                    <a:srgbClr val="FF0000"/>
                  </a:solidFill>
                  <a:latin typeface="+mn-lt"/>
                  <a:ea typeface="+mn-ea"/>
                  <a:cs typeface="+mn-ea"/>
                  <a:sym typeface="+mn-lt"/>
                </a:rPr>
                <a:t>劳动力、生产力</a:t>
              </a:r>
              <a:r>
                <a:rPr kumimoji="1" lang="zh-CN" altLang="en-US" sz="1200" kern="1200" cap="none" spc="0" normalizeH="0" baseline="0" noProof="0" dirty="0">
                  <a:latin typeface="+mn-lt"/>
                  <a:ea typeface="+mn-ea"/>
                  <a:cs typeface="+mn-ea"/>
                  <a:sym typeface="+mn-lt"/>
                </a:rPr>
                <a:t>的一部分，同时是企业正常运行的所需要的“成本”</a:t>
              </a:r>
              <a:endParaRPr kumimoji="1" lang="en-US" altLang="zh-CN" sz="1200" kern="1200" cap="none" spc="0" normalizeH="0" baseline="0" noProof="0" dirty="0">
                <a:latin typeface="+mn-lt"/>
                <a:ea typeface="+mn-ea"/>
                <a:cs typeface="+mn-ea"/>
                <a:sym typeface="+mn-lt"/>
              </a:endParaRPr>
            </a:p>
            <a:p>
              <a:pPr marR="0" defTabSz="914400">
                <a:buClrTx/>
                <a:buSzTx/>
                <a:buFontTx/>
                <a:defRPr/>
              </a:pPr>
              <a:endParaRPr kumimoji="1" lang="en-US" altLang="zh-CN" sz="1200" kern="1200" cap="none" spc="0" normalizeH="0" baseline="0" noProof="0" dirty="0">
                <a:latin typeface="+mn-lt"/>
                <a:ea typeface="+mn-ea"/>
                <a:cs typeface="+mn-ea"/>
                <a:sym typeface="+mn-lt"/>
              </a:endParaRPr>
            </a:p>
            <a:p>
              <a:pPr marR="0" defTabSz="914400">
                <a:buClrTx/>
                <a:buSzTx/>
                <a:buFontTx/>
                <a:defRPr/>
              </a:pPr>
              <a:r>
                <a:rPr kumimoji="1" lang="zh-CN" altLang="en-US" sz="1200" kern="1200" cap="none" spc="0" normalizeH="0" baseline="0" noProof="0" dirty="0">
                  <a:latin typeface="+mn-lt"/>
                  <a:ea typeface="+mn-ea"/>
                  <a:cs typeface="+mn-ea"/>
                  <a:sym typeface="+mn-lt"/>
                </a:rPr>
                <a:t>防止偷懒、倦怠，为了不让其做无用功而进行监视与管理</a:t>
              </a:r>
            </a:p>
          </p:txBody>
        </p:sp>
        <p:sp>
          <p:nvSpPr>
            <p:cNvPr id="86" name="文本框 85"/>
            <p:cNvSpPr txBox="1"/>
            <p:nvPr/>
          </p:nvSpPr>
          <p:spPr>
            <a:xfrm>
              <a:off x="2692919" y="3421862"/>
              <a:ext cx="1894387" cy="1486553"/>
            </a:xfrm>
            <a:prstGeom prst="rect">
              <a:avLst/>
            </a:prstGeom>
            <a:noFill/>
          </p:spPr>
          <p:txBody>
            <a:bodyPr>
              <a:spAutoFit/>
            </a:bodyPr>
            <a:lstStyle/>
            <a:p>
              <a:pPr marR="0" defTabSz="914400">
                <a:buClrTx/>
                <a:buSzTx/>
                <a:buFontTx/>
                <a:defRPr/>
              </a:pPr>
              <a:r>
                <a:rPr kumimoji="1" lang="zh-CN" altLang="en-US" sz="1200" kern="1200" cap="none" spc="0" normalizeH="0" baseline="0" noProof="0" dirty="0">
                  <a:latin typeface="+mn-lt"/>
                  <a:ea typeface="+mn-ea"/>
                  <a:cs typeface="+mn-ea"/>
                  <a:sym typeface="+mn-lt"/>
                </a:rPr>
                <a:t>人是经营</a:t>
              </a:r>
              <a:r>
                <a:rPr kumimoji="1" lang="zh-CN" altLang="en-US" sz="1200" kern="1200" cap="none" spc="0" normalizeH="0" baseline="0" noProof="0" dirty="0">
                  <a:solidFill>
                    <a:srgbClr val="FF0000"/>
                  </a:solidFill>
                  <a:latin typeface="+mn-lt"/>
                  <a:ea typeface="+mn-ea"/>
                  <a:cs typeface="+mn-ea"/>
                  <a:sym typeface="+mn-lt"/>
                </a:rPr>
                <a:t>资源</a:t>
              </a:r>
              <a:r>
                <a:rPr kumimoji="1" lang="zh-CN" altLang="en-US" sz="1200" kern="1200" cap="none" spc="0" normalizeH="0" baseline="0" noProof="0" dirty="0">
                  <a:latin typeface="+mn-lt"/>
                  <a:ea typeface="+mn-ea"/>
                  <a:cs typeface="+mn-ea"/>
                  <a:sym typeface="+mn-lt"/>
                </a:rPr>
                <a:t>执行的主体，应该成为经营中重视的核心。</a:t>
              </a:r>
              <a:endParaRPr kumimoji="1" lang="en-US" altLang="zh-CN" sz="1200" kern="1200" cap="none" spc="0" normalizeH="0" baseline="0" noProof="0" dirty="0">
                <a:latin typeface="+mn-lt"/>
                <a:ea typeface="+mn-ea"/>
                <a:cs typeface="+mn-ea"/>
                <a:sym typeface="+mn-lt"/>
              </a:endParaRPr>
            </a:p>
            <a:p>
              <a:pPr marR="0" defTabSz="914400">
                <a:buClrTx/>
                <a:buSzTx/>
                <a:buFontTx/>
                <a:defRPr/>
              </a:pPr>
              <a:endParaRPr kumimoji="1" lang="en-US" altLang="zh-CN" sz="1200" kern="1200" cap="none" spc="0" normalizeH="0" baseline="0" noProof="0" dirty="0">
                <a:latin typeface="+mn-lt"/>
                <a:ea typeface="+mn-ea"/>
                <a:cs typeface="+mn-ea"/>
                <a:sym typeface="+mn-lt"/>
              </a:endParaRPr>
            </a:p>
            <a:p>
              <a:pPr marR="0" defTabSz="914400">
                <a:buClrTx/>
                <a:buSzTx/>
                <a:buFontTx/>
                <a:defRPr/>
              </a:pPr>
              <a:endParaRPr kumimoji="1" lang="en-US" altLang="zh-CN" sz="1200" kern="1200" cap="none" spc="0" normalizeH="0" baseline="0" noProof="0" dirty="0">
                <a:latin typeface="+mn-lt"/>
                <a:ea typeface="+mn-ea"/>
                <a:cs typeface="+mn-ea"/>
                <a:sym typeface="+mn-lt"/>
              </a:endParaRPr>
            </a:p>
            <a:p>
              <a:pPr marR="0" defTabSz="914400">
                <a:buClrTx/>
                <a:buSzTx/>
                <a:buFontTx/>
                <a:defRPr/>
              </a:pPr>
              <a:r>
                <a:rPr kumimoji="1" lang="zh-CN" altLang="en-US" sz="1200" kern="1200" cap="none" spc="0" normalizeH="0" baseline="0" noProof="0" dirty="0">
                  <a:latin typeface="+mn-lt"/>
                  <a:ea typeface="+mn-ea"/>
                  <a:cs typeface="+mn-ea"/>
                  <a:sym typeface="+mn-lt"/>
                </a:rPr>
                <a:t>招募大量的从业人员，为提高其胜任力进行训练与教育</a:t>
              </a:r>
            </a:p>
          </p:txBody>
        </p:sp>
        <p:sp>
          <p:nvSpPr>
            <p:cNvPr id="87" name="文本框 86"/>
            <p:cNvSpPr txBox="1"/>
            <p:nvPr/>
          </p:nvSpPr>
          <p:spPr>
            <a:xfrm>
              <a:off x="4592726" y="3406132"/>
              <a:ext cx="1722293" cy="572206"/>
            </a:xfrm>
            <a:prstGeom prst="rect">
              <a:avLst/>
            </a:prstGeom>
            <a:noFill/>
          </p:spPr>
          <p:txBody>
            <a:bodyPr>
              <a:spAutoFit/>
            </a:bodyPr>
            <a:lstStyle/>
            <a:p>
              <a:pPr marR="0" defTabSz="914400">
                <a:buClrTx/>
                <a:buSzTx/>
                <a:buFontTx/>
                <a:defRPr/>
              </a:pPr>
              <a:r>
                <a:rPr kumimoji="1" lang="zh-CN" altLang="en-US" sz="1200" kern="1200" cap="none" spc="0" normalizeH="0" baseline="0" noProof="0" dirty="0">
                  <a:latin typeface="+mn-lt"/>
                  <a:ea typeface="+mn-ea"/>
                  <a:cs typeface="+mn-ea"/>
                  <a:sym typeface="+mn-lt"/>
                </a:rPr>
                <a:t>人是</a:t>
              </a:r>
              <a:r>
                <a:rPr kumimoji="1" lang="zh-CN" altLang="en-US" sz="1200" kern="1200" cap="none" spc="0" normalizeH="0" baseline="0" noProof="0" dirty="0">
                  <a:solidFill>
                    <a:srgbClr val="FF0000"/>
                  </a:solidFill>
                  <a:latin typeface="+mn-lt"/>
                  <a:ea typeface="+mn-ea"/>
                  <a:cs typeface="+mn-ea"/>
                  <a:sym typeface="+mn-lt"/>
                </a:rPr>
                <a:t>资本</a:t>
              </a:r>
              <a:r>
                <a:rPr kumimoji="1" lang="zh-CN" altLang="en-US" sz="1200" kern="1200" cap="none" spc="0" normalizeH="0" baseline="0" noProof="0" dirty="0">
                  <a:latin typeface="+mn-lt"/>
                  <a:ea typeface="+mn-ea"/>
                  <a:cs typeface="+mn-ea"/>
                  <a:sym typeface="+mn-lt"/>
                </a:rPr>
                <a:t>。通过投资人的成长来带动企业的成长。</a:t>
              </a:r>
              <a:endParaRPr kumimoji="1" lang="en-US" altLang="zh-CN" sz="1200" kern="1200" cap="none" spc="0" normalizeH="0" baseline="0" noProof="0" dirty="0">
                <a:latin typeface="+mn-lt"/>
                <a:ea typeface="+mn-ea"/>
                <a:cs typeface="+mn-ea"/>
                <a:sym typeface="+mn-lt"/>
              </a:endParaRPr>
            </a:p>
          </p:txBody>
        </p:sp>
        <p:sp>
          <p:nvSpPr>
            <p:cNvPr id="88" name="文本框 87"/>
            <p:cNvSpPr txBox="1"/>
            <p:nvPr/>
          </p:nvSpPr>
          <p:spPr>
            <a:xfrm>
              <a:off x="6525054" y="3433660"/>
              <a:ext cx="1722293" cy="1486553"/>
            </a:xfrm>
            <a:prstGeom prst="rect">
              <a:avLst/>
            </a:prstGeom>
            <a:noFill/>
          </p:spPr>
          <p:txBody>
            <a:bodyPr>
              <a:spAutoFit/>
            </a:bodyPr>
            <a:lstStyle/>
            <a:p>
              <a:pPr marR="0" algn="just" defTabSz="914400">
                <a:buClrTx/>
                <a:buSzTx/>
                <a:buFontTx/>
                <a:defRPr/>
              </a:pPr>
              <a:r>
                <a:rPr kumimoji="1" lang="zh-CN" altLang="en-US" sz="1200" kern="1200" cap="none" spc="0" normalizeH="0" baseline="0" noProof="0" dirty="0">
                  <a:latin typeface="+mn-lt"/>
                  <a:ea typeface="+mn-ea"/>
                  <a:cs typeface="+mn-ea"/>
                  <a:sym typeface="+mn-lt"/>
                </a:rPr>
                <a:t>为了实现经营的目标，应该战略性管理优秀的</a:t>
              </a:r>
              <a:r>
                <a:rPr kumimoji="1" lang="zh-CN" altLang="en-US" sz="1200" kern="1200" cap="none" spc="0" normalizeH="0" baseline="0" noProof="0" dirty="0">
                  <a:solidFill>
                    <a:srgbClr val="FF0000"/>
                  </a:solidFill>
                  <a:latin typeface="+mn-lt"/>
                  <a:ea typeface="+mn-ea"/>
                  <a:cs typeface="+mn-ea"/>
                  <a:sym typeface="+mn-lt"/>
                </a:rPr>
                <a:t>人才</a:t>
              </a:r>
              <a:r>
                <a:rPr kumimoji="1" lang="zh-CN" altLang="en-US" sz="1200" kern="1200" cap="none" spc="0" normalizeH="0" baseline="0" noProof="0" dirty="0">
                  <a:latin typeface="+mn-lt"/>
                  <a:ea typeface="+mn-ea"/>
                  <a:cs typeface="+mn-ea"/>
                  <a:sym typeface="+mn-lt"/>
                </a:rPr>
                <a:t>。</a:t>
              </a:r>
              <a:endParaRPr kumimoji="1" lang="en-US" altLang="zh-CN" sz="1200" kern="1200" cap="none" spc="0" normalizeH="0" baseline="0" noProof="0" dirty="0">
                <a:latin typeface="+mn-lt"/>
                <a:ea typeface="+mn-ea"/>
                <a:cs typeface="+mn-ea"/>
                <a:sym typeface="+mn-lt"/>
              </a:endParaRPr>
            </a:p>
            <a:p>
              <a:pPr marR="0" algn="just" defTabSz="914400">
                <a:buClrTx/>
                <a:buSzTx/>
                <a:buFontTx/>
                <a:defRPr/>
              </a:pPr>
              <a:endParaRPr kumimoji="1" lang="en-US" altLang="zh-CN" sz="1200" kern="1200" cap="none" spc="0" normalizeH="0" baseline="0" noProof="0" dirty="0">
                <a:latin typeface="+mn-lt"/>
                <a:ea typeface="+mn-ea"/>
                <a:cs typeface="+mn-ea"/>
                <a:sym typeface="+mn-lt"/>
              </a:endParaRPr>
            </a:p>
            <a:p>
              <a:pPr marR="0" algn="just" defTabSz="914400">
                <a:buClrTx/>
                <a:buSzTx/>
                <a:buFontTx/>
                <a:defRPr/>
              </a:pPr>
              <a:r>
                <a:rPr kumimoji="1" lang="zh-CN" altLang="en-US" sz="1200" kern="1200" cap="none" spc="0" normalizeH="0" baseline="0" noProof="0" dirty="0">
                  <a:latin typeface="+mn-lt"/>
                  <a:ea typeface="+mn-ea"/>
                  <a:cs typeface="+mn-ea"/>
                  <a:sym typeface="+mn-lt"/>
                </a:rPr>
                <a:t>利用录用、配置→培养→评价→提高待遇的循环来战略性的计划性的管理人才</a:t>
              </a:r>
              <a:endParaRPr kumimoji="1" lang="en-US" altLang="zh-CN" sz="1200" kern="1200" cap="none" spc="0" normalizeH="0" baseline="0" noProof="0" dirty="0">
                <a:latin typeface="+mn-lt"/>
                <a:ea typeface="+mn-ea"/>
                <a:cs typeface="+mn-ea"/>
                <a:sym typeface="+mn-lt"/>
              </a:endParaRPr>
            </a:p>
          </p:txBody>
        </p:sp>
        <p:sp>
          <p:nvSpPr>
            <p:cNvPr id="89" name="文本框 88"/>
            <p:cNvSpPr txBox="1"/>
            <p:nvPr/>
          </p:nvSpPr>
          <p:spPr>
            <a:xfrm>
              <a:off x="2767448" y="5563208"/>
              <a:ext cx="1554264" cy="344109"/>
            </a:xfrm>
            <a:prstGeom prst="rect">
              <a:avLst/>
            </a:prstGeom>
            <a:noFill/>
          </p:spPr>
          <p:txBody>
            <a:bodyPr>
              <a:spAutoFit/>
            </a:bodyPr>
            <a:lstStyle/>
            <a:p>
              <a:pPr marL="285750" marR="0" indent="-285750" defTabSz="914400">
                <a:buClrTx/>
                <a:buSzTx/>
                <a:buFont typeface="Wingdings" panose="05000000000000000000" pitchFamily="2" charset="2"/>
                <a:buChar char="Ø"/>
                <a:defRPr/>
              </a:pPr>
              <a:r>
                <a:rPr kumimoji="1" lang="zh-CN" altLang="en-US" sz="1200" kern="1200" cap="none" spc="0" normalizeH="0" baseline="0" noProof="0" dirty="0">
                  <a:latin typeface="+mn-lt"/>
                  <a:ea typeface="+mn-ea"/>
                  <a:cs typeface="+mn-ea"/>
                  <a:sym typeface="+mn-lt"/>
                </a:rPr>
                <a:t>劳动效率管理</a:t>
              </a:r>
            </a:p>
          </p:txBody>
        </p:sp>
        <p:sp>
          <p:nvSpPr>
            <p:cNvPr id="90" name="文本框 89"/>
            <p:cNvSpPr txBox="1"/>
            <p:nvPr/>
          </p:nvSpPr>
          <p:spPr>
            <a:xfrm>
              <a:off x="985532" y="5388203"/>
              <a:ext cx="1081345" cy="800301"/>
            </a:xfrm>
            <a:prstGeom prst="rect">
              <a:avLst/>
            </a:prstGeom>
            <a:noFill/>
          </p:spPr>
          <p:txBody>
            <a:bodyPr>
              <a:spAutoFit/>
            </a:bodyPr>
            <a:lstStyle/>
            <a:p>
              <a:pPr marL="285750" marR="0" indent="-285750" defTabSz="914400">
                <a:buClrTx/>
                <a:buSzTx/>
                <a:buFont typeface="Wingdings" panose="05000000000000000000" pitchFamily="2" charset="2"/>
                <a:buChar char="Ø"/>
                <a:defRPr/>
              </a:pPr>
              <a:r>
                <a:rPr kumimoji="1" lang="zh-CN" altLang="en-US" sz="1200" kern="1200" cap="none" spc="0" normalizeH="0" baseline="0" noProof="0" dirty="0">
                  <a:latin typeface="+mn-lt"/>
                  <a:ea typeface="+mn-ea"/>
                  <a:cs typeface="+mn-ea"/>
                  <a:sym typeface="+mn-lt"/>
                </a:rPr>
                <a:t>人事管理</a:t>
              </a:r>
              <a:endParaRPr kumimoji="1" lang="en-US" altLang="zh-CN" sz="1200" kern="1200" cap="none" spc="0" normalizeH="0" baseline="0" noProof="0" dirty="0">
                <a:latin typeface="+mn-lt"/>
                <a:ea typeface="+mn-ea"/>
                <a:cs typeface="+mn-ea"/>
                <a:sym typeface="+mn-lt"/>
              </a:endParaRPr>
            </a:p>
            <a:p>
              <a:pPr marL="285750" marR="0" indent="-285750" defTabSz="914400">
                <a:buClrTx/>
                <a:buSzTx/>
                <a:buFont typeface="Wingdings" panose="05000000000000000000" pitchFamily="2" charset="2"/>
                <a:buChar char="Ø"/>
                <a:defRPr/>
              </a:pPr>
              <a:r>
                <a:rPr kumimoji="1" lang="zh-CN" altLang="zh-CN" sz="1200" kern="1200" cap="none" spc="0" normalizeH="0" baseline="0" noProof="0" dirty="0">
                  <a:latin typeface="+mn-lt"/>
                  <a:ea typeface="+mn-ea"/>
                  <a:cs typeface="+mn-ea"/>
                  <a:sym typeface="+mn-lt"/>
                </a:rPr>
                <a:t>工资计算</a:t>
              </a:r>
              <a:endParaRPr kumimoji="1" lang="en-US" altLang="zh-CN" sz="1200" kern="1200" cap="none" spc="0" normalizeH="0" baseline="0" noProof="0" dirty="0">
                <a:latin typeface="+mn-lt"/>
                <a:ea typeface="+mn-ea"/>
                <a:cs typeface="+mn-ea"/>
                <a:sym typeface="+mn-lt"/>
              </a:endParaRPr>
            </a:p>
            <a:p>
              <a:pPr marL="285750" marR="0" indent="-285750" defTabSz="914400">
                <a:buClrTx/>
                <a:buSzTx/>
                <a:buFont typeface="Wingdings" panose="05000000000000000000" pitchFamily="2" charset="2"/>
                <a:buChar char="Ø"/>
                <a:defRPr/>
              </a:pPr>
              <a:r>
                <a:rPr kumimoji="1" lang="zh-CN" altLang="en-US" sz="1200" kern="1200" cap="none" spc="0" normalizeH="0" baseline="0" noProof="0" dirty="0">
                  <a:latin typeface="+mn-lt"/>
                  <a:ea typeface="+mn-ea"/>
                  <a:cs typeface="+mn-ea"/>
                  <a:sym typeface="+mn-lt"/>
                </a:rPr>
                <a:t>勤怠管理</a:t>
              </a:r>
            </a:p>
          </p:txBody>
        </p:sp>
        <p:sp>
          <p:nvSpPr>
            <p:cNvPr id="91" name="文本框 90"/>
            <p:cNvSpPr txBox="1"/>
            <p:nvPr/>
          </p:nvSpPr>
          <p:spPr>
            <a:xfrm>
              <a:off x="4728233" y="5335112"/>
              <a:ext cx="1149099" cy="800300"/>
            </a:xfrm>
            <a:prstGeom prst="rect">
              <a:avLst/>
            </a:prstGeom>
            <a:noFill/>
          </p:spPr>
          <p:txBody>
            <a:bodyPr>
              <a:spAutoFit/>
            </a:bodyPr>
            <a:lstStyle/>
            <a:p>
              <a:pPr marL="285750" marR="0" indent="-285750" defTabSz="914400">
                <a:buClrTx/>
                <a:buSzTx/>
                <a:buFont typeface="Wingdings" panose="05000000000000000000" pitchFamily="2" charset="2"/>
                <a:buChar char="Ø"/>
                <a:defRPr/>
              </a:pPr>
              <a:r>
                <a:rPr kumimoji="1" lang="zh-CN" altLang="en-US" sz="1200" kern="1200" cap="none" spc="0" normalizeH="0" baseline="0" noProof="0" dirty="0">
                  <a:latin typeface="+mn-lt"/>
                  <a:ea typeface="+mn-ea"/>
                  <a:cs typeface="+mn-ea"/>
                  <a:sym typeface="+mn-lt"/>
                </a:rPr>
                <a:t>目标管理</a:t>
              </a:r>
              <a:endParaRPr kumimoji="1" lang="en-US" altLang="zh-CN" sz="1200" kern="1200" cap="none" spc="0" normalizeH="0" baseline="0" noProof="0" dirty="0">
                <a:latin typeface="+mn-lt"/>
                <a:ea typeface="+mn-ea"/>
                <a:cs typeface="+mn-ea"/>
                <a:sym typeface="+mn-lt"/>
              </a:endParaRPr>
            </a:p>
            <a:p>
              <a:pPr marL="285750" marR="0" indent="-285750" defTabSz="914400">
                <a:buClrTx/>
                <a:buSzTx/>
                <a:buFont typeface="Wingdings" panose="05000000000000000000" pitchFamily="2" charset="2"/>
                <a:buChar char="Ø"/>
                <a:defRPr/>
              </a:pPr>
              <a:r>
                <a:rPr kumimoji="1" lang="zh-CN" altLang="en-US" sz="1200" kern="1200" cap="none" spc="0" normalizeH="0" baseline="0" noProof="0" dirty="0">
                  <a:latin typeface="+mn-lt"/>
                  <a:ea typeface="+mn-ea"/>
                  <a:cs typeface="+mn-ea"/>
                  <a:sym typeface="+mn-lt"/>
                </a:rPr>
                <a:t>业绩计算</a:t>
              </a:r>
              <a:endParaRPr kumimoji="1" lang="en-US" altLang="zh-CN" sz="1200" kern="1200" cap="none" spc="0" normalizeH="0" baseline="0" noProof="0" dirty="0">
                <a:latin typeface="+mn-lt"/>
                <a:ea typeface="+mn-ea"/>
                <a:cs typeface="+mn-ea"/>
                <a:sym typeface="+mn-lt"/>
              </a:endParaRPr>
            </a:p>
            <a:p>
              <a:pPr marL="285750" marR="0" indent="-285750" defTabSz="914400">
                <a:buClrTx/>
                <a:buSzTx/>
                <a:buFont typeface="Wingdings" panose="05000000000000000000" pitchFamily="2" charset="2"/>
                <a:buChar char="Ø"/>
                <a:defRPr/>
              </a:pPr>
              <a:r>
                <a:rPr kumimoji="1" lang="zh-CN" altLang="en-US" sz="1200" kern="1200" cap="none" spc="0" normalizeH="0" baseline="0" noProof="0" dirty="0">
                  <a:latin typeface="+mn-lt"/>
                  <a:ea typeface="+mn-ea"/>
                  <a:cs typeface="+mn-ea"/>
                  <a:sym typeface="+mn-lt"/>
                </a:rPr>
                <a:t>技能管理</a:t>
              </a:r>
            </a:p>
          </p:txBody>
        </p:sp>
        <p:sp>
          <p:nvSpPr>
            <p:cNvPr id="92" name="文本框 91"/>
            <p:cNvSpPr txBox="1"/>
            <p:nvPr/>
          </p:nvSpPr>
          <p:spPr>
            <a:xfrm>
              <a:off x="6609069" y="5272190"/>
              <a:ext cx="1554265" cy="1030362"/>
            </a:xfrm>
            <a:prstGeom prst="rect">
              <a:avLst/>
            </a:prstGeom>
            <a:noFill/>
          </p:spPr>
          <p:txBody>
            <a:bodyPr>
              <a:spAutoFit/>
            </a:bodyPr>
            <a:lstStyle/>
            <a:p>
              <a:pPr marL="285750" marR="0" indent="-285750" defTabSz="914400">
                <a:buClrTx/>
                <a:buSzTx/>
                <a:buFont typeface="Wingdings" panose="05000000000000000000" pitchFamily="2" charset="2"/>
                <a:buChar char="Ø"/>
                <a:defRPr/>
              </a:pPr>
              <a:r>
                <a:rPr kumimoji="1" lang="zh-CN" altLang="zh-CN" sz="1200" kern="1200" cap="none" spc="0" normalizeH="0" baseline="0" noProof="0" dirty="0">
                  <a:latin typeface="+mn-lt"/>
                  <a:ea typeface="+mn-ea"/>
                  <a:cs typeface="+mn-ea"/>
                  <a:sym typeface="+mn-lt"/>
                </a:rPr>
                <a:t>入职管理</a:t>
              </a:r>
              <a:endParaRPr kumimoji="1" lang="en-US" altLang="zh-CN" sz="1200" kern="1200" cap="none" spc="0" normalizeH="0" baseline="0" noProof="0" dirty="0">
                <a:latin typeface="+mn-lt"/>
                <a:ea typeface="+mn-ea"/>
                <a:cs typeface="+mn-ea"/>
                <a:sym typeface="+mn-lt"/>
              </a:endParaRPr>
            </a:p>
            <a:p>
              <a:pPr marL="285750" marR="0" indent="-285750" defTabSz="914400">
                <a:buClrTx/>
                <a:buSzTx/>
                <a:buFont typeface="Wingdings" panose="05000000000000000000" pitchFamily="2" charset="2"/>
                <a:buChar char="Ø"/>
                <a:defRPr/>
              </a:pPr>
              <a:r>
                <a:rPr kumimoji="1" lang="zh-CN" altLang="en-US" sz="1200" kern="1200" cap="none" spc="0" normalizeH="0" baseline="0" noProof="0" dirty="0">
                  <a:latin typeface="+mn-lt"/>
                  <a:ea typeface="+mn-ea"/>
                  <a:cs typeface="+mn-ea"/>
                  <a:sym typeface="+mn-lt"/>
                </a:rPr>
                <a:t>培养全球性人才</a:t>
              </a:r>
              <a:endParaRPr kumimoji="1" lang="en-US" altLang="zh-CN" sz="1200" kern="1200" cap="none" spc="0" normalizeH="0" baseline="0" noProof="0" dirty="0">
                <a:latin typeface="+mn-lt"/>
                <a:ea typeface="+mn-ea"/>
                <a:cs typeface="+mn-ea"/>
                <a:sym typeface="+mn-lt"/>
              </a:endParaRPr>
            </a:p>
            <a:p>
              <a:pPr marL="285750" marR="0" indent="-285750" defTabSz="914400">
                <a:buClrTx/>
                <a:buSzTx/>
                <a:buFont typeface="Wingdings" panose="05000000000000000000" pitchFamily="2" charset="2"/>
                <a:buChar char="Ø"/>
                <a:defRPr/>
              </a:pPr>
              <a:r>
                <a:rPr kumimoji="1" lang="zh-CN" altLang="en-US" sz="1200" kern="1200" cap="none" spc="0" normalizeH="0" baseline="0" noProof="0" dirty="0">
                  <a:latin typeface="+mn-lt"/>
                  <a:ea typeface="+mn-ea"/>
                  <a:cs typeface="+mn-ea"/>
                  <a:sym typeface="+mn-lt"/>
                </a:rPr>
                <a:t>继任计划</a:t>
              </a:r>
              <a:endParaRPr kumimoji="1" lang="en-US" altLang="zh-CN" sz="1200" kern="1200" cap="none" spc="0" normalizeH="0" baseline="0" noProof="0" dirty="0">
                <a:latin typeface="+mn-lt"/>
                <a:ea typeface="+mn-ea"/>
                <a:cs typeface="+mn-ea"/>
                <a:sym typeface="+mn-lt"/>
              </a:endParaRPr>
            </a:p>
            <a:p>
              <a:pPr marL="285750" marR="0" indent="-285750" defTabSz="914400">
                <a:buClrTx/>
                <a:buSzTx/>
                <a:buFont typeface="Wingdings" panose="05000000000000000000" pitchFamily="2" charset="2"/>
                <a:buChar char="Ø"/>
                <a:defRPr/>
              </a:pPr>
              <a:r>
                <a:rPr kumimoji="1" lang="zh-CN" altLang="en-US" sz="1200" kern="1200" cap="none" spc="0" normalizeH="0" baseline="0" noProof="0" dirty="0">
                  <a:latin typeface="+mn-lt"/>
                  <a:ea typeface="+mn-ea"/>
                  <a:cs typeface="+mn-ea"/>
                  <a:sym typeface="+mn-lt"/>
                </a:rPr>
                <a:t>变更管理</a:t>
              </a:r>
            </a:p>
          </p:txBody>
        </p:sp>
        <p:sp>
          <p:nvSpPr>
            <p:cNvPr id="93" name="矩形 92"/>
            <p:cNvSpPr/>
            <p:nvPr/>
          </p:nvSpPr>
          <p:spPr>
            <a:xfrm>
              <a:off x="4587306" y="4338177"/>
              <a:ext cx="1869995" cy="570239"/>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200" b="1" i="0" u="none" strike="noStrike" kern="1200" cap="none" spc="0" normalizeH="0" baseline="0" noProof="0" dirty="0">
                  <a:ln>
                    <a:noFill/>
                  </a:ln>
                  <a:solidFill>
                    <a:schemeClr val="tx1"/>
                  </a:solidFill>
                  <a:effectLst/>
                  <a:uLnTx/>
                  <a:uFillTx/>
                  <a:latin typeface="+mn-lt"/>
                  <a:ea typeface="+mn-ea"/>
                  <a:cs typeface="+mn-ea"/>
                  <a:sym typeface="+mn-lt"/>
                </a:rPr>
                <a:t>提高从业人员的能力与生产能力，对其成果与业绩进行管理</a:t>
              </a:r>
            </a:p>
          </p:txBody>
        </p:sp>
      </p:grpSp>
      <p:sp>
        <p:nvSpPr>
          <p:cNvPr id="38" name="Rectangle 2"/>
          <p:cNvSpPr txBox="1">
            <a:spLocks noChangeArrowheads="1"/>
          </p:cNvSpPr>
          <p:nvPr/>
        </p:nvSpPr>
        <p:spPr bwMode="auto">
          <a:xfrm>
            <a:off x="228600" y="266700"/>
            <a:ext cx="4267200" cy="533400"/>
          </a:xfrm>
          <a:prstGeom prst="rect">
            <a:avLst/>
          </a:prstGeom>
          <a:ln w="12700">
            <a:miter lim="800000"/>
          </a:ln>
        </p:spPr>
        <p:txBody>
          <a:bodyPr lIns="90488" tIns="44450" rIns="90488" bIns="44450" anchor="ctr"/>
          <a:lstStyle/>
          <a:p>
            <a:pPr marR="0" algn="ctr" defTabSz="914400" eaLnBrk="1" hangingPunct="1">
              <a:buClrTx/>
              <a:buSzTx/>
              <a:buFontTx/>
              <a:defRPr/>
            </a:pPr>
            <a:r>
              <a:rPr kumimoji="1" lang="zh-CN" altLang="en-GB" sz="2400" kern="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mj-ea"/>
                <a:cs typeface="+mj-cs"/>
              </a:rPr>
              <a:t>人力资源管理的</a:t>
            </a:r>
            <a:r>
              <a:rPr kumimoji="1" lang="zh-CN" altLang="en-US" sz="2400" kern="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mj-ea"/>
                <a:cs typeface="+mj-cs"/>
              </a:rPr>
              <a:t>发展阶段</a:t>
            </a:r>
            <a:endParaRPr kumimoji="1" lang="zh-CN" altLang="en-GB" sz="2400" kern="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mj-ea"/>
              <a:cs typeface="+mj-cs"/>
            </a:endParaRPr>
          </a:p>
        </p:txBody>
      </p:sp>
    </p:spTree>
  </p:cSld>
  <p:clrMapOvr>
    <a:masterClrMapping/>
  </p:clrMapOvr>
  <p:transition>
    <p:blinds/>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p:nvPr/>
        </p:nvSpPr>
        <p:spPr>
          <a:xfrm>
            <a:off x="76200" y="106363"/>
            <a:ext cx="3733800" cy="579437"/>
          </a:xfrm>
          <a:prstGeom prst="rect">
            <a:avLst/>
          </a:prstGeom>
          <a:noFill/>
          <a:ln w="9525">
            <a:noFill/>
          </a:ln>
        </p:spPr>
        <p:txBody>
          <a:bodyPr>
            <a:spAutoFit/>
          </a:bodyPr>
          <a:lstStyle/>
          <a:p>
            <a:pPr eaLnBrk="1" hangingPunct="1"/>
            <a:r>
              <a:rPr lang="en-US" altLang="zh-CN" sz="3200" i="1" dirty="0">
                <a:solidFill>
                  <a:schemeClr val="bg1"/>
                </a:solidFill>
                <a:latin typeface="幼圆" panose="02010509060101010101" pitchFamily="49" charset="-122"/>
                <a:ea typeface="幼圆" panose="02010509060101010101" pitchFamily="49" charset="-122"/>
              </a:rPr>
              <a:t>HRM</a:t>
            </a:r>
            <a:r>
              <a:rPr lang="zh-CN" altLang="en-US" sz="3200" i="1" dirty="0">
                <a:solidFill>
                  <a:schemeClr val="bg1"/>
                </a:solidFill>
                <a:latin typeface="幼圆" panose="02010509060101010101" pitchFamily="49" charset="-122"/>
                <a:ea typeface="幼圆" panose="02010509060101010101" pitchFamily="49" charset="-122"/>
              </a:rPr>
              <a:t>中的三驾马车</a:t>
            </a:r>
          </a:p>
        </p:txBody>
      </p:sp>
      <p:sp>
        <p:nvSpPr>
          <p:cNvPr id="16387" name="Rectangle 3"/>
          <p:cNvSpPr/>
          <p:nvPr/>
        </p:nvSpPr>
        <p:spPr>
          <a:xfrm>
            <a:off x="1981200" y="1714500"/>
            <a:ext cx="5562600" cy="457200"/>
          </a:xfrm>
          <a:prstGeom prst="rect">
            <a:avLst/>
          </a:prstGeom>
          <a:noFill/>
          <a:ln w="9525">
            <a:noFill/>
          </a:ln>
        </p:spPr>
        <p:txBody>
          <a:bodyPr>
            <a:spAutoFit/>
          </a:bodyPr>
          <a:lstStyle/>
          <a:p>
            <a:pPr eaLnBrk="1" hangingPunct="1"/>
            <a:r>
              <a:rPr lang="zh-CN" altLang="en-US" sz="2400" b="0" i="1" dirty="0">
                <a:latin typeface="幼圆" panose="02010509060101010101" pitchFamily="49" charset="-122"/>
                <a:ea typeface="幼圆" panose="02010509060101010101" pitchFamily="49" charset="-122"/>
              </a:rPr>
              <a:t>决策层分工负责人力资源的战略规划 </a:t>
            </a:r>
          </a:p>
        </p:txBody>
      </p:sp>
      <p:sp>
        <p:nvSpPr>
          <p:cNvPr id="16388" name="Rectangle 4"/>
          <p:cNvSpPr/>
          <p:nvPr/>
        </p:nvSpPr>
        <p:spPr>
          <a:xfrm>
            <a:off x="1981200" y="2439988"/>
            <a:ext cx="6248400" cy="822325"/>
          </a:xfrm>
          <a:prstGeom prst="rect">
            <a:avLst/>
          </a:prstGeom>
          <a:noFill/>
          <a:ln w="9525">
            <a:noFill/>
          </a:ln>
        </p:spPr>
        <p:txBody>
          <a:bodyPr>
            <a:spAutoFit/>
          </a:bodyPr>
          <a:lstStyle/>
          <a:p>
            <a:pPr eaLnBrk="1" hangingPunct="1"/>
            <a:r>
              <a:rPr lang="zh-CN" altLang="en-US" sz="2400" b="0" i="1" dirty="0">
                <a:latin typeface="幼圆" panose="02010509060101010101" pitchFamily="49" charset="-122"/>
                <a:ea typeface="幼圆" panose="02010509060101010101" pitchFamily="49" charset="-122"/>
              </a:rPr>
              <a:t>一线经理主要负责人力资源管理的核心业务 （招聘、培训、绩效考核、薪酬管理等） </a:t>
            </a:r>
          </a:p>
        </p:txBody>
      </p:sp>
      <p:sp>
        <p:nvSpPr>
          <p:cNvPr id="16389" name="Rectangle 5"/>
          <p:cNvSpPr/>
          <p:nvPr/>
        </p:nvSpPr>
        <p:spPr>
          <a:xfrm>
            <a:off x="1981200" y="3673475"/>
            <a:ext cx="6400800" cy="1187450"/>
          </a:xfrm>
          <a:prstGeom prst="rect">
            <a:avLst/>
          </a:prstGeom>
          <a:noFill/>
          <a:ln w="9525">
            <a:noFill/>
          </a:ln>
        </p:spPr>
        <p:txBody>
          <a:bodyPr>
            <a:spAutoFit/>
          </a:bodyPr>
          <a:lstStyle/>
          <a:p>
            <a:pPr eaLnBrk="1" hangingPunct="1"/>
            <a:r>
              <a:rPr lang="zh-CN" altLang="en-US" sz="2400" b="0" i="1" dirty="0">
                <a:latin typeface="幼圆" panose="02010509060101010101" pitchFamily="49" charset="-122"/>
                <a:ea typeface="幼圆" panose="02010509060101010101" pitchFamily="49" charset="-122"/>
              </a:rPr>
              <a:t>人力资源管理部门专业负责基础业务（人力资源计划、岗位编制管理</a:t>
            </a:r>
            <a:r>
              <a:rPr lang="en-US" altLang="zh-CN" sz="2400" b="0" i="1" dirty="0">
                <a:latin typeface="幼圆" panose="02010509060101010101" pitchFamily="49" charset="-122"/>
                <a:ea typeface="幼圆" panose="02010509060101010101" pitchFamily="49" charset="-122"/>
              </a:rPr>
              <a:t>/</a:t>
            </a:r>
            <a:r>
              <a:rPr lang="zh-CN" altLang="en-US" sz="2400" b="0" i="1" dirty="0">
                <a:latin typeface="幼圆" panose="02010509060101010101" pitchFamily="49" charset="-122"/>
                <a:ea typeface="幼圆" panose="02010509060101010101" pitchFamily="49" charset="-122"/>
              </a:rPr>
              <a:t>岗位评价等）人力资源工作的组织协调 </a:t>
            </a:r>
          </a:p>
        </p:txBody>
      </p:sp>
      <p:sp>
        <p:nvSpPr>
          <p:cNvPr id="395270" name="AutoShape 6"/>
          <p:cNvSpPr>
            <a:spLocks noChangeArrowheads="1"/>
          </p:cNvSpPr>
          <p:nvPr/>
        </p:nvSpPr>
        <p:spPr bwMode="auto">
          <a:xfrm>
            <a:off x="990600" y="1676400"/>
            <a:ext cx="533400" cy="533400"/>
          </a:xfrm>
          <a:prstGeom prst="star4">
            <a:avLst>
              <a:gd name="adj" fmla="val 12500"/>
            </a:avLst>
          </a:prstGeom>
          <a:gradFill rotWithShape="0">
            <a:gsLst>
              <a:gs pos="0">
                <a:schemeClr val="hlink"/>
              </a:gs>
              <a:gs pos="100000">
                <a:schemeClr val="hlink">
                  <a:gamma/>
                  <a:tint val="10196"/>
                  <a:invGamma/>
                </a:schemeClr>
              </a:gs>
            </a:gsLst>
            <a:lin ang="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16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5271" name="AutoShape 7"/>
          <p:cNvSpPr>
            <a:spLocks noChangeArrowheads="1"/>
          </p:cNvSpPr>
          <p:nvPr/>
        </p:nvSpPr>
        <p:spPr bwMode="auto">
          <a:xfrm>
            <a:off x="990600" y="2514600"/>
            <a:ext cx="533400" cy="533400"/>
          </a:xfrm>
          <a:prstGeom prst="star4">
            <a:avLst>
              <a:gd name="adj" fmla="val 12500"/>
            </a:avLst>
          </a:prstGeom>
          <a:gradFill rotWithShape="0">
            <a:gsLst>
              <a:gs pos="0">
                <a:schemeClr val="hlink"/>
              </a:gs>
              <a:gs pos="100000">
                <a:schemeClr val="hlink">
                  <a:gamma/>
                  <a:tint val="10196"/>
                  <a:invGamma/>
                </a:schemeClr>
              </a:gs>
            </a:gsLst>
            <a:lin ang="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16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5272" name="AutoShape 8"/>
          <p:cNvSpPr>
            <a:spLocks noChangeArrowheads="1"/>
          </p:cNvSpPr>
          <p:nvPr/>
        </p:nvSpPr>
        <p:spPr bwMode="auto">
          <a:xfrm>
            <a:off x="990600" y="3733800"/>
            <a:ext cx="533400" cy="533400"/>
          </a:xfrm>
          <a:prstGeom prst="star4">
            <a:avLst>
              <a:gd name="adj" fmla="val 12500"/>
            </a:avLst>
          </a:prstGeom>
          <a:gradFill rotWithShape="0">
            <a:gsLst>
              <a:gs pos="0">
                <a:schemeClr val="hlink"/>
              </a:gs>
              <a:gs pos="100000">
                <a:schemeClr val="hlink">
                  <a:gamma/>
                  <a:tint val="10196"/>
                  <a:invGamma/>
                </a:schemeClr>
              </a:gs>
            </a:gsLst>
            <a:lin ang="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16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讲师简介</a:t>
            </a:r>
            <a:endParaRPr lang="zh-CN" altLang="en-US" dirty="0"/>
          </a:p>
        </p:txBody>
      </p:sp>
      <p:sp>
        <p:nvSpPr>
          <p:cNvPr id="3" name="内容占位符 2"/>
          <p:cNvSpPr>
            <a:spLocks noGrp="1"/>
          </p:cNvSpPr>
          <p:nvPr>
            <p:ph idx="1"/>
          </p:nvPr>
        </p:nvSpPr>
        <p:spPr/>
        <p:txBody>
          <a:bodyPr/>
          <a:lstStyle/>
          <a:p>
            <a:r>
              <a:rPr lang="zh-CN" altLang="en-US" sz="2400" dirty="0" smtClean="0"/>
              <a:t>吴海波</a:t>
            </a:r>
            <a:endParaRPr lang="en-US" altLang="zh-CN" sz="2400" dirty="0" smtClean="0"/>
          </a:p>
          <a:p>
            <a:pPr lvl="1"/>
            <a:r>
              <a:rPr lang="zh-CN" altLang="en-US" sz="2400" dirty="0" smtClean="0"/>
              <a:t>华南理工大学工商管理学院</a:t>
            </a:r>
            <a:r>
              <a:rPr lang="zh-CN" altLang="en-US" sz="2400" dirty="0"/>
              <a:t>研究员</a:t>
            </a:r>
            <a:endParaRPr lang="zh-CN" altLang="en-US" sz="2400" dirty="0" smtClean="0"/>
          </a:p>
          <a:p>
            <a:pPr lvl="1"/>
            <a:r>
              <a:rPr lang="zh-CN" altLang="en-US" sz="2400" dirty="0" smtClean="0"/>
              <a:t>中山大学管理学博士（</a:t>
            </a:r>
            <a:r>
              <a:rPr lang="zh-CN" altLang="en-US" sz="2400" dirty="0"/>
              <a:t>工业及</a:t>
            </a:r>
            <a:r>
              <a:rPr lang="zh-CN" altLang="en-US" sz="2400" dirty="0" smtClean="0"/>
              <a:t>组织心理学方向）</a:t>
            </a:r>
            <a:endParaRPr lang="en-US" altLang="zh-CN" sz="2400" dirty="0" smtClean="0"/>
          </a:p>
          <a:p>
            <a:pPr lvl="1"/>
            <a:r>
              <a:rPr lang="en-US" altLang="zh-CN" sz="2400" dirty="0" smtClean="0">
                <a:latin typeface="Times New Roman" panose="02020603050405020304" pitchFamily="18" charset="0"/>
                <a:cs typeface="Times New Roman" panose="02020603050405020304" pitchFamily="18" charset="0"/>
              </a:rPr>
              <a:t>BHP Billiton (</a:t>
            </a:r>
            <a:r>
              <a:rPr lang="en-US" altLang="zh-CN" sz="2400" dirty="0" err="1" smtClean="0">
                <a:latin typeface="Times New Roman" panose="02020603050405020304" pitchFamily="18" charset="0"/>
                <a:cs typeface="Times New Roman" panose="02020603050405020304" pitchFamily="18" charset="0"/>
              </a:rPr>
              <a:t>Metwest</a:t>
            </a:r>
            <a:r>
              <a:rPr lang="en-US" altLang="zh-CN" sz="2400" dirty="0" smtClean="0">
                <a:latin typeface="Times New Roman" panose="02020603050405020304" pitchFamily="18" charset="0"/>
                <a:cs typeface="Times New Roman" panose="02020603050405020304" pitchFamily="18" charset="0"/>
              </a:rPr>
              <a:t> Steel) OHS Officer</a:t>
            </a:r>
          </a:p>
          <a:p>
            <a:pPr lvl="1"/>
            <a:r>
              <a:rPr lang="zh-CN" altLang="en-US" sz="2400" dirty="0" smtClean="0"/>
              <a:t>美国管理学会会员</a:t>
            </a:r>
            <a:endParaRPr lang="en-US" altLang="zh-CN" sz="2400" dirty="0" smtClean="0"/>
          </a:p>
          <a:p>
            <a:pPr lvl="1"/>
            <a:r>
              <a:rPr lang="zh-CN" altLang="en-US" sz="2400" dirty="0" smtClean="0"/>
              <a:t>美国工业及组织心理学会会员</a:t>
            </a:r>
            <a:endParaRPr lang="en-US" altLang="zh-CN" sz="2400" dirty="0" smtClean="0"/>
          </a:p>
          <a:p>
            <a:pPr lvl="1"/>
            <a:r>
              <a:rPr lang="zh-CN" altLang="en-US" sz="2400" dirty="0" smtClean="0"/>
              <a:t>人力资源管理培训</a:t>
            </a:r>
            <a:endParaRPr lang="en-US" altLang="zh-CN" sz="2400" dirty="0" smtClean="0"/>
          </a:p>
          <a:p>
            <a:pPr lvl="1"/>
            <a:r>
              <a:rPr lang="zh-CN" altLang="en-US" sz="2400" dirty="0" smtClean="0"/>
              <a:t>新员工培训</a:t>
            </a:r>
            <a:endParaRPr lang="en-US" altLang="zh-CN" sz="2400" dirty="0" smtClean="0"/>
          </a:p>
          <a:p>
            <a:pPr lvl="1"/>
            <a:r>
              <a:rPr lang="zh-CN" altLang="en-US" sz="2400" dirty="0" smtClean="0"/>
              <a:t>医院管理培训</a:t>
            </a:r>
            <a:endParaRPr lang="en-US" altLang="zh-CN" sz="2400" dirty="0" smtClean="0"/>
          </a:p>
          <a:p>
            <a:endParaRPr lang="en-US" altLang="zh-CN" sz="2800" dirty="0" smtClean="0"/>
          </a:p>
        </p:txBody>
      </p:sp>
      <p:pic>
        <p:nvPicPr>
          <p:cNvPr id="2050" name="Picture 2" descr="C:\Program Files (x86)\Microsoft Office\MEDIA\CAGCAT10\j0301252.wmf"/>
          <p:cNvPicPr>
            <a:picLocks noChangeAspect="1" noChangeArrowheads="1"/>
          </p:cNvPicPr>
          <p:nvPr/>
        </p:nvPicPr>
        <p:blipFill>
          <a:blip r:embed="rId2" cstate="print"/>
          <a:srcRect/>
          <a:stretch>
            <a:fillRect/>
          </a:stretch>
        </p:blipFill>
        <p:spPr bwMode="auto">
          <a:xfrm>
            <a:off x="6372200" y="3236979"/>
            <a:ext cx="1829714" cy="2087271"/>
          </a:xfrm>
          <a:prstGeom prst="rect">
            <a:avLst/>
          </a:prstGeom>
          <a:noFill/>
        </p:spPr>
      </p:pic>
    </p:spTree>
    <p:extLst>
      <p:ext uri="{BB962C8B-B14F-4D97-AF65-F5344CB8AC3E}">
        <p14:creationId xmlns:p14="http://schemas.microsoft.com/office/powerpoint/2010/main" val="291401718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p:nvPr/>
        </p:nvSpPr>
        <p:spPr>
          <a:xfrm>
            <a:off x="107950" y="1844675"/>
            <a:ext cx="3630613" cy="1092200"/>
          </a:xfrm>
          <a:prstGeom prst="wedgeRoundRectCallout">
            <a:avLst>
              <a:gd name="adj1" fmla="val 61616"/>
              <a:gd name="adj2" fmla="val -16194"/>
              <a:gd name="adj3" fmla="val 16667"/>
            </a:avLst>
          </a:prstGeom>
          <a:noFill/>
          <a:ln w="12700" cap="flat" cmpd="sng">
            <a:solidFill>
              <a:schemeClr val="accent1"/>
            </a:solidFill>
            <a:prstDash val="solid"/>
            <a:miter/>
            <a:headEnd type="none" w="med" len="med"/>
            <a:tailEnd type="none" w="med" len="med"/>
          </a:ln>
        </p:spPr>
        <p:txBody>
          <a:bodyPr lIns="60325" tIns="31750" rIns="60325" bIns="31750">
            <a:spAutoFit/>
          </a:bodyPr>
          <a:lstStyle/>
          <a:p>
            <a:pPr marL="161925" indent="-161925" defTabSz="593725" eaLnBrk="1" hangingPunct="1"/>
            <a:r>
              <a:rPr lang="zh-CN" altLang="en-US" sz="1200" dirty="0">
                <a:latin typeface="Times New Roman" panose="02020603050405020304" pitchFamily="18" charset="0"/>
              </a:rPr>
              <a:t>人力资源策略</a:t>
            </a:r>
            <a:endParaRPr lang="zh-CN" altLang="en-US" sz="1000" dirty="0">
              <a:latin typeface="Times New Roman" panose="02020603050405020304" pitchFamily="18" charset="0"/>
            </a:endParaRPr>
          </a:p>
          <a:p>
            <a:pPr marL="161925" indent="-161925" defTabSz="593725" eaLnBrk="1" hangingPunct="1">
              <a:buChar char="•"/>
            </a:pPr>
            <a:r>
              <a:rPr lang="zh-CN" altLang="en-US" sz="1200" b="0" dirty="0">
                <a:latin typeface="Times New Roman" panose="02020603050405020304" pitchFamily="18" charset="0"/>
                <a:cs typeface="Times New Roman" panose="02020603050405020304" pitchFamily="18" charset="0"/>
              </a:rPr>
              <a:t>明晰职责、完善分工与协作，高效传递客户价值</a:t>
            </a:r>
          </a:p>
          <a:p>
            <a:pPr marL="161925" indent="-161925" defTabSz="593725" eaLnBrk="1" hangingPunct="1">
              <a:buChar char="•"/>
            </a:pPr>
            <a:r>
              <a:rPr lang="zh-CN" altLang="en-US" sz="1200" b="0" dirty="0">
                <a:latin typeface="Times New Roman" panose="02020603050405020304" pitchFamily="18" charset="0"/>
                <a:cs typeface="Times New Roman" panose="02020603050405020304" pitchFamily="18" charset="0"/>
              </a:rPr>
              <a:t>鼓励价值创造的激励机制以激发员工意愿</a:t>
            </a:r>
          </a:p>
          <a:p>
            <a:pPr marL="161925" indent="-161925" defTabSz="593725" eaLnBrk="1" hangingPunct="1">
              <a:buChar char="•"/>
            </a:pPr>
            <a:r>
              <a:rPr lang="zh-CN" altLang="en-US" sz="1200" b="0" dirty="0">
                <a:latin typeface="Times New Roman" panose="02020603050405020304" pitchFamily="18" charset="0"/>
                <a:cs typeface="Times New Roman" panose="02020603050405020304" pitchFamily="18" charset="0"/>
              </a:rPr>
              <a:t>战略性的培训发展体系以释放员工潜能</a:t>
            </a:r>
          </a:p>
          <a:p>
            <a:pPr marL="161925" indent="-161925" defTabSz="593725" eaLnBrk="1" hangingPunct="1">
              <a:buChar char="•"/>
            </a:pPr>
            <a:r>
              <a:rPr lang="zh-CN" altLang="en-US" sz="1200" b="0" dirty="0">
                <a:latin typeface="Times New Roman" panose="02020603050405020304" pitchFamily="18" charset="0"/>
                <a:cs typeface="Times New Roman" panose="02020603050405020304" pitchFamily="18" charset="0"/>
              </a:rPr>
              <a:t>进行人力资源系统规划，优化人才组合</a:t>
            </a:r>
            <a:endParaRPr lang="en-US" altLang="zh-TW" dirty="0">
              <a:latin typeface="Times New Roman" panose="02020603050405020304" pitchFamily="18" charset="0"/>
              <a:ea typeface="Times New Roman" panose="02020603050405020304" pitchFamily="18" charset="0"/>
            </a:endParaRPr>
          </a:p>
        </p:txBody>
      </p:sp>
      <p:sp>
        <p:nvSpPr>
          <p:cNvPr id="17411" name="Rectangle 3"/>
          <p:cNvSpPr/>
          <p:nvPr/>
        </p:nvSpPr>
        <p:spPr>
          <a:xfrm>
            <a:off x="395288" y="908050"/>
            <a:ext cx="8210550" cy="484188"/>
          </a:xfrm>
          <a:prstGeom prst="rect">
            <a:avLst/>
          </a:prstGeom>
          <a:noFill/>
          <a:ln w="9525">
            <a:noFill/>
          </a:ln>
        </p:spPr>
        <p:txBody>
          <a:bodyPr anchor="ctr"/>
          <a:lstStyle/>
          <a:p>
            <a:pPr algn="ctr" eaLnBrk="1" hangingPunct="1"/>
            <a:r>
              <a:rPr lang="zh-CN" altLang="en-US" sz="2200" dirty="0">
                <a:latin typeface="楷体_GB2312" pitchFamily="49" charset="-122"/>
                <a:ea typeface="楷体_GB2312" pitchFamily="49" charset="-122"/>
              </a:rPr>
              <a:t>企业需要从建立人力资源组织结构、人力资源专业能力和中层干部人力资源管理能力三项配套措施来保障人力资源</a:t>
            </a:r>
            <a:r>
              <a:rPr lang="zh-CN" altLang="zh-CN" sz="2200" dirty="0">
                <a:latin typeface="楷体_GB2312" pitchFamily="49" charset="-122"/>
                <a:ea typeface="楷体_GB2312" pitchFamily="49" charset="-122"/>
              </a:rPr>
              <a:t>策略</a:t>
            </a:r>
            <a:r>
              <a:rPr lang="zh-CN" altLang="en-US" sz="2200" dirty="0">
                <a:latin typeface="楷体_GB2312" pitchFamily="49" charset="-122"/>
                <a:ea typeface="楷体_GB2312" pitchFamily="49" charset="-122"/>
              </a:rPr>
              <a:t>的</a:t>
            </a:r>
            <a:r>
              <a:rPr lang="zh-CN" altLang="zh-CN" sz="2200" dirty="0">
                <a:latin typeface="楷体_GB2312" pitchFamily="49" charset="-122"/>
                <a:ea typeface="楷体_GB2312" pitchFamily="49" charset="-122"/>
              </a:rPr>
              <a:t>执行</a:t>
            </a:r>
            <a:r>
              <a:rPr lang="zh-CN" altLang="en-US" sz="2200" dirty="0">
                <a:latin typeface="楷体_GB2312" pitchFamily="49" charset="-122"/>
                <a:ea typeface="楷体_GB2312" pitchFamily="49" charset="-122"/>
              </a:rPr>
              <a:t>，</a:t>
            </a:r>
          </a:p>
        </p:txBody>
      </p:sp>
      <p:sp>
        <p:nvSpPr>
          <p:cNvPr id="17412" name="Line 4"/>
          <p:cNvSpPr/>
          <p:nvPr/>
        </p:nvSpPr>
        <p:spPr>
          <a:xfrm flipV="1">
            <a:off x="5559425" y="3513138"/>
            <a:ext cx="301625" cy="47625"/>
          </a:xfrm>
          <a:prstGeom prst="line">
            <a:avLst/>
          </a:prstGeom>
          <a:ln w="9525">
            <a:noFill/>
          </a:ln>
        </p:spPr>
      </p:sp>
      <p:sp>
        <p:nvSpPr>
          <p:cNvPr id="17413" name="Line 5"/>
          <p:cNvSpPr/>
          <p:nvPr/>
        </p:nvSpPr>
        <p:spPr>
          <a:xfrm>
            <a:off x="3368675" y="3368675"/>
            <a:ext cx="82550" cy="889000"/>
          </a:xfrm>
          <a:prstGeom prst="line">
            <a:avLst/>
          </a:prstGeom>
          <a:ln w="9525">
            <a:noFill/>
          </a:ln>
        </p:spPr>
      </p:sp>
      <p:sp>
        <p:nvSpPr>
          <p:cNvPr id="17414" name="Freeform 6"/>
          <p:cNvSpPr/>
          <p:nvPr/>
        </p:nvSpPr>
        <p:spPr>
          <a:xfrm>
            <a:off x="4643438" y="3146425"/>
            <a:ext cx="1150937" cy="1160463"/>
          </a:xfrm>
          <a:custGeom>
            <a:avLst/>
            <a:gdLst>
              <a:gd name="txL" fmla="*/ 0 w 664"/>
              <a:gd name="txT" fmla="*/ 0 h 634"/>
              <a:gd name="txR" fmla="*/ 664 w 664"/>
              <a:gd name="txB" fmla="*/ 634 h 63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64" h="634">
                <a:moveTo>
                  <a:pt x="663" y="633"/>
                </a:moveTo>
                <a:lnTo>
                  <a:pt x="663" y="633"/>
                </a:lnTo>
                <a:lnTo>
                  <a:pt x="660" y="569"/>
                </a:lnTo>
                <a:lnTo>
                  <a:pt x="650" y="505"/>
                </a:lnTo>
                <a:lnTo>
                  <a:pt x="633" y="446"/>
                </a:lnTo>
                <a:lnTo>
                  <a:pt x="611" y="387"/>
                </a:lnTo>
                <a:lnTo>
                  <a:pt x="583" y="332"/>
                </a:lnTo>
                <a:lnTo>
                  <a:pt x="549" y="279"/>
                </a:lnTo>
                <a:lnTo>
                  <a:pt x="511" y="232"/>
                </a:lnTo>
                <a:lnTo>
                  <a:pt x="468" y="185"/>
                </a:lnTo>
                <a:lnTo>
                  <a:pt x="421" y="145"/>
                </a:lnTo>
                <a:lnTo>
                  <a:pt x="371" y="109"/>
                </a:lnTo>
                <a:lnTo>
                  <a:pt x="315" y="77"/>
                </a:lnTo>
                <a:lnTo>
                  <a:pt x="257" y="51"/>
                </a:lnTo>
                <a:lnTo>
                  <a:pt x="196" y="30"/>
                </a:lnTo>
                <a:lnTo>
                  <a:pt x="133" y="13"/>
                </a:lnTo>
                <a:lnTo>
                  <a:pt x="67" y="4"/>
                </a:lnTo>
                <a:lnTo>
                  <a:pt x="0" y="0"/>
                </a:lnTo>
                <a:lnTo>
                  <a:pt x="0" y="30"/>
                </a:lnTo>
                <a:lnTo>
                  <a:pt x="64" y="34"/>
                </a:lnTo>
                <a:lnTo>
                  <a:pt x="126" y="44"/>
                </a:lnTo>
                <a:lnTo>
                  <a:pt x="187" y="57"/>
                </a:lnTo>
                <a:lnTo>
                  <a:pt x="245" y="78"/>
                </a:lnTo>
                <a:lnTo>
                  <a:pt x="300" y="103"/>
                </a:lnTo>
                <a:lnTo>
                  <a:pt x="352" y="135"/>
                </a:lnTo>
                <a:lnTo>
                  <a:pt x="400" y="168"/>
                </a:lnTo>
                <a:lnTo>
                  <a:pt x="445" y="207"/>
                </a:lnTo>
                <a:lnTo>
                  <a:pt x="486" y="251"/>
                </a:lnTo>
                <a:lnTo>
                  <a:pt x="522" y="297"/>
                </a:lnTo>
                <a:lnTo>
                  <a:pt x="555" y="347"/>
                </a:lnTo>
                <a:lnTo>
                  <a:pt x="582" y="398"/>
                </a:lnTo>
                <a:lnTo>
                  <a:pt x="604" y="455"/>
                </a:lnTo>
                <a:lnTo>
                  <a:pt x="617" y="511"/>
                </a:lnTo>
                <a:lnTo>
                  <a:pt x="628" y="572"/>
                </a:lnTo>
                <a:lnTo>
                  <a:pt x="632" y="633"/>
                </a:lnTo>
                <a:lnTo>
                  <a:pt x="663" y="633"/>
                </a:lnTo>
              </a:path>
            </a:pathLst>
          </a:custGeom>
          <a:solidFill>
            <a:schemeClr val="accent2">
              <a:alpha val="100000"/>
            </a:schemeClr>
          </a:solidFill>
          <a:ln w="9525">
            <a:noFill/>
          </a:ln>
        </p:spPr>
        <p:txBody>
          <a:bodyPr/>
          <a:lstStyle/>
          <a:p>
            <a:endParaRPr lang="zh-CN" altLang="en-US"/>
          </a:p>
        </p:txBody>
      </p:sp>
      <p:sp>
        <p:nvSpPr>
          <p:cNvPr id="17415" name="Freeform 7"/>
          <p:cNvSpPr/>
          <p:nvPr/>
        </p:nvSpPr>
        <p:spPr>
          <a:xfrm>
            <a:off x="4643438" y="4316413"/>
            <a:ext cx="1150937" cy="1162050"/>
          </a:xfrm>
          <a:custGeom>
            <a:avLst/>
            <a:gdLst>
              <a:gd name="txL" fmla="*/ 0 w 664"/>
              <a:gd name="txT" fmla="*/ 0 h 635"/>
              <a:gd name="txR" fmla="*/ 664 w 664"/>
              <a:gd name="txB" fmla="*/ 635 h 63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txL" t="txT" r="txR" b="txB"/>
            <a:pathLst>
              <a:path w="664" h="635">
                <a:moveTo>
                  <a:pt x="0" y="634"/>
                </a:moveTo>
                <a:lnTo>
                  <a:pt x="0" y="634"/>
                </a:lnTo>
                <a:lnTo>
                  <a:pt x="67" y="631"/>
                </a:lnTo>
                <a:lnTo>
                  <a:pt x="133" y="621"/>
                </a:lnTo>
                <a:lnTo>
                  <a:pt x="196" y="605"/>
                </a:lnTo>
                <a:lnTo>
                  <a:pt x="257" y="584"/>
                </a:lnTo>
                <a:lnTo>
                  <a:pt x="315" y="558"/>
                </a:lnTo>
                <a:lnTo>
                  <a:pt x="371" y="526"/>
                </a:lnTo>
                <a:lnTo>
                  <a:pt x="421" y="489"/>
                </a:lnTo>
                <a:lnTo>
                  <a:pt x="468" y="448"/>
                </a:lnTo>
                <a:lnTo>
                  <a:pt x="511" y="402"/>
                </a:lnTo>
                <a:lnTo>
                  <a:pt x="549" y="354"/>
                </a:lnTo>
                <a:lnTo>
                  <a:pt x="583" y="302"/>
                </a:lnTo>
                <a:lnTo>
                  <a:pt x="611" y="245"/>
                </a:lnTo>
                <a:lnTo>
                  <a:pt x="633" y="187"/>
                </a:lnTo>
                <a:lnTo>
                  <a:pt x="650" y="127"/>
                </a:lnTo>
                <a:lnTo>
                  <a:pt x="660" y="64"/>
                </a:lnTo>
                <a:lnTo>
                  <a:pt x="663" y="0"/>
                </a:lnTo>
                <a:lnTo>
                  <a:pt x="632" y="0"/>
                </a:lnTo>
                <a:lnTo>
                  <a:pt x="628" y="61"/>
                </a:lnTo>
                <a:lnTo>
                  <a:pt x="617" y="120"/>
                </a:lnTo>
                <a:lnTo>
                  <a:pt x="604" y="179"/>
                </a:lnTo>
                <a:lnTo>
                  <a:pt x="582" y="234"/>
                </a:lnTo>
                <a:lnTo>
                  <a:pt x="555" y="286"/>
                </a:lnTo>
                <a:lnTo>
                  <a:pt x="522" y="336"/>
                </a:lnTo>
                <a:lnTo>
                  <a:pt x="486" y="383"/>
                </a:lnTo>
                <a:lnTo>
                  <a:pt x="445" y="427"/>
                </a:lnTo>
                <a:lnTo>
                  <a:pt x="400" y="466"/>
                </a:lnTo>
                <a:lnTo>
                  <a:pt x="352" y="499"/>
                </a:lnTo>
                <a:lnTo>
                  <a:pt x="300" y="531"/>
                </a:lnTo>
                <a:lnTo>
                  <a:pt x="245" y="556"/>
                </a:lnTo>
                <a:lnTo>
                  <a:pt x="187" y="577"/>
                </a:lnTo>
                <a:lnTo>
                  <a:pt x="126" y="590"/>
                </a:lnTo>
                <a:lnTo>
                  <a:pt x="64" y="601"/>
                </a:lnTo>
                <a:lnTo>
                  <a:pt x="0" y="604"/>
                </a:lnTo>
                <a:lnTo>
                  <a:pt x="0" y="634"/>
                </a:lnTo>
              </a:path>
            </a:pathLst>
          </a:custGeom>
          <a:solidFill>
            <a:schemeClr val="accent2">
              <a:alpha val="100000"/>
            </a:schemeClr>
          </a:solidFill>
          <a:ln w="9525">
            <a:noFill/>
          </a:ln>
        </p:spPr>
        <p:txBody>
          <a:bodyPr/>
          <a:lstStyle/>
          <a:p>
            <a:endParaRPr lang="zh-CN" altLang="en-US"/>
          </a:p>
        </p:txBody>
      </p:sp>
      <p:sp>
        <p:nvSpPr>
          <p:cNvPr id="17416" name="Freeform 8"/>
          <p:cNvSpPr/>
          <p:nvPr/>
        </p:nvSpPr>
        <p:spPr>
          <a:xfrm>
            <a:off x="3484563" y="4316413"/>
            <a:ext cx="1149350" cy="1162050"/>
          </a:xfrm>
          <a:custGeom>
            <a:avLst/>
            <a:gdLst>
              <a:gd name="txL" fmla="*/ 0 w 664"/>
              <a:gd name="txT" fmla="*/ 0 h 635"/>
              <a:gd name="txR" fmla="*/ 664 w 664"/>
              <a:gd name="txB" fmla="*/ 635 h 635"/>
            </a:gdLst>
            <a:ahLst/>
            <a:cxnLst>
              <a:cxn ang="0">
                <a:pos x="0"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rect l="txL" t="txT" r="txR" b="txB"/>
            <a:pathLst>
              <a:path w="664" h="635">
                <a:moveTo>
                  <a:pt x="0" y="0"/>
                </a:moveTo>
                <a:lnTo>
                  <a:pt x="0" y="0"/>
                </a:lnTo>
                <a:lnTo>
                  <a:pt x="3" y="64"/>
                </a:lnTo>
                <a:lnTo>
                  <a:pt x="13" y="127"/>
                </a:lnTo>
                <a:lnTo>
                  <a:pt x="31" y="187"/>
                </a:lnTo>
                <a:lnTo>
                  <a:pt x="53" y="245"/>
                </a:lnTo>
                <a:lnTo>
                  <a:pt x="80" y="302"/>
                </a:lnTo>
                <a:lnTo>
                  <a:pt x="112" y="354"/>
                </a:lnTo>
                <a:lnTo>
                  <a:pt x="151" y="402"/>
                </a:lnTo>
                <a:lnTo>
                  <a:pt x="193" y="448"/>
                </a:lnTo>
                <a:lnTo>
                  <a:pt x="241" y="489"/>
                </a:lnTo>
                <a:lnTo>
                  <a:pt x="292" y="525"/>
                </a:lnTo>
                <a:lnTo>
                  <a:pt x="345" y="558"/>
                </a:lnTo>
                <a:lnTo>
                  <a:pt x="405" y="584"/>
                </a:lnTo>
                <a:lnTo>
                  <a:pt x="466" y="605"/>
                </a:lnTo>
                <a:lnTo>
                  <a:pt x="528" y="621"/>
                </a:lnTo>
                <a:lnTo>
                  <a:pt x="596" y="631"/>
                </a:lnTo>
                <a:lnTo>
                  <a:pt x="663" y="634"/>
                </a:lnTo>
                <a:lnTo>
                  <a:pt x="663" y="604"/>
                </a:lnTo>
                <a:lnTo>
                  <a:pt x="598" y="601"/>
                </a:lnTo>
                <a:lnTo>
                  <a:pt x="535" y="590"/>
                </a:lnTo>
                <a:lnTo>
                  <a:pt x="475" y="577"/>
                </a:lnTo>
                <a:lnTo>
                  <a:pt x="416" y="556"/>
                </a:lnTo>
                <a:lnTo>
                  <a:pt x="361" y="531"/>
                </a:lnTo>
                <a:lnTo>
                  <a:pt x="310" y="501"/>
                </a:lnTo>
                <a:lnTo>
                  <a:pt x="261" y="466"/>
                </a:lnTo>
                <a:lnTo>
                  <a:pt x="215" y="427"/>
                </a:lnTo>
                <a:lnTo>
                  <a:pt x="176" y="383"/>
                </a:lnTo>
                <a:lnTo>
                  <a:pt x="140" y="336"/>
                </a:lnTo>
                <a:lnTo>
                  <a:pt x="108" y="286"/>
                </a:lnTo>
                <a:lnTo>
                  <a:pt x="81" y="234"/>
                </a:lnTo>
                <a:lnTo>
                  <a:pt x="59" y="179"/>
                </a:lnTo>
                <a:lnTo>
                  <a:pt x="46" y="120"/>
                </a:lnTo>
                <a:lnTo>
                  <a:pt x="36" y="61"/>
                </a:lnTo>
                <a:lnTo>
                  <a:pt x="32" y="0"/>
                </a:lnTo>
                <a:lnTo>
                  <a:pt x="0" y="0"/>
                </a:lnTo>
              </a:path>
            </a:pathLst>
          </a:custGeom>
          <a:solidFill>
            <a:schemeClr val="accent2">
              <a:alpha val="100000"/>
            </a:schemeClr>
          </a:solidFill>
          <a:ln w="9525">
            <a:noFill/>
          </a:ln>
        </p:spPr>
        <p:txBody>
          <a:bodyPr/>
          <a:lstStyle/>
          <a:p>
            <a:endParaRPr lang="zh-CN" altLang="en-US"/>
          </a:p>
        </p:txBody>
      </p:sp>
      <p:sp>
        <p:nvSpPr>
          <p:cNvPr id="17417" name="Freeform 9"/>
          <p:cNvSpPr/>
          <p:nvPr/>
        </p:nvSpPr>
        <p:spPr>
          <a:xfrm>
            <a:off x="3484563" y="3146425"/>
            <a:ext cx="1149350" cy="1160463"/>
          </a:xfrm>
          <a:custGeom>
            <a:avLst/>
            <a:gdLst>
              <a:gd name="txL" fmla="*/ 0 w 664"/>
              <a:gd name="txT" fmla="*/ 0 h 634"/>
              <a:gd name="txR" fmla="*/ 664 w 664"/>
              <a:gd name="txB" fmla="*/ 634 h 634"/>
            </a:gdLst>
            <a:ahLst/>
            <a:cxnLst>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664" h="634">
                <a:moveTo>
                  <a:pt x="663" y="0"/>
                </a:moveTo>
                <a:lnTo>
                  <a:pt x="663" y="0"/>
                </a:lnTo>
                <a:lnTo>
                  <a:pt x="596" y="4"/>
                </a:lnTo>
                <a:lnTo>
                  <a:pt x="528" y="13"/>
                </a:lnTo>
                <a:lnTo>
                  <a:pt x="466" y="30"/>
                </a:lnTo>
                <a:lnTo>
                  <a:pt x="405" y="51"/>
                </a:lnTo>
                <a:lnTo>
                  <a:pt x="345" y="77"/>
                </a:lnTo>
                <a:lnTo>
                  <a:pt x="292" y="109"/>
                </a:lnTo>
                <a:lnTo>
                  <a:pt x="241" y="145"/>
                </a:lnTo>
                <a:lnTo>
                  <a:pt x="193" y="185"/>
                </a:lnTo>
                <a:lnTo>
                  <a:pt x="151" y="232"/>
                </a:lnTo>
                <a:lnTo>
                  <a:pt x="112" y="279"/>
                </a:lnTo>
                <a:lnTo>
                  <a:pt x="80" y="332"/>
                </a:lnTo>
                <a:lnTo>
                  <a:pt x="53" y="387"/>
                </a:lnTo>
                <a:lnTo>
                  <a:pt x="31" y="446"/>
                </a:lnTo>
                <a:lnTo>
                  <a:pt x="13" y="505"/>
                </a:lnTo>
                <a:lnTo>
                  <a:pt x="3" y="569"/>
                </a:lnTo>
                <a:lnTo>
                  <a:pt x="0" y="633"/>
                </a:lnTo>
                <a:lnTo>
                  <a:pt x="32" y="633"/>
                </a:lnTo>
                <a:lnTo>
                  <a:pt x="36" y="572"/>
                </a:lnTo>
                <a:lnTo>
                  <a:pt x="46" y="511"/>
                </a:lnTo>
                <a:lnTo>
                  <a:pt x="59" y="455"/>
                </a:lnTo>
                <a:lnTo>
                  <a:pt x="81" y="398"/>
                </a:lnTo>
                <a:lnTo>
                  <a:pt x="108" y="347"/>
                </a:lnTo>
                <a:lnTo>
                  <a:pt x="140" y="297"/>
                </a:lnTo>
                <a:lnTo>
                  <a:pt x="176" y="251"/>
                </a:lnTo>
                <a:lnTo>
                  <a:pt x="215" y="207"/>
                </a:lnTo>
                <a:lnTo>
                  <a:pt x="261" y="168"/>
                </a:lnTo>
                <a:lnTo>
                  <a:pt x="310" y="135"/>
                </a:lnTo>
                <a:lnTo>
                  <a:pt x="361" y="103"/>
                </a:lnTo>
                <a:lnTo>
                  <a:pt x="416" y="78"/>
                </a:lnTo>
                <a:lnTo>
                  <a:pt x="475" y="57"/>
                </a:lnTo>
                <a:lnTo>
                  <a:pt x="535" y="44"/>
                </a:lnTo>
                <a:lnTo>
                  <a:pt x="598" y="34"/>
                </a:lnTo>
                <a:lnTo>
                  <a:pt x="663" y="30"/>
                </a:lnTo>
                <a:lnTo>
                  <a:pt x="663" y="0"/>
                </a:lnTo>
              </a:path>
            </a:pathLst>
          </a:custGeom>
          <a:solidFill>
            <a:schemeClr val="accent2">
              <a:alpha val="100000"/>
            </a:schemeClr>
          </a:solidFill>
          <a:ln w="9525">
            <a:noFill/>
          </a:ln>
        </p:spPr>
        <p:txBody>
          <a:bodyPr/>
          <a:lstStyle/>
          <a:p>
            <a:endParaRPr lang="zh-CN" altLang="en-US"/>
          </a:p>
        </p:txBody>
      </p:sp>
      <p:sp>
        <p:nvSpPr>
          <p:cNvPr id="231434" name="Freeform 10"/>
          <p:cNvSpPr/>
          <p:nvPr/>
        </p:nvSpPr>
        <p:spPr bwMode="auto">
          <a:xfrm>
            <a:off x="5164138" y="3760788"/>
            <a:ext cx="1052513" cy="873125"/>
          </a:xfrm>
          <a:custGeom>
            <a:avLst/>
            <a:gdLst/>
            <a:ahLst/>
            <a:cxnLst>
              <a:cxn ang="0">
                <a:pos x="335" y="1"/>
              </a:cxn>
              <a:cxn ang="0">
                <a:pos x="393" y="13"/>
              </a:cxn>
              <a:cxn ang="0">
                <a:pos x="448" y="35"/>
              </a:cxn>
              <a:cxn ang="0">
                <a:pos x="497" y="66"/>
              </a:cxn>
              <a:cxn ang="0">
                <a:pos x="538" y="105"/>
              </a:cxn>
              <a:cxn ang="0">
                <a:pos x="571" y="151"/>
              </a:cxn>
              <a:cxn ang="0">
                <a:pos x="594" y="203"/>
              </a:cxn>
              <a:cxn ang="0">
                <a:pos x="606" y="260"/>
              </a:cxn>
              <a:cxn ang="0">
                <a:pos x="606" y="319"/>
              </a:cxn>
              <a:cxn ang="0">
                <a:pos x="594" y="376"/>
              </a:cxn>
              <a:cxn ang="0">
                <a:pos x="571" y="429"/>
              </a:cxn>
              <a:cxn ang="0">
                <a:pos x="538" y="473"/>
              </a:cxn>
              <a:cxn ang="0">
                <a:pos x="497" y="514"/>
              </a:cxn>
              <a:cxn ang="0">
                <a:pos x="448" y="544"/>
              </a:cxn>
              <a:cxn ang="0">
                <a:pos x="393" y="566"/>
              </a:cxn>
              <a:cxn ang="0">
                <a:pos x="335" y="579"/>
              </a:cxn>
              <a:cxn ang="0">
                <a:pos x="271" y="579"/>
              </a:cxn>
              <a:cxn ang="0">
                <a:pos x="214" y="566"/>
              </a:cxn>
              <a:cxn ang="0">
                <a:pos x="159" y="544"/>
              </a:cxn>
              <a:cxn ang="0">
                <a:pos x="112" y="514"/>
              </a:cxn>
              <a:cxn ang="0">
                <a:pos x="69" y="473"/>
              </a:cxn>
              <a:cxn ang="0">
                <a:pos x="37" y="429"/>
              </a:cxn>
              <a:cxn ang="0">
                <a:pos x="14" y="376"/>
              </a:cxn>
              <a:cxn ang="0">
                <a:pos x="1" y="319"/>
              </a:cxn>
              <a:cxn ang="0">
                <a:pos x="1" y="260"/>
              </a:cxn>
              <a:cxn ang="0">
                <a:pos x="14" y="203"/>
              </a:cxn>
              <a:cxn ang="0">
                <a:pos x="37" y="151"/>
              </a:cxn>
              <a:cxn ang="0">
                <a:pos x="69" y="105"/>
              </a:cxn>
              <a:cxn ang="0">
                <a:pos x="112" y="66"/>
              </a:cxn>
              <a:cxn ang="0">
                <a:pos x="159" y="35"/>
              </a:cxn>
              <a:cxn ang="0">
                <a:pos x="214" y="13"/>
              </a:cxn>
              <a:cxn ang="0">
                <a:pos x="271" y="1"/>
              </a:cxn>
            </a:cxnLst>
            <a:rect l="0" t="0" r="r" b="b"/>
            <a:pathLst>
              <a:path w="608" h="581">
                <a:moveTo>
                  <a:pt x="303" y="0"/>
                </a:moveTo>
                <a:lnTo>
                  <a:pt x="335" y="1"/>
                </a:lnTo>
                <a:lnTo>
                  <a:pt x="363" y="5"/>
                </a:lnTo>
                <a:lnTo>
                  <a:pt x="393" y="13"/>
                </a:lnTo>
                <a:lnTo>
                  <a:pt x="423" y="23"/>
                </a:lnTo>
                <a:lnTo>
                  <a:pt x="448" y="35"/>
                </a:lnTo>
                <a:lnTo>
                  <a:pt x="473" y="48"/>
                </a:lnTo>
                <a:lnTo>
                  <a:pt x="497" y="66"/>
                </a:lnTo>
                <a:lnTo>
                  <a:pt x="519" y="85"/>
                </a:lnTo>
                <a:lnTo>
                  <a:pt x="538" y="105"/>
                </a:lnTo>
                <a:lnTo>
                  <a:pt x="555" y="127"/>
                </a:lnTo>
                <a:lnTo>
                  <a:pt x="571" y="151"/>
                </a:lnTo>
                <a:lnTo>
                  <a:pt x="583" y="176"/>
                </a:lnTo>
                <a:lnTo>
                  <a:pt x="594" y="203"/>
                </a:lnTo>
                <a:lnTo>
                  <a:pt x="601" y="232"/>
                </a:lnTo>
                <a:lnTo>
                  <a:pt x="606" y="260"/>
                </a:lnTo>
                <a:lnTo>
                  <a:pt x="607" y="289"/>
                </a:lnTo>
                <a:lnTo>
                  <a:pt x="606" y="319"/>
                </a:lnTo>
                <a:lnTo>
                  <a:pt x="601" y="348"/>
                </a:lnTo>
                <a:lnTo>
                  <a:pt x="594" y="376"/>
                </a:lnTo>
                <a:lnTo>
                  <a:pt x="583" y="402"/>
                </a:lnTo>
                <a:lnTo>
                  <a:pt x="571" y="429"/>
                </a:lnTo>
                <a:lnTo>
                  <a:pt x="555" y="452"/>
                </a:lnTo>
                <a:lnTo>
                  <a:pt x="538" y="473"/>
                </a:lnTo>
                <a:lnTo>
                  <a:pt x="519" y="494"/>
                </a:lnTo>
                <a:lnTo>
                  <a:pt x="497" y="514"/>
                </a:lnTo>
                <a:lnTo>
                  <a:pt x="473" y="530"/>
                </a:lnTo>
                <a:lnTo>
                  <a:pt x="448" y="544"/>
                </a:lnTo>
                <a:lnTo>
                  <a:pt x="423" y="557"/>
                </a:lnTo>
                <a:lnTo>
                  <a:pt x="393" y="566"/>
                </a:lnTo>
                <a:lnTo>
                  <a:pt x="363" y="575"/>
                </a:lnTo>
                <a:lnTo>
                  <a:pt x="335" y="579"/>
                </a:lnTo>
                <a:lnTo>
                  <a:pt x="303" y="580"/>
                </a:lnTo>
                <a:lnTo>
                  <a:pt x="271" y="579"/>
                </a:lnTo>
                <a:lnTo>
                  <a:pt x="242" y="575"/>
                </a:lnTo>
                <a:lnTo>
                  <a:pt x="214" y="566"/>
                </a:lnTo>
                <a:lnTo>
                  <a:pt x="185" y="557"/>
                </a:lnTo>
                <a:lnTo>
                  <a:pt x="159" y="544"/>
                </a:lnTo>
                <a:lnTo>
                  <a:pt x="135" y="530"/>
                </a:lnTo>
                <a:lnTo>
                  <a:pt x="112" y="514"/>
                </a:lnTo>
                <a:lnTo>
                  <a:pt x="90" y="494"/>
                </a:lnTo>
                <a:lnTo>
                  <a:pt x="69" y="473"/>
                </a:lnTo>
                <a:lnTo>
                  <a:pt x="52" y="452"/>
                </a:lnTo>
                <a:lnTo>
                  <a:pt x="37" y="429"/>
                </a:lnTo>
                <a:lnTo>
                  <a:pt x="24" y="402"/>
                </a:lnTo>
                <a:lnTo>
                  <a:pt x="14" y="376"/>
                </a:lnTo>
                <a:lnTo>
                  <a:pt x="6" y="348"/>
                </a:lnTo>
                <a:lnTo>
                  <a:pt x="1" y="319"/>
                </a:lnTo>
                <a:lnTo>
                  <a:pt x="0" y="289"/>
                </a:lnTo>
                <a:lnTo>
                  <a:pt x="1" y="260"/>
                </a:lnTo>
                <a:lnTo>
                  <a:pt x="6" y="232"/>
                </a:lnTo>
                <a:lnTo>
                  <a:pt x="14" y="203"/>
                </a:lnTo>
                <a:lnTo>
                  <a:pt x="24" y="176"/>
                </a:lnTo>
                <a:lnTo>
                  <a:pt x="37" y="151"/>
                </a:lnTo>
                <a:lnTo>
                  <a:pt x="52" y="127"/>
                </a:lnTo>
                <a:lnTo>
                  <a:pt x="69" y="105"/>
                </a:lnTo>
                <a:lnTo>
                  <a:pt x="90" y="85"/>
                </a:lnTo>
                <a:lnTo>
                  <a:pt x="112" y="66"/>
                </a:lnTo>
                <a:lnTo>
                  <a:pt x="135" y="48"/>
                </a:lnTo>
                <a:lnTo>
                  <a:pt x="159" y="35"/>
                </a:lnTo>
                <a:lnTo>
                  <a:pt x="185" y="23"/>
                </a:lnTo>
                <a:lnTo>
                  <a:pt x="214" y="13"/>
                </a:lnTo>
                <a:lnTo>
                  <a:pt x="242" y="5"/>
                </a:lnTo>
                <a:lnTo>
                  <a:pt x="271" y="1"/>
                </a:lnTo>
                <a:lnTo>
                  <a:pt x="303" y="0"/>
                </a:lnTo>
              </a:path>
            </a:pathLst>
          </a:custGeom>
          <a:solidFill>
            <a:schemeClr val="accent2">
              <a:lumMod val="60000"/>
              <a:lumOff val="40000"/>
            </a:schemeClr>
          </a:solidFill>
          <a:ln w="9525" cap="rnd">
            <a:solidFill>
              <a:schemeClr val="bg2"/>
            </a:solidFill>
            <a:round/>
            <a:headEnd type="none" w="sm" len="sm"/>
            <a:tailEnd type="none" w="sm" len="sm"/>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31435" name="Freeform 11"/>
          <p:cNvSpPr/>
          <p:nvPr/>
        </p:nvSpPr>
        <p:spPr bwMode="auto">
          <a:xfrm>
            <a:off x="2894013" y="3886200"/>
            <a:ext cx="1054100" cy="873125"/>
          </a:xfrm>
          <a:custGeom>
            <a:avLst/>
            <a:gdLst/>
            <a:ahLst/>
            <a:cxnLst>
              <a:cxn ang="0">
                <a:pos x="335" y="1"/>
              </a:cxn>
              <a:cxn ang="0">
                <a:pos x="393" y="13"/>
              </a:cxn>
              <a:cxn ang="0">
                <a:pos x="448" y="35"/>
              </a:cxn>
              <a:cxn ang="0">
                <a:pos x="496" y="66"/>
              </a:cxn>
              <a:cxn ang="0">
                <a:pos x="538" y="106"/>
              </a:cxn>
              <a:cxn ang="0">
                <a:pos x="571" y="150"/>
              </a:cxn>
              <a:cxn ang="0">
                <a:pos x="594" y="203"/>
              </a:cxn>
              <a:cxn ang="0">
                <a:pos x="607" y="259"/>
              </a:cxn>
              <a:cxn ang="0">
                <a:pos x="607" y="318"/>
              </a:cxn>
              <a:cxn ang="0">
                <a:pos x="594" y="375"/>
              </a:cxn>
              <a:cxn ang="0">
                <a:pos x="571" y="427"/>
              </a:cxn>
              <a:cxn ang="0">
                <a:pos x="538" y="473"/>
              </a:cxn>
              <a:cxn ang="0">
                <a:pos x="496" y="513"/>
              </a:cxn>
              <a:cxn ang="0">
                <a:pos x="448" y="544"/>
              </a:cxn>
              <a:cxn ang="0">
                <a:pos x="393" y="566"/>
              </a:cxn>
              <a:cxn ang="0">
                <a:pos x="335" y="578"/>
              </a:cxn>
              <a:cxn ang="0">
                <a:pos x="271" y="578"/>
              </a:cxn>
              <a:cxn ang="0">
                <a:pos x="214" y="566"/>
              </a:cxn>
              <a:cxn ang="0">
                <a:pos x="159" y="544"/>
              </a:cxn>
              <a:cxn ang="0">
                <a:pos x="112" y="513"/>
              </a:cxn>
              <a:cxn ang="0">
                <a:pos x="69" y="473"/>
              </a:cxn>
              <a:cxn ang="0">
                <a:pos x="37" y="427"/>
              </a:cxn>
              <a:cxn ang="0">
                <a:pos x="14" y="375"/>
              </a:cxn>
              <a:cxn ang="0">
                <a:pos x="2" y="318"/>
              </a:cxn>
              <a:cxn ang="0">
                <a:pos x="2" y="259"/>
              </a:cxn>
              <a:cxn ang="0">
                <a:pos x="14" y="203"/>
              </a:cxn>
              <a:cxn ang="0">
                <a:pos x="37" y="150"/>
              </a:cxn>
              <a:cxn ang="0">
                <a:pos x="69" y="106"/>
              </a:cxn>
              <a:cxn ang="0">
                <a:pos x="112" y="66"/>
              </a:cxn>
              <a:cxn ang="0">
                <a:pos x="159" y="35"/>
              </a:cxn>
              <a:cxn ang="0">
                <a:pos x="214" y="13"/>
              </a:cxn>
              <a:cxn ang="0">
                <a:pos x="271" y="1"/>
              </a:cxn>
            </a:cxnLst>
            <a:rect l="0" t="0" r="r" b="b"/>
            <a:pathLst>
              <a:path w="609" h="581">
                <a:moveTo>
                  <a:pt x="303" y="0"/>
                </a:moveTo>
                <a:lnTo>
                  <a:pt x="335" y="1"/>
                </a:lnTo>
                <a:lnTo>
                  <a:pt x="363" y="6"/>
                </a:lnTo>
                <a:lnTo>
                  <a:pt x="393" y="13"/>
                </a:lnTo>
                <a:lnTo>
                  <a:pt x="422" y="23"/>
                </a:lnTo>
                <a:lnTo>
                  <a:pt x="448" y="35"/>
                </a:lnTo>
                <a:lnTo>
                  <a:pt x="474" y="49"/>
                </a:lnTo>
                <a:lnTo>
                  <a:pt x="496" y="66"/>
                </a:lnTo>
                <a:lnTo>
                  <a:pt x="518" y="85"/>
                </a:lnTo>
                <a:lnTo>
                  <a:pt x="538" y="106"/>
                </a:lnTo>
                <a:lnTo>
                  <a:pt x="556" y="127"/>
                </a:lnTo>
                <a:lnTo>
                  <a:pt x="571" y="150"/>
                </a:lnTo>
                <a:lnTo>
                  <a:pt x="584" y="176"/>
                </a:lnTo>
                <a:lnTo>
                  <a:pt x="594" y="203"/>
                </a:lnTo>
                <a:lnTo>
                  <a:pt x="602" y="230"/>
                </a:lnTo>
                <a:lnTo>
                  <a:pt x="607" y="259"/>
                </a:lnTo>
                <a:lnTo>
                  <a:pt x="608" y="288"/>
                </a:lnTo>
                <a:lnTo>
                  <a:pt x="607" y="318"/>
                </a:lnTo>
                <a:lnTo>
                  <a:pt x="602" y="346"/>
                </a:lnTo>
                <a:lnTo>
                  <a:pt x="594" y="375"/>
                </a:lnTo>
                <a:lnTo>
                  <a:pt x="584" y="402"/>
                </a:lnTo>
                <a:lnTo>
                  <a:pt x="571" y="427"/>
                </a:lnTo>
                <a:lnTo>
                  <a:pt x="556" y="450"/>
                </a:lnTo>
                <a:lnTo>
                  <a:pt x="538" y="473"/>
                </a:lnTo>
                <a:lnTo>
                  <a:pt x="518" y="494"/>
                </a:lnTo>
                <a:lnTo>
                  <a:pt x="496" y="513"/>
                </a:lnTo>
                <a:lnTo>
                  <a:pt x="474" y="530"/>
                </a:lnTo>
                <a:lnTo>
                  <a:pt x="448" y="544"/>
                </a:lnTo>
                <a:lnTo>
                  <a:pt x="422" y="556"/>
                </a:lnTo>
                <a:lnTo>
                  <a:pt x="393" y="566"/>
                </a:lnTo>
                <a:lnTo>
                  <a:pt x="363" y="574"/>
                </a:lnTo>
                <a:lnTo>
                  <a:pt x="335" y="578"/>
                </a:lnTo>
                <a:lnTo>
                  <a:pt x="303" y="580"/>
                </a:lnTo>
                <a:lnTo>
                  <a:pt x="271" y="578"/>
                </a:lnTo>
                <a:lnTo>
                  <a:pt x="243" y="574"/>
                </a:lnTo>
                <a:lnTo>
                  <a:pt x="214" y="566"/>
                </a:lnTo>
                <a:lnTo>
                  <a:pt x="185" y="556"/>
                </a:lnTo>
                <a:lnTo>
                  <a:pt x="159" y="544"/>
                </a:lnTo>
                <a:lnTo>
                  <a:pt x="135" y="530"/>
                </a:lnTo>
                <a:lnTo>
                  <a:pt x="112" y="513"/>
                </a:lnTo>
                <a:lnTo>
                  <a:pt x="90" y="494"/>
                </a:lnTo>
                <a:lnTo>
                  <a:pt x="69" y="473"/>
                </a:lnTo>
                <a:lnTo>
                  <a:pt x="52" y="450"/>
                </a:lnTo>
                <a:lnTo>
                  <a:pt x="37" y="427"/>
                </a:lnTo>
                <a:lnTo>
                  <a:pt x="24" y="402"/>
                </a:lnTo>
                <a:lnTo>
                  <a:pt x="14" y="375"/>
                </a:lnTo>
                <a:lnTo>
                  <a:pt x="6" y="346"/>
                </a:lnTo>
                <a:lnTo>
                  <a:pt x="2" y="318"/>
                </a:lnTo>
                <a:lnTo>
                  <a:pt x="0" y="288"/>
                </a:lnTo>
                <a:lnTo>
                  <a:pt x="2" y="259"/>
                </a:lnTo>
                <a:lnTo>
                  <a:pt x="6" y="230"/>
                </a:lnTo>
                <a:lnTo>
                  <a:pt x="14" y="203"/>
                </a:lnTo>
                <a:lnTo>
                  <a:pt x="24" y="176"/>
                </a:lnTo>
                <a:lnTo>
                  <a:pt x="37" y="150"/>
                </a:lnTo>
                <a:lnTo>
                  <a:pt x="52" y="127"/>
                </a:lnTo>
                <a:lnTo>
                  <a:pt x="69" y="106"/>
                </a:lnTo>
                <a:lnTo>
                  <a:pt x="90" y="85"/>
                </a:lnTo>
                <a:lnTo>
                  <a:pt x="112" y="66"/>
                </a:lnTo>
                <a:lnTo>
                  <a:pt x="135" y="49"/>
                </a:lnTo>
                <a:lnTo>
                  <a:pt x="159" y="35"/>
                </a:lnTo>
                <a:lnTo>
                  <a:pt x="185" y="23"/>
                </a:lnTo>
                <a:lnTo>
                  <a:pt x="214" y="13"/>
                </a:lnTo>
                <a:lnTo>
                  <a:pt x="243" y="6"/>
                </a:lnTo>
                <a:lnTo>
                  <a:pt x="271" y="1"/>
                </a:lnTo>
                <a:lnTo>
                  <a:pt x="303" y="0"/>
                </a:lnTo>
              </a:path>
            </a:pathLst>
          </a:custGeom>
          <a:solidFill>
            <a:schemeClr val="accent2">
              <a:lumMod val="60000"/>
              <a:lumOff val="40000"/>
            </a:schemeClr>
          </a:solidFill>
          <a:ln w="9525" cap="rnd">
            <a:solidFill>
              <a:schemeClr val="bg2"/>
            </a:solidFill>
            <a:round/>
            <a:headEnd type="none" w="sm" len="sm"/>
            <a:tailEnd type="none" w="sm" len="sm"/>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7420" name="Freeform 12"/>
          <p:cNvSpPr/>
          <p:nvPr/>
        </p:nvSpPr>
        <p:spPr>
          <a:xfrm>
            <a:off x="4159250" y="1697038"/>
            <a:ext cx="1081088" cy="892175"/>
          </a:xfrm>
          <a:custGeom>
            <a:avLst/>
            <a:gdLst>
              <a:gd name="txL" fmla="*/ 0 w 609"/>
              <a:gd name="txT" fmla="*/ 0 h 581"/>
              <a:gd name="txR" fmla="*/ 609 w 609"/>
              <a:gd name="txB" fmla="*/ 581 h 58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09" h="581">
                <a:moveTo>
                  <a:pt x="303" y="0"/>
                </a:moveTo>
                <a:lnTo>
                  <a:pt x="335" y="1"/>
                </a:lnTo>
                <a:lnTo>
                  <a:pt x="363" y="7"/>
                </a:lnTo>
                <a:lnTo>
                  <a:pt x="393" y="14"/>
                </a:lnTo>
                <a:lnTo>
                  <a:pt x="422" y="23"/>
                </a:lnTo>
                <a:lnTo>
                  <a:pt x="448" y="37"/>
                </a:lnTo>
                <a:lnTo>
                  <a:pt x="474" y="50"/>
                </a:lnTo>
                <a:lnTo>
                  <a:pt x="496" y="67"/>
                </a:lnTo>
                <a:lnTo>
                  <a:pt x="518" y="86"/>
                </a:lnTo>
                <a:lnTo>
                  <a:pt x="538" y="108"/>
                </a:lnTo>
                <a:lnTo>
                  <a:pt x="556" y="130"/>
                </a:lnTo>
                <a:lnTo>
                  <a:pt x="571" y="153"/>
                </a:lnTo>
                <a:lnTo>
                  <a:pt x="584" y="179"/>
                </a:lnTo>
                <a:lnTo>
                  <a:pt x="594" y="206"/>
                </a:lnTo>
                <a:lnTo>
                  <a:pt x="602" y="234"/>
                </a:lnTo>
                <a:lnTo>
                  <a:pt x="607" y="262"/>
                </a:lnTo>
                <a:lnTo>
                  <a:pt x="608" y="292"/>
                </a:lnTo>
                <a:lnTo>
                  <a:pt x="607" y="321"/>
                </a:lnTo>
                <a:lnTo>
                  <a:pt x="602" y="350"/>
                </a:lnTo>
                <a:lnTo>
                  <a:pt x="594" y="377"/>
                </a:lnTo>
                <a:lnTo>
                  <a:pt x="584" y="405"/>
                </a:lnTo>
                <a:lnTo>
                  <a:pt x="571" y="430"/>
                </a:lnTo>
                <a:lnTo>
                  <a:pt x="556" y="453"/>
                </a:lnTo>
                <a:lnTo>
                  <a:pt x="538" y="474"/>
                </a:lnTo>
                <a:lnTo>
                  <a:pt x="518" y="495"/>
                </a:lnTo>
                <a:lnTo>
                  <a:pt x="496" y="514"/>
                </a:lnTo>
                <a:lnTo>
                  <a:pt x="474" y="532"/>
                </a:lnTo>
                <a:lnTo>
                  <a:pt x="448" y="545"/>
                </a:lnTo>
                <a:lnTo>
                  <a:pt x="422" y="557"/>
                </a:lnTo>
                <a:lnTo>
                  <a:pt x="393" y="567"/>
                </a:lnTo>
                <a:lnTo>
                  <a:pt x="363" y="574"/>
                </a:lnTo>
                <a:lnTo>
                  <a:pt x="335" y="579"/>
                </a:lnTo>
                <a:lnTo>
                  <a:pt x="303" y="580"/>
                </a:lnTo>
                <a:lnTo>
                  <a:pt x="271" y="579"/>
                </a:lnTo>
                <a:lnTo>
                  <a:pt x="241" y="574"/>
                </a:lnTo>
                <a:lnTo>
                  <a:pt x="213" y="567"/>
                </a:lnTo>
                <a:lnTo>
                  <a:pt x="184" y="557"/>
                </a:lnTo>
                <a:lnTo>
                  <a:pt x="158" y="545"/>
                </a:lnTo>
                <a:lnTo>
                  <a:pt x="133" y="532"/>
                </a:lnTo>
                <a:lnTo>
                  <a:pt x="110" y="514"/>
                </a:lnTo>
                <a:lnTo>
                  <a:pt x="88" y="495"/>
                </a:lnTo>
                <a:lnTo>
                  <a:pt x="69" y="474"/>
                </a:lnTo>
                <a:lnTo>
                  <a:pt x="51" y="453"/>
                </a:lnTo>
                <a:lnTo>
                  <a:pt x="37" y="430"/>
                </a:lnTo>
                <a:lnTo>
                  <a:pt x="24" y="405"/>
                </a:lnTo>
                <a:lnTo>
                  <a:pt x="14" y="377"/>
                </a:lnTo>
                <a:lnTo>
                  <a:pt x="6" y="350"/>
                </a:lnTo>
                <a:lnTo>
                  <a:pt x="2" y="321"/>
                </a:lnTo>
                <a:lnTo>
                  <a:pt x="0" y="292"/>
                </a:lnTo>
                <a:lnTo>
                  <a:pt x="2" y="262"/>
                </a:lnTo>
                <a:lnTo>
                  <a:pt x="6" y="234"/>
                </a:lnTo>
                <a:lnTo>
                  <a:pt x="14" y="206"/>
                </a:lnTo>
                <a:lnTo>
                  <a:pt x="24" y="179"/>
                </a:lnTo>
                <a:lnTo>
                  <a:pt x="37" y="153"/>
                </a:lnTo>
                <a:lnTo>
                  <a:pt x="51" y="130"/>
                </a:lnTo>
                <a:lnTo>
                  <a:pt x="69" y="108"/>
                </a:lnTo>
                <a:lnTo>
                  <a:pt x="88" y="86"/>
                </a:lnTo>
                <a:lnTo>
                  <a:pt x="110" y="67"/>
                </a:lnTo>
                <a:lnTo>
                  <a:pt x="133" y="50"/>
                </a:lnTo>
                <a:lnTo>
                  <a:pt x="158" y="37"/>
                </a:lnTo>
                <a:lnTo>
                  <a:pt x="184" y="23"/>
                </a:lnTo>
                <a:lnTo>
                  <a:pt x="213" y="14"/>
                </a:lnTo>
                <a:lnTo>
                  <a:pt x="241" y="7"/>
                </a:lnTo>
                <a:lnTo>
                  <a:pt x="271" y="1"/>
                </a:lnTo>
                <a:lnTo>
                  <a:pt x="303" y="0"/>
                </a:lnTo>
              </a:path>
            </a:pathLst>
          </a:custGeom>
          <a:solidFill>
            <a:srgbClr val="7030A0">
              <a:alpha val="100000"/>
            </a:srgbClr>
          </a:solidFill>
          <a:ln w="9525">
            <a:noFill/>
          </a:ln>
        </p:spPr>
        <p:txBody>
          <a:bodyPr/>
          <a:lstStyle/>
          <a:p>
            <a:endParaRPr lang="zh-CN" altLang="en-US"/>
          </a:p>
        </p:txBody>
      </p:sp>
      <p:sp>
        <p:nvSpPr>
          <p:cNvPr id="17421" name="Rectangle 13"/>
          <p:cNvSpPr/>
          <p:nvPr/>
        </p:nvSpPr>
        <p:spPr>
          <a:xfrm>
            <a:off x="4029075" y="1966913"/>
            <a:ext cx="1257300" cy="301625"/>
          </a:xfrm>
          <a:prstGeom prst="rect">
            <a:avLst/>
          </a:prstGeom>
          <a:noFill/>
          <a:ln w="9525">
            <a:noFill/>
          </a:ln>
        </p:spPr>
        <p:txBody>
          <a:bodyPr lIns="90488" tIns="44450" rIns="90488" bIns="44450">
            <a:spAutoFit/>
          </a:bodyPr>
          <a:lstStyle/>
          <a:p>
            <a:pPr algn="ctr" eaLnBrk="1" hangingPunct="1"/>
            <a:r>
              <a:rPr lang="zh-CN" altLang="en-US" sz="1400" i="1" dirty="0">
                <a:solidFill>
                  <a:schemeClr val="bg1"/>
                </a:solidFill>
                <a:latin typeface="Times New Roman" panose="02020603050405020304" pitchFamily="18" charset="0"/>
              </a:rPr>
              <a:t>人力资源策略</a:t>
            </a:r>
          </a:p>
        </p:txBody>
      </p:sp>
      <p:sp>
        <p:nvSpPr>
          <p:cNvPr id="231438" name="Freeform 14"/>
          <p:cNvSpPr/>
          <p:nvPr/>
        </p:nvSpPr>
        <p:spPr bwMode="auto">
          <a:xfrm>
            <a:off x="4113213" y="2881313"/>
            <a:ext cx="1054100" cy="873125"/>
          </a:xfrm>
          <a:custGeom>
            <a:avLst/>
            <a:gdLst/>
            <a:ahLst/>
            <a:cxnLst>
              <a:cxn ang="0">
                <a:pos x="335" y="1"/>
              </a:cxn>
              <a:cxn ang="0">
                <a:pos x="393" y="13"/>
              </a:cxn>
              <a:cxn ang="0">
                <a:pos x="448" y="35"/>
              </a:cxn>
              <a:cxn ang="0">
                <a:pos x="497" y="66"/>
              </a:cxn>
              <a:cxn ang="0">
                <a:pos x="538" y="105"/>
              </a:cxn>
              <a:cxn ang="0">
                <a:pos x="571" y="151"/>
              </a:cxn>
              <a:cxn ang="0">
                <a:pos x="594" y="203"/>
              </a:cxn>
              <a:cxn ang="0">
                <a:pos x="606" y="260"/>
              </a:cxn>
              <a:cxn ang="0">
                <a:pos x="606" y="319"/>
              </a:cxn>
              <a:cxn ang="0">
                <a:pos x="594" y="376"/>
              </a:cxn>
              <a:cxn ang="0">
                <a:pos x="571" y="429"/>
              </a:cxn>
              <a:cxn ang="0">
                <a:pos x="538" y="473"/>
              </a:cxn>
              <a:cxn ang="0">
                <a:pos x="497" y="514"/>
              </a:cxn>
              <a:cxn ang="0">
                <a:pos x="448" y="544"/>
              </a:cxn>
              <a:cxn ang="0">
                <a:pos x="393" y="566"/>
              </a:cxn>
              <a:cxn ang="0">
                <a:pos x="335" y="579"/>
              </a:cxn>
              <a:cxn ang="0">
                <a:pos x="271" y="579"/>
              </a:cxn>
              <a:cxn ang="0">
                <a:pos x="214" y="566"/>
              </a:cxn>
              <a:cxn ang="0">
                <a:pos x="159" y="544"/>
              </a:cxn>
              <a:cxn ang="0">
                <a:pos x="112" y="514"/>
              </a:cxn>
              <a:cxn ang="0">
                <a:pos x="69" y="473"/>
              </a:cxn>
              <a:cxn ang="0">
                <a:pos x="37" y="429"/>
              </a:cxn>
              <a:cxn ang="0">
                <a:pos x="14" y="376"/>
              </a:cxn>
              <a:cxn ang="0">
                <a:pos x="1" y="319"/>
              </a:cxn>
              <a:cxn ang="0">
                <a:pos x="1" y="260"/>
              </a:cxn>
              <a:cxn ang="0">
                <a:pos x="14" y="203"/>
              </a:cxn>
              <a:cxn ang="0">
                <a:pos x="37" y="151"/>
              </a:cxn>
              <a:cxn ang="0">
                <a:pos x="69" y="105"/>
              </a:cxn>
              <a:cxn ang="0">
                <a:pos x="112" y="66"/>
              </a:cxn>
              <a:cxn ang="0">
                <a:pos x="159" y="35"/>
              </a:cxn>
              <a:cxn ang="0">
                <a:pos x="214" y="13"/>
              </a:cxn>
              <a:cxn ang="0">
                <a:pos x="271" y="1"/>
              </a:cxn>
            </a:cxnLst>
            <a:rect l="0" t="0" r="r" b="b"/>
            <a:pathLst>
              <a:path w="608" h="581">
                <a:moveTo>
                  <a:pt x="303" y="0"/>
                </a:moveTo>
                <a:lnTo>
                  <a:pt x="335" y="1"/>
                </a:lnTo>
                <a:lnTo>
                  <a:pt x="363" y="5"/>
                </a:lnTo>
                <a:lnTo>
                  <a:pt x="393" y="13"/>
                </a:lnTo>
                <a:lnTo>
                  <a:pt x="423" y="23"/>
                </a:lnTo>
                <a:lnTo>
                  <a:pt x="448" y="35"/>
                </a:lnTo>
                <a:lnTo>
                  <a:pt x="473" y="48"/>
                </a:lnTo>
                <a:lnTo>
                  <a:pt x="497" y="66"/>
                </a:lnTo>
                <a:lnTo>
                  <a:pt x="519" y="85"/>
                </a:lnTo>
                <a:lnTo>
                  <a:pt x="538" y="105"/>
                </a:lnTo>
                <a:lnTo>
                  <a:pt x="555" y="127"/>
                </a:lnTo>
                <a:lnTo>
                  <a:pt x="571" y="151"/>
                </a:lnTo>
                <a:lnTo>
                  <a:pt x="583" y="176"/>
                </a:lnTo>
                <a:lnTo>
                  <a:pt x="594" y="203"/>
                </a:lnTo>
                <a:lnTo>
                  <a:pt x="601" y="232"/>
                </a:lnTo>
                <a:lnTo>
                  <a:pt x="606" y="260"/>
                </a:lnTo>
                <a:lnTo>
                  <a:pt x="607" y="289"/>
                </a:lnTo>
                <a:lnTo>
                  <a:pt x="606" y="319"/>
                </a:lnTo>
                <a:lnTo>
                  <a:pt x="601" y="348"/>
                </a:lnTo>
                <a:lnTo>
                  <a:pt x="594" y="376"/>
                </a:lnTo>
                <a:lnTo>
                  <a:pt x="583" y="402"/>
                </a:lnTo>
                <a:lnTo>
                  <a:pt x="571" y="429"/>
                </a:lnTo>
                <a:lnTo>
                  <a:pt x="555" y="452"/>
                </a:lnTo>
                <a:lnTo>
                  <a:pt x="538" y="473"/>
                </a:lnTo>
                <a:lnTo>
                  <a:pt x="519" y="494"/>
                </a:lnTo>
                <a:lnTo>
                  <a:pt x="497" y="514"/>
                </a:lnTo>
                <a:lnTo>
                  <a:pt x="473" y="530"/>
                </a:lnTo>
                <a:lnTo>
                  <a:pt x="448" y="544"/>
                </a:lnTo>
                <a:lnTo>
                  <a:pt x="423" y="557"/>
                </a:lnTo>
                <a:lnTo>
                  <a:pt x="393" y="566"/>
                </a:lnTo>
                <a:lnTo>
                  <a:pt x="363" y="575"/>
                </a:lnTo>
                <a:lnTo>
                  <a:pt x="335" y="579"/>
                </a:lnTo>
                <a:lnTo>
                  <a:pt x="303" y="580"/>
                </a:lnTo>
                <a:lnTo>
                  <a:pt x="271" y="579"/>
                </a:lnTo>
                <a:lnTo>
                  <a:pt x="242" y="575"/>
                </a:lnTo>
                <a:lnTo>
                  <a:pt x="214" y="566"/>
                </a:lnTo>
                <a:lnTo>
                  <a:pt x="185" y="557"/>
                </a:lnTo>
                <a:lnTo>
                  <a:pt x="159" y="544"/>
                </a:lnTo>
                <a:lnTo>
                  <a:pt x="135" y="530"/>
                </a:lnTo>
                <a:lnTo>
                  <a:pt x="112" y="514"/>
                </a:lnTo>
                <a:lnTo>
                  <a:pt x="90" y="494"/>
                </a:lnTo>
                <a:lnTo>
                  <a:pt x="69" y="473"/>
                </a:lnTo>
                <a:lnTo>
                  <a:pt x="52" y="452"/>
                </a:lnTo>
                <a:lnTo>
                  <a:pt x="37" y="429"/>
                </a:lnTo>
                <a:lnTo>
                  <a:pt x="24" y="402"/>
                </a:lnTo>
                <a:lnTo>
                  <a:pt x="14" y="376"/>
                </a:lnTo>
                <a:lnTo>
                  <a:pt x="6" y="348"/>
                </a:lnTo>
                <a:lnTo>
                  <a:pt x="1" y="319"/>
                </a:lnTo>
                <a:lnTo>
                  <a:pt x="0" y="289"/>
                </a:lnTo>
                <a:lnTo>
                  <a:pt x="1" y="260"/>
                </a:lnTo>
                <a:lnTo>
                  <a:pt x="6" y="232"/>
                </a:lnTo>
                <a:lnTo>
                  <a:pt x="14" y="203"/>
                </a:lnTo>
                <a:lnTo>
                  <a:pt x="24" y="176"/>
                </a:lnTo>
                <a:lnTo>
                  <a:pt x="37" y="151"/>
                </a:lnTo>
                <a:lnTo>
                  <a:pt x="52" y="127"/>
                </a:lnTo>
                <a:lnTo>
                  <a:pt x="69" y="105"/>
                </a:lnTo>
                <a:lnTo>
                  <a:pt x="90" y="85"/>
                </a:lnTo>
                <a:lnTo>
                  <a:pt x="112" y="66"/>
                </a:lnTo>
                <a:lnTo>
                  <a:pt x="135" y="48"/>
                </a:lnTo>
                <a:lnTo>
                  <a:pt x="159" y="35"/>
                </a:lnTo>
                <a:lnTo>
                  <a:pt x="185" y="23"/>
                </a:lnTo>
                <a:lnTo>
                  <a:pt x="214" y="13"/>
                </a:lnTo>
                <a:lnTo>
                  <a:pt x="242" y="5"/>
                </a:lnTo>
                <a:lnTo>
                  <a:pt x="271" y="1"/>
                </a:lnTo>
                <a:lnTo>
                  <a:pt x="303" y="0"/>
                </a:lnTo>
              </a:path>
            </a:pathLst>
          </a:custGeom>
          <a:solidFill>
            <a:schemeClr val="accent6">
              <a:lumMod val="75000"/>
            </a:schemeClr>
          </a:solidFill>
          <a:ln w="9525" cap="rnd" cmpd="sng">
            <a:solidFill>
              <a:schemeClr val="bg2"/>
            </a:solidFill>
            <a:prstDash val="solid"/>
            <a:round/>
            <a:headEnd type="none" w="sm" len="sm"/>
            <a:tailEnd type="none" w="sm" len="sm"/>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grpSp>
        <p:nvGrpSpPr>
          <p:cNvPr id="17423" name="Group 15"/>
          <p:cNvGrpSpPr/>
          <p:nvPr/>
        </p:nvGrpSpPr>
        <p:grpSpPr>
          <a:xfrm>
            <a:off x="4611688" y="2573338"/>
            <a:ext cx="134937" cy="314325"/>
            <a:chOff x="3094" y="1222"/>
            <a:chExt cx="86" cy="171"/>
          </a:xfrm>
        </p:grpSpPr>
        <p:sp>
          <p:nvSpPr>
            <p:cNvPr id="17432" name="Line 16"/>
            <p:cNvSpPr/>
            <p:nvPr/>
          </p:nvSpPr>
          <p:spPr>
            <a:xfrm>
              <a:off x="3139" y="1222"/>
              <a:ext cx="0" cy="123"/>
            </a:xfrm>
            <a:prstGeom prst="line">
              <a:avLst/>
            </a:prstGeom>
            <a:ln w="12700" cap="flat" cmpd="sng">
              <a:solidFill>
                <a:srgbClr val="006B61"/>
              </a:solidFill>
              <a:prstDash val="solid"/>
              <a:headEnd type="none" w="sm" len="sm"/>
              <a:tailEnd type="none" w="sm" len="sm"/>
            </a:ln>
          </p:spPr>
        </p:sp>
        <p:sp>
          <p:nvSpPr>
            <p:cNvPr id="17433" name="Freeform 17"/>
            <p:cNvSpPr/>
            <p:nvPr/>
          </p:nvSpPr>
          <p:spPr>
            <a:xfrm>
              <a:off x="3094" y="1325"/>
              <a:ext cx="86" cy="68"/>
            </a:xfrm>
            <a:custGeom>
              <a:avLst/>
              <a:gdLst>
                <a:gd name="txL" fmla="*/ 0 w 80"/>
                <a:gd name="txT" fmla="*/ 0 h 68"/>
                <a:gd name="txR" fmla="*/ 80 w 80"/>
                <a:gd name="txB" fmla="*/ 68 h 68"/>
              </a:gdLst>
              <a:ahLst/>
              <a:cxnLst>
                <a:cxn ang="0">
                  <a:pos x="113" y="0"/>
                </a:cxn>
                <a:cxn ang="0">
                  <a:pos x="57" y="67"/>
                </a:cxn>
                <a:cxn ang="0">
                  <a:pos x="0" y="0"/>
                </a:cxn>
                <a:cxn ang="0">
                  <a:pos x="113" y="0"/>
                </a:cxn>
              </a:cxnLst>
              <a:rect l="txL" t="txT" r="txR" b="txB"/>
              <a:pathLst>
                <a:path w="80" h="68">
                  <a:moveTo>
                    <a:pt x="79" y="0"/>
                  </a:moveTo>
                  <a:lnTo>
                    <a:pt x="40" y="67"/>
                  </a:lnTo>
                  <a:lnTo>
                    <a:pt x="0" y="0"/>
                  </a:lnTo>
                  <a:lnTo>
                    <a:pt x="79" y="0"/>
                  </a:lnTo>
                </a:path>
              </a:pathLst>
            </a:custGeom>
            <a:solidFill>
              <a:srgbClr val="006B61">
                <a:alpha val="100000"/>
              </a:srgbClr>
            </a:solidFill>
            <a:ln w="9525">
              <a:noFill/>
            </a:ln>
          </p:spPr>
          <p:txBody>
            <a:bodyPr/>
            <a:lstStyle/>
            <a:p>
              <a:endParaRPr lang="zh-CN" altLang="en-US"/>
            </a:p>
          </p:txBody>
        </p:sp>
      </p:grpSp>
      <p:sp>
        <p:nvSpPr>
          <p:cNvPr id="231442" name="Freeform 18"/>
          <p:cNvSpPr/>
          <p:nvPr/>
        </p:nvSpPr>
        <p:spPr bwMode="auto">
          <a:xfrm>
            <a:off x="4148138" y="4924425"/>
            <a:ext cx="1055688" cy="873125"/>
          </a:xfrm>
          <a:custGeom>
            <a:avLst/>
            <a:gdLst/>
            <a:ahLst/>
            <a:cxnLst>
              <a:cxn ang="0">
                <a:pos x="335" y="1"/>
              </a:cxn>
              <a:cxn ang="0">
                <a:pos x="393" y="13"/>
              </a:cxn>
              <a:cxn ang="0">
                <a:pos x="448" y="35"/>
              </a:cxn>
              <a:cxn ang="0">
                <a:pos x="496" y="66"/>
              </a:cxn>
              <a:cxn ang="0">
                <a:pos x="538" y="106"/>
              </a:cxn>
              <a:cxn ang="0">
                <a:pos x="571" y="150"/>
              </a:cxn>
              <a:cxn ang="0">
                <a:pos x="594" y="203"/>
              </a:cxn>
              <a:cxn ang="0">
                <a:pos x="607" y="259"/>
              </a:cxn>
              <a:cxn ang="0">
                <a:pos x="607" y="318"/>
              </a:cxn>
              <a:cxn ang="0">
                <a:pos x="594" y="375"/>
              </a:cxn>
              <a:cxn ang="0">
                <a:pos x="571" y="427"/>
              </a:cxn>
              <a:cxn ang="0">
                <a:pos x="538" y="473"/>
              </a:cxn>
              <a:cxn ang="0">
                <a:pos x="496" y="513"/>
              </a:cxn>
              <a:cxn ang="0">
                <a:pos x="448" y="544"/>
              </a:cxn>
              <a:cxn ang="0">
                <a:pos x="393" y="566"/>
              </a:cxn>
              <a:cxn ang="0">
                <a:pos x="335" y="578"/>
              </a:cxn>
              <a:cxn ang="0">
                <a:pos x="271" y="578"/>
              </a:cxn>
              <a:cxn ang="0">
                <a:pos x="214" y="566"/>
              </a:cxn>
              <a:cxn ang="0">
                <a:pos x="159" y="544"/>
              </a:cxn>
              <a:cxn ang="0">
                <a:pos x="112" y="513"/>
              </a:cxn>
              <a:cxn ang="0">
                <a:pos x="69" y="473"/>
              </a:cxn>
              <a:cxn ang="0">
                <a:pos x="37" y="427"/>
              </a:cxn>
              <a:cxn ang="0">
                <a:pos x="14" y="375"/>
              </a:cxn>
              <a:cxn ang="0">
                <a:pos x="2" y="318"/>
              </a:cxn>
              <a:cxn ang="0">
                <a:pos x="2" y="259"/>
              </a:cxn>
              <a:cxn ang="0">
                <a:pos x="14" y="203"/>
              </a:cxn>
              <a:cxn ang="0">
                <a:pos x="37" y="150"/>
              </a:cxn>
              <a:cxn ang="0">
                <a:pos x="69" y="106"/>
              </a:cxn>
              <a:cxn ang="0">
                <a:pos x="112" y="66"/>
              </a:cxn>
              <a:cxn ang="0">
                <a:pos x="159" y="35"/>
              </a:cxn>
              <a:cxn ang="0">
                <a:pos x="214" y="13"/>
              </a:cxn>
              <a:cxn ang="0">
                <a:pos x="271" y="1"/>
              </a:cxn>
            </a:cxnLst>
            <a:rect l="0" t="0" r="r" b="b"/>
            <a:pathLst>
              <a:path w="609" h="581">
                <a:moveTo>
                  <a:pt x="303" y="0"/>
                </a:moveTo>
                <a:lnTo>
                  <a:pt x="335" y="1"/>
                </a:lnTo>
                <a:lnTo>
                  <a:pt x="363" y="6"/>
                </a:lnTo>
                <a:lnTo>
                  <a:pt x="393" y="13"/>
                </a:lnTo>
                <a:lnTo>
                  <a:pt x="422" y="23"/>
                </a:lnTo>
                <a:lnTo>
                  <a:pt x="448" y="35"/>
                </a:lnTo>
                <a:lnTo>
                  <a:pt x="474" y="49"/>
                </a:lnTo>
                <a:lnTo>
                  <a:pt x="496" y="66"/>
                </a:lnTo>
                <a:lnTo>
                  <a:pt x="518" y="85"/>
                </a:lnTo>
                <a:lnTo>
                  <a:pt x="538" y="106"/>
                </a:lnTo>
                <a:lnTo>
                  <a:pt x="556" y="127"/>
                </a:lnTo>
                <a:lnTo>
                  <a:pt x="571" y="150"/>
                </a:lnTo>
                <a:lnTo>
                  <a:pt x="584" y="176"/>
                </a:lnTo>
                <a:lnTo>
                  <a:pt x="594" y="203"/>
                </a:lnTo>
                <a:lnTo>
                  <a:pt x="602" y="230"/>
                </a:lnTo>
                <a:lnTo>
                  <a:pt x="607" y="259"/>
                </a:lnTo>
                <a:lnTo>
                  <a:pt x="608" y="288"/>
                </a:lnTo>
                <a:lnTo>
                  <a:pt x="607" y="318"/>
                </a:lnTo>
                <a:lnTo>
                  <a:pt x="602" y="346"/>
                </a:lnTo>
                <a:lnTo>
                  <a:pt x="594" y="375"/>
                </a:lnTo>
                <a:lnTo>
                  <a:pt x="584" y="402"/>
                </a:lnTo>
                <a:lnTo>
                  <a:pt x="571" y="427"/>
                </a:lnTo>
                <a:lnTo>
                  <a:pt x="556" y="450"/>
                </a:lnTo>
                <a:lnTo>
                  <a:pt x="538" y="473"/>
                </a:lnTo>
                <a:lnTo>
                  <a:pt x="518" y="494"/>
                </a:lnTo>
                <a:lnTo>
                  <a:pt x="496" y="513"/>
                </a:lnTo>
                <a:lnTo>
                  <a:pt x="474" y="530"/>
                </a:lnTo>
                <a:lnTo>
                  <a:pt x="448" y="544"/>
                </a:lnTo>
                <a:lnTo>
                  <a:pt x="422" y="556"/>
                </a:lnTo>
                <a:lnTo>
                  <a:pt x="393" y="566"/>
                </a:lnTo>
                <a:lnTo>
                  <a:pt x="363" y="574"/>
                </a:lnTo>
                <a:lnTo>
                  <a:pt x="335" y="578"/>
                </a:lnTo>
                <a:lnTo>
                  <a:pt x="303" y="580"/>
                </a:lnTo>
                <a:lnTo>
                  <a:pt x="271" y="578"/>
                </a:lnTo>
                <a:lnTo>
                  <a:pt x="243" y="574"/>
                </a:lnTo>
                <a:lnTo>
                  <a:pt x="214" y="566"/>
                </a:lnTo>
                <a:lnTo>
                  <a:pt x="185" y="556"/>
                </a:lnTo>
                <a:lnTo>
                  <a:pt x="159" y="544"/>
                </a:lnTo>
                <a:lnTo>
                  <a:pt x="135" y="530"/>
                </a:lnTo>
                <a:lnTo>
                  <a:pt x="112" y="513"/>
                </a:lnTo>
                <a:lnTo>
                  <a:pt x="90" y="494"/>
                </a:lnTo>
                <a:lnTo>
                  <a:pt x="69" y="473"/>
                </a:lnTo>
                <a:lnTo>
                  <a:pt x="52" y="450"/>
                </a:lnTo>
                <a:lnTo>
                  <a:pt x="37" y="427"/>
                </a:lnTo>
                <a:lnTo>
                  <a:pt x="24" y="402"/>
                </a:lnTo>
                <a:lnTo>
                  <a:pt x="14" y="375"/>
                </a:lnTo>
                <a:lnTo>
                  <a:pt x="6" y="346"/>
                </a:lnTo>
                <a:lnTo>
                  <a:pt x="2" y="318"/>
                </a:lnTo>
                <a:lnTo>
                  <a:pt x="0" y="288"/>
                </a:lnTo>
                <a:lnTo>
                  <a:pt x="2" y="259"/>
                </a:lnTo>
                <a:lnTo>
                  <a:pt x="6" y="230"/>
                </a:lnTo>
                <a:lnTo>
                  <a:pt x="14" y="203"/>
                </a:lnTo>
                <a:lnTo>
                  <a:pt x="24" y="176"/>
                </a:lnTo>
                <a:lnTo>
                  <a:pt x="37" y="150"/>
                </a:lnTo>
                <a:lnTo>
                  <a:pt x="52" y="127"/>
                </a:lnTo>
                <a:lnTo>
                  <a:pt x="69" y="106"/>
                </a:lnTo>
                <a:lnTo>
                  <a:pt x="90" y="85"/>
                </a:lnTo>
                <a:lnTo>
                  <a:pt x="112" y="66"/>
                </a:lnTo>
                <a:lnTo>
                  <a:pt x="135" y="49"/>
                </a:lnTo>
                <a:lnTo>
                  <a:pt x="159" y="35"/>
                </a:lnTo>
                <a:lnTo>
                  <a:pt x="185" y="23"/>
                </a:lnTo>
                <a:lnTo>
                  <a:pt x="214" y="13"/>
                </a:lnTo>
                <a:lnTo>
                  <a:pt x="243" y="6"/>
                </a:lnTo>
                <a:lnTo>
                  <a:pt x="271" y="1"/>
                </a:lnTo>
                <a:lnTo>
                  <a:pt x="303" y="0"/>
                </a:lnTo>
              </a:path>
            </a:pathLst>
          </a:custGeom>
          <a:solidFill>
            <a:schemeClr val="accent2">
              <a:lumMod val="60000"/>
              <a:lumOff val="40000"/>
            </a:schemeClr>
          </a:solidFill>
          <a:ln w="9525" cap="rnd">
            <a:solidFill>
              <a:schemeClr val="bg2"/>
            </a:solidFill>
            <a:round/>
            <a:headEnd type="none" w="sm" len="sm"/>
            <a:tailEnd type="none" w="sm" len="sm"/>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7425" name="Rectangle 19"/>
          <p:cNvSpPr/>
          <p:nvPr/>
        </p:nvSpPr>
        <p:spPr>
          <a:xfrm>
            <a:off x="3998913" y="3122613"/>
            <a:ext cx="1257300" cy="301625"/>
          </a:xfrm>
          <a:prstGeom prst="rect">
            <a:avLst/>
          </a:prstGeom>
          <a:noFill/>
          <a:ln w="9525">
            <a:noFill/>
          </a:ln>
        </p:spPr>
        <p:txBody>
          <a:bodyPr lIns="90488" tIns="44450" rIns="90488" bIns="44450">
            <a:spAutoFit/>
          </a:bodyPr>
          <a:lstStyle/>
          <a:p>
            <a:pPr algn="ctr" eaLnBrk="1" hangingPunct="1"/>
            <a:r>
              <a:rPr lang="zh-CN" altLang="en-US" sz="1400" i="1" dirty="0">
                <a:solidFill>
                  <a:schemeClr val="bg1"/>
                </a:solidFill>
                <a:latin typeface="Times New Roman" panose="02020603050405020304" pitchFamily="18" charset="0"/>
              </a:rPr>
              <a:t>执行蓝图</a:t>
            </a:r>
          </a:p>
        </p:txBody>
      </p:sp>
      <p:sp>
        <p:nvSpPr>
          <p:cNvPr id="17426" name="Rectangle 21"/>
          <p:cNvSpPr/>
          <p:nvPr/>
        </p:nvSpPr>
        <p:spPr>
          <a:xfrm>
            <a:off x="2914650" y="3960813"/>
            <a:ext cx="936625" cy="727075"/>
          </a:xfrm>
          <a:prstGeom prst="rect">
            <a:avLst/>
          </a:prstGeom>
          <a:noFill/>
          <a:ln w="9525">
            <a:noFill/>
          </a:ln>
        </p:spPr>
        <p:txBody>
          <a:bodyPr lIns="90488" tIns="44450" rIns="90488" bIns="44450">
            <a:spAutoFit/>
          </a:bodyPr>
          <a:lstStyle/>
          <a:p>
            <a:pPr algn="ctr" eaLnBrk="1" hangingPunct="1"/>
            <a:r>
              <a:rPr lang="en-US" altLang="zh-CN" sz="1400" i="1" dirty="0">
                <a:solidFill>
                  <a:schemeClr val="bg1"/>
                </a:solidFill>
                <a:latin typeface="Times New Roman" panose="02020603050405020304" pitchFamily="18" charset="0"/>
              </a:rPr>
              <a:t>2.</a:t>
            </a:r>
            <a:r>
              <a:rPr lang="zh-CN" altLang="en-US" sz="1400" i="1" dirty="0">
                <a:solidFill>
                  <a:schemeClr val="bg1"/>
                </a:solidFill>
                <a:latin typeface="Times New Roman" panose="02020603050405020304" pitchFamily="18" charset="0"/>
              </a:rPr>
              <a:t>人力资源专业能力</a:t>
            </a:r>
          </a:p>
        </p:txBody>
      </p:sp>
      <p:sp>
        <p:nvSpPr>
          <p:cNvPr id="17427" name="Rectangle 22"/>
          <p:cNvSpPr/>
          <p:nvPr/>
        </p:nvSpPr>
        <p:spPr>
          <a:xfrm>
            <a:off x="4111625" y="4826000"/>
            <a:ext cx="1092200" cy="909638"/>
          </a:xfrm>
          <a:prstGeom prst="rect">
            <a:avLst/>
          </a:prstGeom>
          <a:noFill/>
          <a:ln w="9525">
            <a:noFill/>
          </a:ln>
        </p:spPr>
        <p:txBody>
          <a:bodyPr lIns="90488" tIns="44450" rIns="90488" bIns="44450">
            <a:spAutoFit/>
          </a:bodyPr>
          <a:lstStyle/>
          <a:p>
            <a:pPr algn="ctr" eaLnBrk="1" hangingPunct="1"/>
            <a:endParaRPr lang="en-US" altLang="zh-CN" sz="1200" i="1" dirty="0">
              <a:solidFill>
                <a:schemeClr val="bg1"/>
              </a:solidFill>
              <a:latin typeface="Times New Roman" panose="02020603050405020304" pitchFamily="18" charset="0"/>
            </a:endParaRPr>
          </a:p>
          <a:p>
            <a:pPr algn="ctr" eaLnBrk="1" hangingPunct="1"/>
            <a:r>
              <a:rPr lang="en-US" altLang="zh-CN" sz="1400" i="1" dirty="0">
                <a:solidFill>
                  <a:schemeClr val="bg1"/>
                </a:solidFill>
                <a:latin typeface="Times New Roman" panose="02020603050405020304" pitchFamily="18" charset="0"/>
              </a:rPr>
              <a:t>3.</a:t>
            </a:r>
            <a:r>
              <a:rPr lang="zh-CN" altLang="en-US" sz="1400" i="1" dirty="0">
                <a:solidFill>
                  <a:schemeClr val="bg1"/>
                </a:solidFill>
                <a:latin typeface="Times New Roman" panose="02020603050405020304" pitchFamily="18" charset="0"/>
              </a:rPr>
              <a:t>中层干部的人力资源管理能力</a:t>
            </a:r>
          </a:p>
        </p:txBody>
      </p:sp>
      <p:sp>
        <p:nvSpPr>
          <p:cNvPr id="17428" name="AutoShape 23"/>
          <p:cNvSpPr/>
          <p:nvPr/>
        </p:nvSpPr>
        <p:spPr>
          <a:xfrm>
            <a:off x="6280150" y="2636838"/>
            <a:ext cx="2684463" cy="1092200"/>
          </a:xfrm>
          <a:prstGeom prst="wedgeRoundRectCallout">
            <a:avLst>
              <a:gd name="adj1" fmla="val -53398"/>
              <a:gd name="adj2" fmla="val 83435"/>
              <a:gd name="adj3" fmla="val 16667"/>
            </a:avLst>
          </a:prstGeom>
          <a:noFill/>
          <a:ln w="9525" cap="flat" cmpd="sng">
            <a:solidFill>
              <a:schemeClr val="accent1"/>
            </a:solidFill>
            <a:prstDash val="solid"/>
            <a:miter/>
            <a:headEnd type="none" w="med" len="med"/>
            <a:tailEnd type="none" w="med" len="med"/>
          </a:ln>
        </p:spPr>
        <p:txBody>
          <a:bodyPr lIns="60325" tIns="31750" rIns="60325" bIns="31750">
            <a:spAutoFit/>
          </a:bodyPr>
          <a:lstStyle/>
          <a:p>
            <a:pPr marL="161925" indent="-161925" defTabSz="593725" eaLnBrk="1" hangingPunct="1"/>
            <a:r>
              <a:rPr lang="zh-CN" altLang="en-US" sz="1200" dirty="0">
                <a:latin typeface="Times New Roman" panose="02020603050405020304" pitchFamily="18" charset="0"/>
              </a:rPr>
              <a:t>人力资源组织结构</a:t>
            </a:r>
            <a:endParaRPr lang="zh-CN" altLang="en-US" sz="1000" dirty="0">
              <a:latin typeface="Times New Roman" panose="02020603050405020304" pitchFamily="18" charset="0"/>
            </a:endParaRPr>
          </a:p>
          <a:p>
            <a:pPr marL="161925" indent="-161925" defTabSz="593725" eaLnBrk="1" hangingPunct="1">
              <a:buChar char="•"/>
            </a:pPr>
            <a:r>
              <a:rPr lang="zh-CN" altLang="en-US" sz="1200" b="0" dirty="0">
                <a:latin typeface="Times New Roman" panose="02020603050405020304" pitchFamily="18" charset="0"/>
                <a:cs typeface="Times New Roman" panose="02020603050405020304" pitchFamily="18" charset="0"/>
              </a:rPr>
              <a:t>区分“人力资源专家”、“业务线”和“人事管理”三种</a:t>
            </a:r>
            <a:r>
              <a:rPr lang="en-US" altLang="zh-CN" sz="1200" b="0" dirty="0">
                <a:latin typeface="Times New Roman" panose="02020603050405020304" pitchFamily="18" charset="0"/>
                <a:cs typeface="Times New Roman" panose="02020603050405020304" pitchFamily="18" charset="0"/>
              </a:rPr>
              <a:t>HR</a:t>
            </a:r>
            <a:r>
              <a:rPr lang="zh-CN" altLang="en-US" sz="1200" b="0" dirty="0">
                <a:latin typeface="Times New Roman" panose="02020603050405020304" pitchFamily="18" charset="0"/>
                <a:cs typeface="Times New Roman" panose="02020603050405020304" pitchFamily="18" charset="0"/>
              </a:rPr>
              <a:t>的角色</a:t>
            </a:r>
          </a:p>
          <a:p>
            <a:pPr marL="161925" indent="-161925" defTabSz="593725" eaLnBrk="1" hangingPunct="1">
              <a:buChar char="•"/>
            </a:pPr>
            <a:r>
              <a:rPr lang="zh-CN" altLang="en-US" sz="1200" b="0" dirty="0">
                <a:latin typeface="Times New Roman" panose="02020603050405020304" pitchFamily="18" charset="0"/>
                <a:cs typeface="Times New Roman" panose="02020603050405020304" pitchFamily="18" charset="0"/>
              </a:rPr>
              <a:t>将“规划”与“行政事务操作”分开，以培养“人力资源专家”队伍</a:t>
            </a:r>
            <a:endParaRPr lang="zh-CN" altLang="en-US" dirty="0">
              <a:latin typeface="Times New Roman" panose="02020603050405020304" pitchFamily="18" charset="0"/>
              <a:ea typeface="Times New Roman" panose="02020603050405020304" pitchFamily="18" charset="0"/>
            </a:endParaRPr>
          </a:p>
        </p:txBody>
      </p:sp>
      <p:sp>
        <p:nvSpPr>
          <p:cNvPr id="17429" name="AutoShape 24"/>
          <p:cNvSpPr/>
          <p:nvPr/>
        </p:nvSpPr>
        <p:spPr>
          <a:xfrm>
            <a:off x="330200" y="4826000"/>
            <a:ext cx="2635250" cy="1255713"/>
          </a:xfrm>
          <a:prstGeom prst="wedgeRoundRectCallout">
            <a:avLst>
              <a:gd name="adj1" fmla="val 43537"/>
              <a:gd name="adj2" fmla="val -68847"/>
              <a:gd name="adj3" fmla="val 16667"/>
            </a:avLst>
          </a:prstGeom>
          <a:noFill/>
          <a:ln w="9525" cap="flat" cmpd="sng">
            <a:solidFill>
              <a:schemeClr val="accent1"/>
            </a:solidFill>
            <a:prstDash val="solid"/>
            <a:miter/>
            <a:headEnd type="none" w="med" len="med"/>
            <a:tailEnd type="none" w="med" len="med"/>
          </a:ln>
        </p:spPr>
        <p:txBody>
          <a:bodyPr lIns="60325" tIns="31750" rIns="60325" bIns="31750">
            <a:spAutoFit/>
          </a:bodyPr>
          <a:lstStyle/>
          <a:p>
            <a:pPr marL="161925" indent="-161925" defTabSz="593725" eaLnBrk="1" hangingPunct="1"/>
            <a:r>
              <a:rPr lang="zh-CN" altLang="en-US" sz="1200" dirty="0">
                <a:latin typeface="Times New Roman" panose="02020603050405020304" pitchFamily="18" charset="0"/>
              </a:rPr>
              <a:t>人力资源专业能力</a:t>
            </a:r>
            <a:endParaRPr lang="zh-CN" altLang="en-US" sz="1000" dirty="0">
              <a:latin typeface="Times New Roman" panose="02020603050405020304" pitchFamily="18" charset="0"/>
            </a:endParaRPr>
          </a:p>
          <a:p>
            <a:pPr marL="161925" indent="-161925" defTabSz="593725" eaLnBrk="1" hangingPunct="1">
              <a:buChar char="•"/>
            </a:pPr>
            <a:r>
              <a:rPr lang="zh-CN" altLang="en-US" sz="1200" b="0" dirty="0">
                <a:latin typeface="Times New Roman" panose="02020603050405020304" pitchFamily="18" charset="0"/>
                <a:cs typeface="Times New Roman" panose="02020603050405020304" pitchFamily="18" charset="0"/>
              </a:rPr>
              <a:t>招聘具备潜力的人员作为“人力资源专家”</a:t>
            </a:r>
          </a:p>
          <a:p>
            <a:pPr marL="161925" indent="-161925" defTabSz="593725" eaLnBrk="1" hangingPunct="1">
              <a:buChar char="•"/>
            </a:pPr>
            <a:r>
              <a:rPr lang="zh-CN" altLang="en-US" sz="1200" b="0" dirty="0">
                <a:latin typeface="Times New Roman" panose="02020603050405020304" pitchFamily="18" charset="0"/>
                <a:cs typeface="Times New Roman" panose="02020603050405020304" pitchFamily="18" charset="0"/>
              </a:rPr>
              <a:t>人力资源人员必须具备主动服务内部客户和了解人力资源专业技能的意识和能力</a:t>
            </a:r>
            <a:endParaRPr lang="zh-CN" altLang="en-US" sz="1200" b="0" dirty="0">
              <a:latin typeface="Times New Roman" panose="02020603050405020304" pitchFamily="18" charset="0"/>
              <a:ea typeface="Times New Roman" panose="02020603050405020304" pitchFamily="18" charset="0"/>
            </a:endParaRPr>
          </a:p>
        </p:txBody>
      </p:sp>
      <p:sp>
        <p:nvSpPr>
          <p:cNvPr id="17430" name="AutoShape 25"/>
          <p:cNvSpPr/>
          <p:nvPr/>
        </p:nvSpPr>
        <p:spPr>
          <a:xfrm>
            <a:off x="6197600" y="4676775"/>
            <a:ext cx="2767013" cy="1649413"/>
          </a:xfrm>
          <a:prstGeom prst="wedgeRoundRectCallout">
            <a:avLst>
              <a:gd name="adj1" fmla="val -87236"/>
              <a:gd name="adj2" fmla="val 2500"/>
              <a:gd name="adj3" fmla="val 16667"/>
            </a:avLst>
          </a:prstGeom>
          <a:noFill/>
          <a:ln w="9525" cap="flat" cmpd="sng">
            <a:solidFill>
              <a:schemeClr val="accent1"/>
            </a:solidFill>
            <a:prstDash val="solid"/>
            <a:miter/>
            <a:headEnd type="none" w="med" len="med"/>
            <a:tailEnd type="none" w="med" len="med"/>
          </a:ln>
        </p:spPr>
        <p:txBody>
          <a:bodyPr lIns="60325" tIns="31750" rIns="60325" bIns="31750">
            <a:spAutoFit/>
          </a:bodyPr>
          <a:lstStyle/>
          <a:p>
            <a:pPr marL="161925" indent="-161925" defTabSz="593725" eaLnBrk="1" hangingPunct="1"/>
            <a:r>
              <a:rPr lang="zh-CN" altLang="en-US" sz="1200" dirty="0">
                <a:latin typeface="Times New Roman" panose="02020603050405020304" pitchFamily="18" charset="0"/>
              </a:rPr>
              <a:t>中层干部的人力资源管理能力</a:t>
            </a:r>
            <a:endParaRPr lang="zh-CN" altLang="en-US" sz="1000" dirty="0">
              <a:latin typeface="Times New Roman" panose="02020603050405020304" pitchFamily="18" charset="0"/>
            </a:endParaRPr>
          </a:p>
          <a:p>
            <a:pPr marL="161925" indent="-161925" defTabSz="593725" eaLnBrk="1" hangingPunct="1">
              <a:buChar char="•"/>
            </a:pPr>
            <a:r>
              <a:rPr lang="zh-CN" altLang="en-US" sz="1200" b="0" dirty="0">
                <a:latin typeface="Times New Roman" panose="02020603050405020304" pitchFamily="18" charset="0"/>
                <a:cs typeface="Times New Roman" panose="02020603050405020304" pitchFamily="18" charset="0"/>
              </a:rPr>
              <a:t>明确中层干部的人力资源管理职责和权限</a:t>
            </a:r>
          </a:p>
          <a:p>
            <a:pPr marL="161925" indent="-161925" defTabSz="593725" eaLnBrk="1" hangingPunct="1">
              <a:buChar char="•"/>
            </a:pPr>
            <a:r>
              <a:rPr lang="zh-CN" altLang="en-US" sz="1200" b="0" dirty="0">
                <a:latin typeface="Times New Roman" panose="02020603050405020304" pitchFamily="18" charset="0"/>
                <a:cs typeface="Times New Roman" panose="02020603050405020304" pitchFamily="18" charset="0"/>
              </a:rPr>
              <a:t>向中层干部沟通人力资源的政策</a:t>
            </a:r>
          </a:p>
          <a:p>
            <a:pPr marL="161925" indent="-161925" defTabSz="593725" eaLnBrk="1" hangingPunct="1">
              <a:buChar char="•"/>
            </a:pPr>
            <a:r>
              <a:rPr lang="zh-CN" altLang="en-US" sz="1200" b="0" dirty="0">
                <a:latin typeface="Times New Roman" panose="02020603050405020304" pitchFamily="18" charset="0"/>
                <a:cs typeface="Times New Roman" panose="02020603050405020304" pitchFamily="18" charset="0"/>
              </a:rPr>
              <a:t>培训中层干部如何与员工进行绩效管理、薪酬管理、员工发展的技能，其人员管理的效果将纳入晋升和考核机制中</a:t>
            </a:r>
            <a:endParaRPr lang="en-US" altLang="zh-TW" dirty="0">
              <a:latin typeface="Times New Roman" panose="02020603050405020304" pitchFamily="18" charset="0"/>
              <a:ea typeface="Times New Roman" panose="02020603050405020304" pitchFamily="18" charset="0"/>
            </a:endParaRPr>
          </a:p>
        </p:txBody>
      </p:sp>
      <p:sp>
        <p:nvSpPr>
          <p:cNvPr id="17431" name="Rectangle 21"/>
          <p:cNvSpPr/>
          <p:nvPr/>
        </p:nvSpPr>
        <p:spPr>
          <a:xfrm>
            <a:off x="5203825" y="3862388"/>
            <a:ext cx="938213" cy="727075"/>
          </a:xfrm>
          <a:prstGeom prst="rect">
            <a:avLst/>
          </a:prstGeom>
          <a:noFill/>
          <a:ln w="9525">
            <a:noFill/>
          </a:ln>
        </p:spPr>
        <p:txBody>
          <a:bodyPr lIns="90488" tIns="44450" rIns="90488" bIns="44450">
            <a:spAutoFit/>
          </a:bodyPr>
          <a:lstStyle/>
          <a:p>
            <a:pPr algn="ctr" eaLnBrk="1" hangingPunct="1"/>
            <a:r>
              <a:rPr lang="en-US" altLang="zh-CN" sz="1400" i="1" dirty="0">
                <a:solidFill>
                  <a:schemeClr val="bg1"/>
                </a:solidFill>
                <a:latin typeface="Times New Roman" panose="02020603050405020304" pitchFamily="18" charset="0"/>
              </a:rPr>
              <a:t>1.</a:t>
            </a:r>
            <a:r>
              <a:rPr lang="zh-CN" altLang="en-US" sz="1400" i="1" dirty="0">
                <a:solidFill>
                  <a:schemeClr val="bg1"/>
                </a:solidFill>
                <a:latin typeface="Times New Roman" panose="02020603050405020304" pitchFamily="18" charset="0"/>
              </a:rPr>
              <a:t>人力资源组织结构</a:t>
            </a:r>
          </a:p>
        </p:txBody>
      </p:sp>
    </p:spTree>
  </p:cSld>
  <p:clrMapOvr>
    <a:masterClrMapping/>
  </p:clrMapOvr>
  <p:transition>
    <p:blinds/>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p:nvPr/>
        </p:nvSpPr>
        <p:spPr>
          <a:xfrm>
            <a:off x="136525" y="201613"/>
            <a:ext cx="184150" cy="336550"/>
          </a:xfrm>
          <a:prstGeom prst="rect">
            <a:avLst/>
          </a:prstGeom>
          <a:noFill/>
          <a:ln w="9525">
            <a:noFill/>
          </a:ln>
        </p:spPr>
        <p:txBody>
          <a:bodyPr wrap="none">
            <a:spAutoFit/>
          </a:bodyPr>
          <a:lstStyle/>
          <a:p>
            <a:endParaRPr lang="zh-CN" altLang="zh-CN" dirty="0">
              <a:latin typeface="Arial" panose="020B0604020202020204" pitchFamily="34" charset="0"/>
            </a:endParaRPr>
          </a:p>
        </p:txBody>
      </p:sp>
      <p:sp>
        <p:nvSpPr>
          <p:cNvPr id="382979" name="Rectangle 3"/>
          <p:cNvSpPr>
            <a:spLocks noChangeArrowheads="1"/>
          </p:cNvSpPr>
          <p:nvPr/>
        </p:nvSpPr>
        <p:spPr bwMode="auto">
          <a:xfrm>
            <a:off x="76200" y="152400"/>
            <a:ext cx="7543800" cy="762000"/>
          </a:xfrm>
          <a:prstGeom prst="rect">
            <a:avLst/>
          </a:prstGeom>
          <a:noFill/>
          <a:ln w="12700">
            <a:noFill/>
            <a:miter lim="800000"/>
          </a:ln>
          <a:effectLst/>
        </p:spPr>
        <p:txBody>
          <a:bodyPr lIns="90488" tIns="44450" rIns="90488" bIns="44450"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30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人力资源经理的的四个角色</a:t>
            </a:r>
            <a:r>
              <a:rPr kumimoji="1" lang="zh-CN" altLang="en-US" sz="23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a:t>
            </a:r>
            <a:endParaRPr kumimoji="1" lang="zh-CN" altLang="en-GB" sz="1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GB"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endParaRPr>
          </a:p>
        </p:txBody>
      </p:sp>
      <p:sp>
        <p:nvSpPr>
          <p:cNvPr id="19460" name="Oval 4"/>
          <p:cNvSpPr/>
          <p:nvPr/>
        </p:nvSpPr>
        <p:spPr>
          <a:xfrm>
            <a:off x="3505200" y="2514600"/>
            <a:ext cx="1447800" cy="1295400"/>
          </a:xfrm>
          <a:prstGeom prst="ellipse">
            <a:avLst/>
          </a:prstGeom>
          <a:noFill/>
          <a:ln w="9525" cap="flat" cmpd="sng">
            <a:solidFill>
              <a:schemeClr val="accent2"/>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19461" name="Text Box 5"/>
          <p:cNvSpPr txBox="1"/>
          <p:nvPr/>
        </p:nvSpPr>
        <p:spPr>
          <a:xfrm>
            <a:off x="3733800" y="2743200"/>
            <a:ext cx="1103313" cy="822325"/>
          </a:xfrm>
          <a:prstGeom prst="rect">
            <a:avLst/>
          </a:prstGeom>
          <a:noFill/>
          <a:ln w="9525">
            <a:noFill/>
          </a:ln>
        </p:spPr>
        <p:txBody>
          <a:bodyPr wrap="none">
            <a:spAutoFit/>
          </a:bodyPr>
          <a:lstStyle/>
          <a:p>
            <a:pPr algn="ctr"/>
            <a:r>
              <a:rPr lang="zh-CN" altLang="en-US" sz="2400" dirty="0">
                <a:solidFill>
                  <a:schemeClr val="accent2"/>
                </a:solidFill>
                <a:latin typeface="Arial" panose="020B0604020202020204" pitchFamily="34" charset="0"/>
              </a:rPr>
              <a:t>核心</a:t>
            </a:r>
          </a:p>
          <a:p>
            <a:pPr algn="ctr"/>
            <a:r>
              <a:rPr lang="zh-CN" altLang="en-US" sz="2400" dirty="0">
                <a:solidFill>
                  <a:schemeClr val="accent2"/>
                </a:solidFill>
                <a:latin typeface="Arial" panose="020B0604020202020204" pitchFamily="34" charset="0"/>
              </a:rPr>
              <a:t>价值观</a:t>
            </a:r>
          </a:p>
        </p:txBody>
      </p:sp>
      <p:sp>
        <p:nvSpPr>
          <p:cNvPr id="19462" name="Line 6"/>
          <p:cNvSpPr/>
          <p:nvPr/>
        </p:nvSpPr>
        <p:spPr>
          <a:xfrm>
            <a:off x="4267200" y="3810000"/>
            <a:ext cx="0" cy="609600"/>
          </a:xfrm>
          <a:prstGeom prst="line">
            <a:avLst/>
          </a:prstGeom>
          <a:ln w="9525" cap="flat" cmpd="sng">
            <a:solidFill>
              <a:schemeClr val="accent2"/>
            </a:solidFill>
            <a:prstDash val="solid"/>
            <a:headEnd type="none" w="med" len="med"/>
            <a:tailEnd type="none" w="med" len="med"/>
          </a:ln>
        </p:spPr>
      </p:sp>
      <p:sp>
        <p:nvSpPr>
          <p:cNvPr id="19463" name="Line 7"/>
          <p:cNvSpPr/>
          <p:nvPr/>
        </p:nvSpPr>
        <p:spPr>
          <a:xfrm>
            <a:off x="4267200" y="1905000"/>
            <a:ext cx="0" cy="609600"/>
          </a:xfrm>
          <a:prstGeom prst="line">
            <a:avLst/>
          </a:prstGeom>
          <a:ln w="9525" cap="flat" cmpd="sng">
            <a:solidFill>
              <a:schemeClr val="accent2"/>
            </a:solidFill>
            <a:prstDash val="solid"/>
            <a:headEnd type="none" w="med" len="med"/>
            <a:tailEnd type="none" w="med" len="med"/>
          </a:ln>
        </p:spPr>
      </p:sp>
      <p:sp>
        <p:nvSpPr>
          <p:cNvPr id="19464" name="Line 8"/>
          <p:cNvSpPr/>
          <p:nvPr/>
        </p:nvSpPr>
        <p:spPr>
          <a:xfrm>
            <a:off x="2590800" y="3200400"/>
            <a:ext cx="914400" cy="0"/>
          </a:xfrm>
          <a:prstGeom prst="line">
            <a:avLst/>
          </a:prstGeom>
          <a:ln w="9525" cap="flat" cmpd="sng">
            <a:solidFill>
              <a:schemeClr val="accent2"/>
            </a:solidFill>
            <a:prstDash val="solid"/>
            <a:headEnd type="none" w="med" len="med"/>
            <a:tailEnd type="none" w="med" len="med"/>
          </a:ln>
        </p:spPr>
      </p:sp>
      <p:sp>
        <p:nvSpPr>
          <p:cNvPr id="19465" name="Line 9"/>
          <p:cNvSpPr/>
          <p:nvPr/>
        </p:nvSpPr>
        <p:spPr>
          <a:xfrm>
            <a:off x="4953000" y="3200400"/>
            <a:ext cx="914400" cy="0"/>
          </a:xfrm>
          <a:prstGeom prst="line">
            <a:avLst/>
          </a:prstGeom>
          <a:ln w="9525" cap="flat" cmpd="sng">
            <a:solidFill>
              <a:schemeClr val="accent2"/>
            </a:solidFill>
            <a:prstDash val="solid"/>
            <a:headEnd type="none" w="med" len="med"/>
            <a:tailEnd type="none" w="med" len="med"/>
          </a:ln>
        </p:spPr>
      </p:sp>
      <p:sp>
        <p:nvSpPr>
          <p:cNvPr id="19466" name="Text Box 10"/>
          <p:cNvSpPr txBox="1"/>
          <p:nvPr/>
        </p:nvSpPr>
        <p:spPr>
          <a:xfrm>
            <a:off x="1431925" y="2971800"/>
            <a:ext cx="806450" cy="466725"/>
          </a:xfrm>
          <a:prstGeom prst="rect">
            <a:avLst/>
          </a:prstGeom>
          <a:noFill/>
          <a:ln w="9525" cap="flat" cmpd="sng">
            <a:solidFill>
              <a:schemeClr val="accent2"/>
            </a:solidFill>
            <a:prstDash val="solid"/>
            <a:miter/>
            <a:headEnd type="none" w="med" len="med"/>
            <a:tailEnd type="none" w="med" len="med"/>
          </a:ln>
        </p:spPr>
        <p:txBody>
          <a:bodyPr wrap="none">
            <a:spAutoFit/>
          </a:bodyPr>
          <a:lstStyle/>
          <a:p>
            <a:r>
              <a:rPr lang="zh-CN" altLang="en-US" sz="2400" dirty="0">
                <a:solidFill>
                  <a:schemeClr val="accent2"/>
                </a:solidFill>
                <a:latin typeface="Arial" panose="020B0604020202020204" pitchFamily="34" charset="0"/>
              </a:rPr>
              <a:t>流程</a:t>
            </a:r>
          </a:p>
        </p:txBody>
      </p:sp>
      <p:sp>
        <p:nvSpPr>
          <p:cNvPr id="19467" name="Text Box 11"/>
          <p:cNvSpPr txBox="1"/>
          <p:nvPr/>
        </p:nvSpPr>
        <p:spPr>
          <a:xfrm>
            <a:off x="6080125" y="2962275"/>
            <a:ext cx="777875" cy="466725"/>
          </a:xfrm>
          <a:prstGeom prst="rect">
            <a:avLst/>
          </a:prstGeom>
          <a:noFill/>
          <a:ln w="9525" cap="flat" cmpd="sng">
            <a:solidFill>
              <a:schemeClr val="accent2"/>
            </a:solidFill>
            <a:prstDash val="solid"/>
            <a:miter/>
            <a:headEnd type="none" w="med" len="med"/>
            <a:tailEnd type="none" w="med" len="med"/>
          </a:ln>
        </p:spPr>
        <p:txBody>
          <a:bodyPr>
            <a:spAutoFit/>
          </a:bodyPr>
          <a:lstStyle/>
          <a:p>
            <a:pPr algn="ctr"/>
            <a:r>
              <a:rPr lang="zh-CN" altLang="en-US" sz="2400" dirty="0">
                <a:solidFill>
                  <a:schemeClr val="accent2"/>
                </a:solidFill>
                <a:latin typeface="Arial" panose="020B0604020202020204" pitchFamily="34" charset="0"/>
              </a:rPr>
              <a:t>人</a:t>
            </a:r>
          </a:p>
        </p:txBody>
      </p:sp>
      <p:sp>
        <p:nvSpPr>
          <p:cNvPr id="19468" name="Text Box 12"/>
          <p:cNvSpPr txBox="1"/>
          <p:nvPr/>
        </p:nvSpPr>
        <p:spPr>
          <a:xfrm>
            <a:off x="3886200" y="4562475"/>
            <a:ext cx="838200" cy="831850"/>
          </a:xfrm>
          <a:prstGeom prst="rect">
            <a:avLst/>
          </a:prstGeom>
          <a:noFill/>
          <a:ln w="9525" cap="flat" cmpd="sng">
            <a:solidFill>
              <a:schemeClr val="accent2"/>
            </a:solidFill>
            <a:prstDash val="solid"/>
            <a:miter/>
            <a:headEnd type="none" w="med" len="med"/>
            <a:tailEnd type="none" w="med" len="med"/>
          </a:ln>
        </p:spPr>
        <p:txBody>
          <a:bodyPr>
            <a:spAutoFit/>
          </a:bodyPr>
          <a:lstStyle/>
          <a:p>
            <a:pPr algn="ctr"/>
            <a:r>
              <a:rPr lang="zh-CN" altLang="en-US" sz="2400" dirty="0">
                <a:solidFill>
                  <a:schemeClr val="accent2"/>
                </a:solidFill>
                <a:latin typeface="Arial" panose="020B0604020202020204" pitchFamily="34" charset="0"/>
              </a:rPr>
              <a:t>日常</a:t>
            </a:r>
          </a:p>
          <a:p>
            <a:pPr algn="ctr"/>
            <a:r>
              <a:rPr lang="zh-CN" altLang="en-US" sz="2400" dirty="0">
                <a:solidFill>
                  <a:schemeClr val="accent2"/>
                </a:solidFill>
                <a:latin typeface="Arial" panose="020B0604020202020204" pitchFamily="34" charset="0"/>
              </a:rPr>
              <a:t>行政</a:t>
            </a:r>
          </a:p>
        </p:txBody>
      </p:sp>
      <p:sp>
        <p:nvSpPr>
          <p:cNvPr id="19469" name="Text Box 13"/>
          <p:cNvSpPr txBox="1"/>
          <p:nvPr/>
        </p:nvSpPr>
        <p:spPr>
          <a:xfrm>
            <a:off x="3810000" y="990600"/>
            <a:ext cx="838200" cy="831850"/>
          </a:xfrm>
          <a:prstGeom prst="rect">
            <a:avLst/>
          </a:prstGeom>
          <a:noFill/>
          <a:ln w="9525" cap="flat" cmpd="sng">
            <a:solidFill>
              <a:schemeClr val="accent2"/>
            </a:solidFill>
            <a:prstDash val="solid"/>
            <a:miter/>
            <a:headEnd type="none" w="med" len="med"/>
            <a:tailEnd type="none" w="med" len="med"/>
          </a:ln>
        </p:spPr>
        <p:txBody>
          <a:bodyPr>
            <a:spAutoFit/>
          </a:bodyPr>
          <a:lstStyle/>
          <a:p>
            <a:pPr algn="ctr"/>
            <a:r>
              <a:rPr lang="zh-CN" altLang="en-US" sz="2400" dirty="0">
                <a:solidFill>
                  <a:schemeClr val="accent2"/>
                </a:solidFill>
                <a:latin typeface="Arial" panose="020B0604020202020204" pitchFamily="34" charset="0"/>
              </a:rPr>
              <a:t>战略目标</a:t>
            </a:r>
          </a:p>
        </p:txBody>
      </p:sp>
      <p:sp>
        <p:nvSpPr>
          <p:cNvPr id="19470" name="Text Box 14"/>
          <p:cNvSpPr txBox="1"/>
          <p:nvPr/>
        </p:nvSpPr>
        <p:spPr>
          <a:xfrm>
            <a:off x="1524000" y="3962400"/>
            <a:ext cx="1816100" cy="579438"/>
          </a:xfrm>
          <a:prstGeom prst="rect">
            <a:avLst/>
          </a:prstGeom>
          <a:noFill/>
          <a:ln w="9525">
            <a:noFill/>
          </a:ln>
        </p:spPr>
        <p:txBody>
          <a:bodyPr wrap="none">
            <a:spAutoFit/>
          </a:bodyPr>
          <a:lstStyle/>
          <a:p>
            <a:r>
              <a:rPr lang="zh-CN" altLang="en-US" sz="3200" dirty="0">
                <a:solidFill>
                  <a:schemeClr val="folHlink"/>
                </a:solidFill>
                <a:latin typeface="Arial" panose="020B0604020202020204" pitchFamily="34" charset="0"/>
                <a:ea typeface="幼圆" panose="02010509060101010101" pitchFamily="49" charset="-122"/>
              </a:rPr>
              <a:t>行政专家</a:t>
            </a:r>
          </a:p>
        </p:txBody>
      </p:sp>
      <p:sp>
        <p:nvSpPr>
          <p:cNvPr id="19471" name="Text Box 15"/>
          <p:cNvSpPr txBox="1"/>
          <p:nvPr/>
        </p:nvSpPr>
        <p:spPr>
          <a:xfrm>
            <a:off x="5118100" y="3962400"/>
            <a:ext cx="1816100" cy="579438"/>
          </a:xfrm>
          <a:prstGeom prst="rect">
            <a:avLst/>
          </a:prstGeom>
          <a:noFill/>
          <a:ln w="9525">
            <a:noFill/>
          </a:ln>
        </p:spPr>
        <p:txBody>
          <a:bodyPr wrap="none">
            <a:spAutoFit/>
          </a:bodyPr>
          <a:lstStyle/>
          <a:p>
            <a:r>
              <a:rPr lang="zh-CN" altLang="en-US" sz="3200" dirty="0">
                <a:solidFill>
                  <a:schemeClr val="folHlink"/>
                </a:solidFill>
                <a:latin typeface="Arial" panose="020B0604020202020204" pitchFamily="34" charset="0"/>
                <a:ea typeface="幼圆" panose="02010509060101010101" pitchFamily="49" charset="-122"/>
              </a:rPr>
              <a:t>员工桥梁</a:t>
            </a:r>
          </a:p>
        </p:txBody>
      </p:sp>
      <p:sp>
        <p:nvSpPr>
          <p:cNvPr id="19472" name="Text Box 16"/>
          <p:cNvSpPr txBox="1"/>
          <p:nvPr/>
        </p:nvSpPr>
        <p:spPr>
          <a:xfrm>
            <a:off x="1524000" y="1554163"/>
            <a:ext cx="1816100" cy="579437"/>
          </a:xfrm>
          <a:prstGeom prst="rect">
            <a:avLst/>
          </a:prstGeom>
          <a:noFill/>
          <a:ln w="9525">
            <a:noFill/>
          </a:ln>
        </p:spPr>
        <p:txBody>
          <a:bodyPr wrap="none">
            <a:spAutoFit/>
          </a:bodyPr>
          <a:lstStyle/>
          <a:p>
            <a:r>
              <a:rPr lang="zh-CN" altLang="en-US" sz="3200" dirty="0">
                <a:solidFill>
                  <a:schemeClr val="folHlink"/>
                </a:solidFill>
                <a:latin typeface="Arial" panose="020B0604020202020204" pitchFamily="34" charset="0"/>
                <a:ea typeface="幼圆" panose="02010509060101010101" pitchFamily="49" charset="-122"/>
              </a:rPr>
              <a:t>战略伙伴</a:t>
            </a:r>
          </a:p>
        </p:txBody>
      </p:sp>
      <p:sp>
        <p:nvSpPr>
          <p:cNvPr id="19473" name="Text Box 17"/>
          <p:cNvSpPr txBox="1"/>
          <p:nvPr/>
        </p:nvSpPr>
        <p:spPr>
          <a:xfrm>
            <a:off x="5118100" y="1554163"/>
            <a:ext cx="1816100" cy="579437"/>
          </a:xfrm>
          <a:prstGeom prst="rect">
            <a:avLst/>
          </a:prstGeom>
          <a:noFill/>
          <a:ln w="9525">
            <a:noFill/>
          </a:ln>
        </p:spPr>
        <p:txBody>
          <a:bodyPr wrap="none">
            <a:spAutoFit/>
          </a:bodyPr>
          <a:lstStyle/>
          <a:p>
            <a:r>
              <a:rPr lang="zh-CN" altLang="en-US" sz="3200" dirty="0">
                <a:solidFill>
                  <a:schemeClr val="folHlink"/>
                </a:solidFill>
                <a:latin typeface="Arial" panose="020B0604020202020204" pitchFamily="34" charset="0"/>
                <a:ea typeface="幼圆" panose="02010509060101010101" pitchFamily="49" charset="-122"/>
              </a:rPr>
              <a:t>变革引擎</a:t>
            </a:r>
          </a:p>
        </p:txBody>
      </p:sp>
    </p:spTree>
  </p:cSld>
  <p:clrMapOvr>
    <a:masterClrMapping/>
  </p:clrMapOvr>
  <p:transition>
    <p:blinds/>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p:nvPr/>
        </p:nvSpPr>
        <p:spPr>
          <a:xfrm>
            <a:off x="900113" y="1303338"/>
            <a:ext cx="7343775" cy="4251325"/>
          </a:xfrm>
          <a:prstGeom prst="rect">
            <a:avLst/>
          </a:prstGeom>
          <a:noFill/>
          <a:ln w="9525">
            <a:noFill/>
          </a:ln>
        </p:spPr>
        <p:txBody>
          <a:bodyPr lIns="92075" tIns="46038" rIns="92075" bIns="46038">
            <a:spAutoFit/>
          </a:bodyPr>
          <a:lstStyle/>
          <a:p>
            <a:pPr>
              <a:lnSpc>
                <a:spcPct val="115000"/>
              </a:lnSpc>
              <a:buSzPct val="150000"/>
              <a:buFont typeface="Wingdings" panose="05000000000000000000" pitchFamily="2" charset="2"/>
              <a:buChar char="J"/>
            </a:pPr>
            <a:r>
              <a:rPr lang="en-US" altLang="zh-CN" sz="2200" i="1" dirty="0">
                <a:solidFill>
                  <a:srgbClr val="000099"/>
                </a:solidFill>
                <a:latin typeface="幼圆" panose="02010509060101010101" pitchFamily="49" charset="-122"/>
                <a:ea typeface="幼圆" panose="02010509060101010101" pitchFamily="49" charset="-122"/>
              </a:rPr>
              <a:t> </a:t>
            </a:r>
            <a:r>
              <a:rPr lang="zh-CN" altLang="en-US" sz="2200" i="1" dirty="0">
                <a:solidFill>
                  <a:srgbClr val="000099"/>
                </a:solidFill>
                <a:latin typeface="幼圆" panose="02010509060101010101" pitchFamily="49" charset="-122"/>
                <a:ea typeface="幼圆" panose="02010509060101010101" pitchFamily="49" charset="-122"/>
              </a:rPr>
              <a:t>战略伙伴：参与规划公司业务长期发展  </a:t>
            </a:r>
          </a:p>
          <a:p>
            <a:pPr>
              <a:lnSpc>
                <a:spcPct val="90000"/>
              </a:lnSpc>
              <a:buSzPct val="150000"/>
              <a:buFont typeface="Wingdings" panose="05000000000000000000" pitchFamily="2" charset="2"/>
            </a:pPr>
            <a:endParaRPr lang="zh-CN" altLang="en-US" sz="2200" b="0" dirty="0">
              <a:latin typeface="宋体" panose="02010600030101010101" pitchFamily="2" charset="-122"/>
            </a:endParaRPr>
          </a:p>
          <a:p>
            <a:pPr>
              <a:lnSpc>
                <a:spcPct val="115000"/>
              </a:lnSpc>
              <a:buSzPct val="150000"/>
              <a:buFont typeface="Wingdings" panose="05000000000000000000" pitchFamily="2" charset="2"/>
              <a:buChar char="K"/>
            </a:pPr>
            <a:r>
              <a:rPr lang="zh-CN" altLang="en-US" sz="2200" i="1" dirty="0">
                <a:solidFill>
                  <a:srgbClr val="000099"/>
                </a:solidFill>
                <a:latin typeface="幼圆" panose="02010509060101010101" pitchFamily="49" charset="-122"/>
                <a:ea typeface="幼圆" panose="02010509060101010101" pitchFamily="49" charset="-122"/>
              </a:rPr>
              <a:t> 行政专家：拟定完善公司政策、制度</a:t>
            </a:r>
          </a:p>
          <a:p>
            <a:pPr>
              <a:lnSpc>
                <a:spcPct val="115000"/>
              </a:lnSpc>
              <a:buSzPct val="150000"/>
              <a:buFont typeface="Wingdings" panose="05000000000000000000" pitchFamily="2" charset="2"/>
            </a:pPr>
            <a:r>
              <a:rPr lang="zh-CN" altLang="en-US" sz="2200" i="1" dirty="0">
                <a:solidFill>
                  <a:srgbClr val="000099"/>
                </a:solidFill>
                <a:latin typeface="幼圆" panose="02010509060101010101" pitchFamily="49" charset="-122"/>
                <a:ea typeface="幼圆" panose="02010509060101010101" pitchFamily="49" charset="-122"/>
              </a:rPr>
              <a:t>              全面规划人力资源、薪资福利等</a:t>
            </a:r>
          </a:p>
          <a:p>
            <a:pPr>
              <a:lnSpc>
                <a:spcPct val="115000"/>
              </a:lnSpc>
              <a:buSzPct val="150000"/>
              <a:buFont typeface="Wingdings" panose="05000000000000000000" pitchFamily="2" charset="2"/>
              <a:buChar char="L"/>
            </a:pPr>
            <a:endParaRPr lang="zh-CN" altLang="en-US" sz="2200" i="1" dirty="0">
              <a:solidFill>
                <a:srgbClr val="000099"/>
              </a:solidFill>
              <a:latin typeface="幼圆" panose="02010509060101010101" pitchFamily="49" charset="-122"/>
              <a:ea typeface="幼圆" panose="02010509060101010101" pitchFamily="49" charset="-122"/>
            </a:endParaRPr>
          </a:p>
          <a:p>
            <a:pPr>
              <a:lnSpc>
                <a:spcPct val="115000"/>
              </a:lnSpc>
              <a:buSzPct val="150000"/>
              <a:buFont typeface="Wingdings" panose="05000000000000000000" pitchFamily="2" charset="2"/>
              <a:buChar char="L"/>
            </a:pPr>
            <a:r>
              <a:rPr lang="zh-CN" altLang="en-US" sz="2200" i="1" dirty="0">
                <a:solidFill>
                  <a:srgbClr val="000099"/>
                </a:solidFill>
                <a:latin typeface="幼圆" panose="02010509060101010101" pitchFamily="49" charset="-122"/>
                <a:ea typeface="幼圆" panose="02010509060101010101" pitchFamily="49" charset="-122"/>
              </a:rPr>
              <a:t> 员工桥梁：了解员工需求，并设法通过各种途径满足</a:t>
            </a:r>
          </a:p>
          <a:p>
            <a:pPr>
              <a:lnSpc>
                <a:spcPct val="115000"/>
              </a:lnSpc>
              <a:buSzPct val="150000"/>
              <a:buFont typeface="Wingdings" panose="05000000000000000000" pitchFamily="2" charset="2"/>
            </a:pPr>
            <a:r>
              <a:rPr lang="zh-CN" altLang="en-US" sz="2200" i="1" dirty="0">
                <a:solidFill>
                  <a:srgbClr val="000099"/>
                </a:solidFill>
                <a:latin typeface="幼圆" panose="02010509060101010101" pitchFamily="49" charset="-122"/>
                <a:ea typeface="幼圆" panose="02010509060101010101" pitchFamily="49" charset="-122"/>
              </a:rPr>
              <a:t>              提供各项周到满意的人事支持服务 </a:t>
            </a:r>
          </a:p>
          <a:p>
            <a:pPr>
              <a:lnSpc>
                <a:spcPct val="115000"/>
              </a:lnSpc>
              <a:buSzPct val="150000"/>
              <a:buFont typeface="Wingdings" panose="05000000000000000000" pitchFamily="2" charset="2"/>
            </a:pPr>
            <a:r>
              <a:rPr lang="zh-CN" altLang="en-US" sz="2200" i="1" dirty="0">
                <a:solidFill>
                  <a:srgbClr val="000099"/>
                </a:solidFill>
                <a:latin typeface="幼圆" panose="02010509060101010101" pitchFamily="49" charset="-122"/>
                <a:ea typeface="幼圆" panose="02010509060101010101" pitchFamily="49" charset="-122"/>
              </a:rPr>
              <a:t>              促进内部沟通、协调，加强凝聚力 </a:t>
            </a:r>
          </a:p>
          <a:p>
            <a:pPr>
              <a:lnSpc>
                <a:spcPct val="115000"/>
              </a:lnSpc>
            </a:pPr>
            <a:endParaRPr lang="zh-CN" altLang="en-US" sz="2200" i="1" dirty="0">
              <a:solidFill>
                <a:srgbClr val="000099"/>
              </a:solidFill>
              <a:latin typeface="幼圆" panose="02010509060101010101" pitchFamily="49" charset="-122"/>
              <a:ea typeface="幼圆" panose="02010509060101010101" pitchFamily="49" charset="-122"/>
            </a:endParaRPr>
          </a:p>
          <a:p>
            <a:pPr>
              <a:lnSpc>
                <a:spcPct val="115000"/>
              </a:lnSpc>
              <a:buSzPct val="150000"/>
              <a:buFont typeface="Wingdings" panose="05000000000000000000" pitchFamily="2" charset="2"/>
              <a:buChar char="J"/>
            </a:pPr>
            <a:r>
              <a:rPr lang="zh-CN" altLang="en-US" sz="2200" i="1" dirty="0">
                <a:solidFill>
                  <a:srgbClr val="000099"/>
                </a:solidFill>
                <a:latin typeface="幼圆" panose="02010509060101010101" pitchFamily="49" charset="-122"/>
                <a:ea typeface="幼圆" panose="02010509060101010101" pitchFamily="49" charset="-122"/>
              </a:rPr>
              <a:t> 变革引擎：变革的催化剂、促进者和设计者</a:t>
            </a:r>
          </a:p>
          <a:p>
            <a:pPr>
              <a:lnSpc>
                <a:spcPct val="115000"/>
              </a:lnSpc>
              <a:buSzPct val="150000"/>
              <a:buFont typeface="Wingdings" panose="05000000000000000000" pitchFamily="2" charset="2"/>
            </a:pPr>
            <a:endParaRPr lang="en-US" altLang="zh-CN" sz="2200" i="1" dirty="0">
              <a:solidFill>
                <a:srgbClr val="000099"/>
              </a:solidFill>
              <a:latin typeface="幼圆" panose="02010509060101010101" pitchFamily="49" charset="-122"/>
              <a:ea typeface="幼圆" panose="02010509060101010101" pitchFamily="49" charset="-122"/>
            </a:endParaRPr>
          </a:p>
        </p:txBody>
      </p:sp>
      <p:sp>
        <p:nvSpPr>
          <p:cNvPr id="384003" name="Rectangle 3"/>
          <p:cNvSpPr>
            <a:spLocks noChangeArrowheads="1"/>
          </p:cNvSpPr>
          <p:nvPr/>
        </p:nvSpPr>
        <p:spPr bwMode="auto">
          <a:xfrm>
            <a:off x="76200" y="152400"/>
            <a:ext cx="7543800" cy="762000"/>
          </a:xfrm>
          <a:prstGeom prst="rect">
            <a:avLst/>
          </a:prstGeom>
          <a:noFill/>
          <a:ln w="12700">
            <a:noFill/>
            <a:miter lim="800000"/>
          </a:ln>
          <a:effectLst/>
        </p:spPr>
        <p:txBody>
          <a:bodyPr lIns="90488" tIns="44450" rIns="90488" bIns="44450"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30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人力资源经理的四个角色</a:t>
            </a:r>
            <a:endParaRPr kumimoji="1" lang="zh-CN" altLang="en-GB" sz="1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GB"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4002">
                                            <p:txEl>
                                              <p:pRg st="0" end="0"/>
                                            </p:txEl>
                                          </p:spTgt>
                                        </p:tgtEl>
                                        <p:attrNameLst>
                                          <p:attrName>style.visibility</p:attrName>
                                        </p:attrNameLst>
                                      </p:cBhvr>
                                      <p:to>
                                        <p:strVal val="visible"/>
                                      </p:to>
                                    </p:set>
                                    <p:anim calcmode="lin" valueType="num">
                                      <p:cBhvr additive="base">
                                        <p:cTn id="7" dur="500" fill="hold"/>
                                        <p:tgtEl>
                                          <p:spTgt spid="38400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400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4002">
                                            <p:txEl>
                                              <p:pRg st="2" end="2"/>
                                            </p:txEl>
                                          </p:spTgt>
                                        </p:tgtEl>
                                        <p:attrNameLst>
                                          <p:attrName>style.visibility</p:attrName>
                                        </p:attrNameLst>
                                      </p:cBhvr>
                                      <p:to>
                                        <p:strVal val="visible"/>
                                      </p:to>
                                    </p:set>
                                    <p:anim calcmode="lin" valueType="num">
                                      <p:cBhvr additive="base">
                                        <p:cTn id="13" dur="500" fill="hold"/>
                                        <p:tgtEl>
                                          <p:spTgt spid="38400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400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4002">
                                            <p:txEl>
                                              <p:pRg st="3" end="3"/>
                                            </p:txEl>
                                          </p:spTgt>
                                        </p:tgtEl>
                                        <p:attrNameLst>
                                          <p:attrName>style.visibility</p:attrName>
                                        </p:attrNameLst>
                                      </p:cBhvr>
                                      <p:to>
                                        <p:strVal val="visible"/>
                                      </p:to>
                                    </p:set>
                                    <p:anim calcmode="lin" valueType="num">
                                      <p:cBhvr additive="base">
                                        <p:cTn id="19" dur="500" fill="hold"/>
                                        <p:tgtEl>
                                          <p:spTgt spid="384002">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400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4002">
                                            <p:txEl>
                                              <p:pRg st="5" end="5"/>
                                            </p:txEl>
                                          </p:spTgt>
                                        </p:tgtEl>
                                        <p:attrNameLst>
                                          <p:attrName>style.visibility</p:attrName>
                                        </p:attrNameLst>
                                      </p:cBhvr>
                                      <p:to>
                                        <p:strVal val="visible"/>
                                      </p:to>
                                    </p:set>
                                    <p:anim calcmode="lin" valueType="num">
                                      <p:cBhvr additive="base">
                                        <p:cTn id="25" dur="500" fill="hold"/>
                                        <p:tgtEl>
                                          <p:spTgt spid="384002">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400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4002">
                                            <p:txEl>
                                              <p:pRg st="6" end="6"/>
                                            </p:txEl>
                                          </p:spTgt>
                                        </p:tgtEl>
                                        <p:attrNameLst>
                                          <p:attrName>style.visibility</p:attrName>
                                        </p:attrNameLst>
                                      </p:cBhvr>
                                      <p:to>
                                        <p:strVal val="visible"/>
                                      </p:to>
                                    </p:set>
                                    <p:anim calcmode="lin" valueType="num">
                                      <p:cBhvr additive="base">
                                        <p:cTn id="31" dur="500" fill="hold"/>
                                        <p:tgtEl>
                                          <p:spTgt spid="384002">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400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84002">
                                            <p:txEl>
                                              <p:pRg st="7" end="7"/>
                                            </p:txEl>
                                          </p:spTgt>
                                        </p:tgtEl>
                                        <p:attrNameLst>
                                          <p:attrName>style.visibility</p:attrName>
                                        </p:attrNameLst>
                                      </p:cBhvr>
                                      <p:to>
                                        <p:strVal val="visible"/>
                                      </p:to>
                                    </p:set>
                                    <p:anim calcmode="lin" valueType="num">
                                      <p:cBhvr additive="base">
                                        <p:cTn id="37" dur="500" fill="hold"/>
                                        <p:tgtEl>
                                          <p:spTgt spid="384002">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400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84002">
                                            <p:txEl>
                                              <p:pRg st="9" end="9"/>
                                            </p:txEl>
                                          </p:spTgt>
                                        </p:tgtEl>
                                        <p:attrNameLst>
                                          <p:attrName>style.visibility</p:attrName>
                                        </p:attrNameLst>
                                      </p:cBhvr>
                                      <p:to>
                                        <p:strVal val="visible"/>
                                      </p:to>
                                    </p:set>
                                    <p:anim calcmode="lin" valueType="num">
                                      <p:cBhvr additive="base">
                                        <p:cTn id="43" dur="500" fill="hold"/>
                                        <p:tgtEl>
                                          <p:spTgt spid="384002">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84002">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21506" name="Rectangle 3"/>
          <p:cNvSpPr/>
          <p:nvPr/>
        </p:nvSpPr>
        <p:spPr>
          <a:xfrm>
            <a:off x="1600200" y="1935163"/>
            <a:ext cx="2990850" cy="1676400"/>
          </a:xfrm>
          <a:prstGeom prst="rect">
            <a:avLst/>
          </a:prstGeom>
          <a:gradFill rotWithShape="0">
            <a:gsLst>
              <a:gs pos="0">
                <a:srgbClr val="FFFFE6"/>
              </a:gs>
              <a:gs pos="100000">
                <a:srgbClr val="FFFFCC"/>
              </a:gs>
            </a:gsLst>
            <a:lin ang="2700000" scaled="1"/>
            <a:tileRect/>
          </a:gradFill>
          <a:ln w="28575">
            <a:noFill/>
          </a:ln>
        </p:spPr>
        <p:txBody>
          <a:bodyPr anchor="ctr">
            <a:spAutoFit/>
          </a:bodyPr>
          <a:lstStyle/>
          <a:p>
            <a:endParaRPr lang="zh-CN" altLang="en-US" dirty="0">
              <a:latin typeface="Arial" panose="020B0604020202020204" pitchFamily="34" charset="0"/>
            </a:endParaRPr>
          </a:p>
        </p:txBody>
      </p:sp>
      <p:sp>
        <p:nvSpPr>
          <p:cNvPr id="21507" name="Rectangle 4"/>
          <p:cNvSpPr/>
          <p:nvPr/>
        </p:nvSpPr>
        <p:spPr>
          <a:xfrm>
            <a:off x="4572000" y="1935163"/>
            <a:ext cx="2971800" cy="1676400"/>
          </a:xfrm>
          <a:prstGeom prst="rect">
            <a:avLst/>
          </a:prstGeom>
          <a:gradFill rotWithShape="0">
            <a:gsLst>
              <a:gs pos="0">
                <a:srgbClr val="FFFFCC"/>
              </a:gs>
              <a:gs pos="100000">
                <a:srgbClr val="FFFFE6"/>
              </a:gs>
            </a:gsLst>
            <a:lin ang="18900000" scaled="1"/>
            <a:tileRect/>
          </a:gradFill>
          <a:ln w="28575">
            <a:noFill/>
          </a:ln>
        </p:spPr>
        <p:txBody>
          <a:bodyPr anchor="ctr">
            <a:spAutoFit/>
          </a:bodyPr>
          <a:lstStyle/>
          <a:p>
            <a:endParaRPr lang="zh-CN" altLang="en-US" dirty="0">
              <a:latin typeface="Arial" panose="020B0604020202020204" pitchFamily="34" charset="0"/>
            </a:endParaRPr>
          </a:p>
        </p:txBody>
      </p:sp>
      <p:sp>
        <p:nvSpPr>
          <p:cNvPr id="21508" name="Rectangle 5"/>
          <p:cNvSpPr/>
          <p:nvPr/>
        </p:nvSpPr>
        <p:spPr>
          <a:xfrm>
            <a:off x="4572000" y="3611563"/>
            <a:ext cx="2971800" cy="1676400"/>
          </a:xfrm>
          <a:prstGeom prst="rect">
            <a:avLst/>
          </a:prstGeom>
          <a:gradFill rotWithShape="0">
            <a:gsLst>
              <a:gs pos="0">
                <a:srgbClr val="FFFFCC"/>
              </a:gs>
              <a:gs pos="100000">
                <a:srgbClr val="FFFFE6"/>
              </a:gs>
            </a:gsLst>
            <a:lin ang="2700000" scaled="1"/>
            <a:tileRect/>
          </a:gradFill>
          <a:ln w="28575">
            <a:noFill/>
          </a:ln>
        </p:spPr>
        <p:txBody>
          <a:bodyPr anchor="ctr">
            <a:spAutoFit/>
          </a:bodyPr>
          <a:lstStyle/>
          <a:p>
            <a:endParaRPr lang="zh-CN" altLang="en-US" dirty="0">
              <a:latin typeface="Arial" panose="020B0604020202020204" pitchFamily="34" charset="0"/>
            </a:endParaRPr>
          </a:p>
        </p:txBody>
      </p:sp>
      <p:sp>
        <p:nvSpPr>
          <p:cNvPr id="21509" name="Rectangle 6"/>
          <p:cNvSpPr/>
          <p:nvPr/>
        </p:nvSpPr>
        <p:spPr>
          <a:xfrm>
            <a:off x="1600200" y="3611563"/>
            <a:ext cx="2990850" cy="1676400"/>
          </a:xfrm>
          <a:prstGeom prst="rect">
            <a:avLst/>
          </a:prstGeom>
          <a:gradFill rotWithShape="0">
            <a:gsLst>
              <a:gs pos="0">
                <a:srgbClr val="FFFFE6"/>
              </a:gs>
              <a:gs pos="100000">
                <a:srgbClr val="FFFFCC"/>
              </a:gs>
            </a:gsLst>
            <a:lin ang="18900000" scaled="1"/>
            <a:tileRect/>
          </a:gradFill>
          <a:ln w="28575">
            <a:noFill/>
          </a:ln>
        </p:spPr>
        <p:txBody>
          <a:bodyPr anchor="ctr">
            <a:spAutoFit/>
          </a:bodyPr>
          <a:lstStyle/>
          <a:p>
            <a:endParaRPr lang="zh-CN" altLang="en-US" dirty="0">
              <a:latin typeface="Arial" panose="020B0604020202020204" pitchFamily="34" charset="0"/>
            </a:endParaRPr>
          </a:p>
        </p:txBody>
      </p:sp>
      <p:sp>
        <p:nvSpPr>
          <p:cNvPr id="21510" name="Text Box 7"/>
          <p:cNvSpPr txBox="1"/>
          <p:nvPr/>
        </p:nvSpPr>
        <p:spPr>
          <a:xfrm>
            <a:off x="4070350" y="1066800"/>
            <a:ext cx="1003300" cy="396875"/>
          </a:xfrm>
          <a:prstGeom prst="rect">
            <a:avLst/>
          </a:prstGeom>
          <a:noFill/>
          <a:ln w="28575">
            <a:noFill/>
          </a:ln>
        </p:spPr>
        <p:txBody>
          <a:bodyPr wrap="none">
            <a:spAutoFit/>
          </a:bodyPr>
          <a:lstStyle/>
          <a:p>
            <a:pPr>
              <a:lnSpc>
                <a:spcPts val="2400"/>
              </a:lnSpc>
              <a:spcBef>
                <a:spcPct val="60000"/>
              </a:spcBef>
              <a:buClr>
                <a:srgbClr val="0A467C"/>
              </a:buClr>
              <a:buFont typeface="CommonBullets" pitchFamily="34" charset="2"/>
            </a:pPr>
            <a:r>
              <a:rPr lang="zh-CN" altLang="en-US" dirty="0">
                <a:solidFill>
                  <a:schemeClr val="accent2"/>
                </a:solidFill>
                <a:latin typeface="Arial" panose="020B0604020202020204" pitchFamily="34" charset="0"/>
              </a:rPr>
              <a:t>战略目标</a:t>
            </a:r>
            <a:endParaRPr lang="zh-TW" altLang="en-US" dirty="0">
              <a:solidFill>
                <a:schemeClr val="accent2"/>
              </a:solidFill>
              <a:latin typeface="Arial" panose="020B0604020202020204" pitchFamily="34" charset="0"/>
            </a:endParaRPr>
          </a:p>
        </p:txBody>
      </p:sp>
      <p:sp>
        <p:nvSpPr>
          <p:cNvPr id="21511" name="Text Box 8"/>
          <p:cNvSpPr txBox="1"/>
          <p:nvPr/>
        </p:nvSpPr>
        <p:spPr>
          <a:xfrm>
            <a:off x="4067175" y="5759450"/>
            <a:ext cx="1152525" cy="339725"/>
          </a:xfrm>
          <a:prstGeom prst="rect">
            <a:avLst/>
          </a:prstGeom>
          <a:noFill/>
          <a:ln w="28575">
            <a:noFill/>
          </a:ln>
        </p:spPr>
        <p:txBody>
          <a:bodyPr>
            <a:spAutoFit/>
          </a:bodyPr>
          <a:lstStyle/>
          <a:p>
            <a:r>
              <a:rPr lang="zh-CN" altLang="en-US" dirty="0">
                <a:solidFill>
                  <a:schemeClr val="accent2"/>
                </a:solidFill>
                <a:latin typeface="Arial" panose="020B0604020202020204" pitchFamily="34" charset="0"/>
              </a:rPr>
              <a:t>日常行政</a:t>
            </a:r>
          </a:p>
        </p:txBody>
      </p:sp>
      <p:sp>
        <p:nvSpPr>
          <p:cNvPr id="21512" name="Text Box 9"/>
          <p:cNvSpPr txBox="1"/>
          <p:nvPr/>
        </p:nvSpPr>
        <p:spPr>
          <a:xfrm>
            <a:off x="7562850" y="3533775"/>
            <a:ext cx="539750" cy="396875"/>
          </a:xfrm>
          <a:prstGeom prst="rect">
            <a:avLst/>
          </a:prstGeom>
          <a:noFill/>
          <a:ln w="28575">
            <a:noFill/>
          </a:ln>
        </p:spPr>
        <p:txBody>
          <a:bodyPr wrap="none">
            <a:spAutoFit/>
          </a:bodyPr>
          <a:lstStyle/>
          <a:p>
            <a:pPr>
              <a:lnSpc>
                <a:spcPts val="2400"/>
              </a:lnSpc>
              <a:spcBef>
                <a:spcPct val="60000"/>
              </a:spcBef>
              <a:buClr>
                <a:srgbClr val="0A467C"/>
              </a:buClr>
              <a:buFont typeface="CommonBullets" pitchFamily="34" charset="2"/>
            </a:pPr>
            <a:r>
              <a:rPr lang="zh-TW" altLang="en-US" sz="1400" dirty="0">
                <a:solidFill>
                  <a:srgbClr val="097D14"/>
                </a:solidFill>
                <a:latin typeface="Tahoma" panose="020B0604030504040204" pitchFamily="34" charset="0"/>
                <a:ea typeface="PMingLiU" panose="02020500000000000000" pitchFamily="18" charset="-120"/>
              </a:rPr>
              <a:t>人員</a:t>
            </a:r>
          </a:p>
        </p:txBody>
      </p:sp>
      <p:sp>
        <p:nvSpPr>
          <p:cNvPr id="21513" name="Text Box 10"/>
          <p:cNvSpPr txBox="1"/>
          <p:nvPr/>
        </p:nvSpPr>
        <p:spPr>
          <a:xfrm>
            <a:off x="1009650" y="3533775"/>
            <a:ext cx="539750" cy="396875"/>
          </a:xfrm>
          <a:prstGeom prst="rect">
            <a:avLst/>
          </a:prstGeom>
          <a:noFill/>
          <a:ln w="28575">
            <a:noFill/>
          </a:ln>
        </p:spPr>
        <p:txBody>
          <a:bodyPr wrap="none">
            <a:spAutoFit/>
          </a:bodyPr>
          <a:lstStyle/>
          <a:p>
            <a:pPr>
              <a:lnSpc>
                <a:spcPts val="2400"/>
              </a:lnSpc>
              <a:spcBef>
                <a:spcPct val="60000"/>
              </a:spcBef>
              <a:buClr>
                <a:srgbClr val="0A467C"/>
              </a:buClr>
              <a:buFont typeface="CommonBullets" pitchFamily="34" charset="2"/>
            </a:pPr>
            <a:r>
              <a:rPr lang="zh-TW" altLang="en-US" sz="1400" dirty="0">
                <a:solidFill>
                  <a:srgbClr val="097D14"/>
                </a:solidFill>
                <a:latin typeface="Tahoma" panose="020B0604030504040204" pitchFamily="34" charset="0"/>
                <a:ea typeface="PMingLiU" panose="02020500000000000000" pitchFamily="18" charset="-120"/>
              </a:rPr>
              <a:t>流程</a:t>
            </a:r>
          </a:p>
        </p:txBody>
      </p:sp>
      <p:sp>
        <p:nvSpPr>
          <p:cNvPr id="21514" name="Rectangle 11"/>
          <p:cNvSpPr/>
          <p:nvPr/>
        </p:nvSpPr>
        <p:spPr>
          <a:xfrm>
            <a:off x="1600200" y="1935163"/>
            <a:ext cx="2971800" cy="1676400"/>
          </a:xfrm>
          <a:prstGeom prst="rect">
            <a:avLst/>
          </a:prstGeom>
          <a:noFill/>
          <a:ln w="28575" cap="flat" cmpd="sng">
            <a:solidFill>
              <a:srgbClr val="0A467C"/>
            </a:solidFill>
            <a:prstDash val="solid"/>
            <a:miter/>
            <a:headEnd type="none" w="med" len="med"/>
            <a:tailEnd type="none" w="med" len="med"/>
          </a:ln>
        </p:spPr>
        <p:txBody>
          <a:bodyPr anchor="ctr">
            <a:spAutoFit/>
          </a:bodyPr>
          <a:lstStyle/>
          <a:p>
            <a:endParaRPr lang="zh-CN" altLang="en-US" dirty="0">
              <a:latin typeface="Arial" panose="020B0604020202020204" pitchFamily="34" charset="0"/>
            </a:endParaRPr>
          </a:p>
        </p:txBody>
      </p:sp>
      <p:sp>
        <p:nvSpPr>
          <p:cNvPr id="21515" name="Rectangle 12"/>
          <p:cNvSpPr/>
          <p:nvPr/>
        </p:nvSpPr>
        <p:spPr>
          <a:xfrm>
            <a:off x="1600200" y="3611563"/>
            <a:ext cx="2971800" cy="1676400"/>
          </a:xfrm>
          <a:prstGeom prst="rect">
            <a:avLst/>
          </a:prstGeom>
          <a:noFill/>
          <a:ln w="28575" cap="flat" cmpd="sng">
            <a:solidFill>
              <a:srgbClr val="0A467C"/>
            </a:solidFill>
            <a:prstDash val="solid"/>
            <a:miter/>
            <a:headEnd type="none" w="med" len="med"/>
            <a:tailEnd type="none" w="med" len="med"/>
          </a:ln>
        </p:spPr>
        <p:txBody>
          <a:bodyPr anchor="ctr">
            <a:spAutoFit/>
          </a:bodyPr>
          <a:lstStyle/>
          <a:p>
            <a:endParaRPr lang="zh-CN" altLang="en-US" dirty="0">
              <a:latin typeface="Arial" panose="020B0604020202020204" pitchFamily="34" charset="0"/>
            </a:endParaRPr>
          </a:p>
        </p:txBody>
      </p:sp>
      <p:sp>
        <p:nvSpPr>
          <p:cNvPr id="21516" name="Rectangle 13"/>
          <p:cNvSpPr/>
          <p:nvPr/>
        </p:nvSpPr>
        <p:spPr>
          <a:xfrm>
            <a:off x="4572000" y="3611563"/>
            <a:ext cx="2971800" cy="1676400"/>
          </a:xfrm>
          <a:prstGeom prst="rect">
            <a:avLst/>
          </a:prstGeom>
          <a:noFill/>
          <a:ln w="28575" cap="flat" cmpd="sng">
            <a:solidFill>
              <a:srgbClr val="0A467C"/>
            </a:solidFill>
            <a:prstDash val="solid"/>
            <a:miter/>
            <a:headEnd type="none" w="med" len="med"/>
            <a:tailEnd type="none" w="med" len="med"/>
          </a:ln>
        </p:spPr>
        <p:txBody>
          <a:bodyPr anchor="ctr">
            <a:spAutoFit/>
          </a:bodyPr>
          <a:lstStyle/>
          <a:p>
            <a:endParaRPr lang="zh-CN" altLang="en-US" dirty="0">
              <a:latin typeface="Arial" panose="020B0604020202020204" pitchFamily="34" charset="0"/>
            </a:endParaRPr>
          </a:p>
        </p:txBody>
      </p:sp>
      <p:sp>
        <p:nvSpPr>
          <p:cNvPr id="21517" name="Rectangle 14"/>
          <p:cNvSpPr/>
          <p:nvPr/>
        </p:nvSpPr>
        <p:spPr>
          <a:xfrm>
            <a:off x="4572000" y="1935163"/>
            <a:ext cx="2971800" cy="1676400"/>
          </a:xfrm>
          <a:prstGeom prst="rect">
            <a:avLst/>
          </a:prstGeom>
          <a:noFill/>
          <a:ln w="28575" cap="flat" cmpd="sng">
            <a:solidFill>
              <a:srgbClr val="0A467C"/>
            </a:solidFill>
            <a:prstDash val="solid"/>
            <a:miter/>
            <a:headEnd type="none" w="med" len="med"/>
            <a:tailEnd type="none" w="med" len="med"/>
          </a:ln>
        </p:spPr>
        <p:txBody>
          <a:bodyPr anchor="ctr">
            <a:spAutoFit/>
          </a:bodyPr>
          <a:lstStyle/>
          <a:p>
            <a:endParaRPr lang="zh-CN" altLang="en-US" dirty="0">
              <a:latin typeface="Arial" panose="020B0604020202020204" pitchFamily="34" charset="0"/>
            </a:endParaRPr>
          </a:p>
        </p:txBody>
      </p:sp>
      <p:sp>
        <p:nvSpPr>
          <p:cNvPr id="21518" name="Text Box 15"/>
          <p:cNvSpPr txBox="1"/>
          <p:nvPr/>
        </p:nvSpPr>
        <p:spPr>
          <a:xfrm>
            <a:off x="4572000" y="2986088"/>
            <a:ext cx="1143000" cy="396875"/>
          </a:xfrm>
          <a:prstGeom prst="rect">
            <a:avLst/>
          </a:prstGeom>
          <a:noFill/>
          <a:ln w="28575">
            <a:noFill/>
          </a:ln>
        </p:spPr>
        <p:txBody>
          <a:bodyPr>
            <a:spAutoFit/>
          </a:bodyPr>
          <a:lstStyle/>
          <a:p>
            <a:pPr>
              <a:lnSpc>
                <a:spcPts val="2400"/>
              </a:lnSpc>
              <a:spcBef>
                <a:spcPct val="60000"/>
              </a:spcBef>
              <a:buClr>
                <a:srgbClr val="0A467C"/>
              </a:buClr>
              <a:buFont typeface="CommonBullets" pitchFamily="34" charset="2"/>
            </a:pPr>
            <a:r>
              <a:rPr lang="en-US" altLang="zh-CN" sz="1400" dirty="0">
                <a:solidFill>
                  <a:srgbClr val="B73131"/>
                </a:solidFill>
                <a:latin typeface="Tahoma" panose="020B0604030504040204" pitchFamily="34" charset="0"/>
                <a:ea typeface="PMingLiU" panose="02020500000000000000" pitchFamily="18" charset="-120"/>
              </a:rPr>
              <a:t>HR </a:t>
            </a:r>
            <a:r>
              <a:rPr lang="en-US" altLang="zh-TW" sz="1400" dirty="0">
                <a:solidFill>
                  <a:srgbClr val="B73131"/>
                </a:solidFill>
                <a:latin typeface="Tahoma" panose="020B0604030504040204" pitchFamily="34" charset="0"/>
                <a:ea typeface="PMingLiU" panose="02020500000000000000" pitchFamily="18" charset="-120"/>
              </a:rPr>
              <a:t> 3</a:t>
            </a:r>
          </a:p>
        </p:txBody>
      </p:sp>
      <p:sp>
        <p:nvSpPr>
          <p:cNvPr id="21519" name="Rectangle 16"/>
          <p:cNvSpPr/>
          <p:nvPr/>
        </p:nvSpPr>
        <p:spPr>
          <a:xfrm>
            <a:off x="4572000" y="2468563"/>
            <a:ext cx="2286000" cy="1143000"/>
          </a:xfrm>
          <a:prstGeom prst="rect">
            <a:avLst/>
          </a:prstGeom>
          <a:noFill/>
          <a:ln w="28575" cap="flat" cmpd="sng">
            <a:solidFill>
              <a:srgbClr val="0A467C"/>
            </a:solidFill>
            <a:prstDash val="solid"/>
            <a:miter/>
            <a:headEnd type="none" w="med" len="med"/>
            <a:tailEnd type="none" w="med" len="med"/>
          </a:ln>
        </p:spPr>
        <p:txBody>
          <a:bodyPr anchor="ctr">
            <a:spAutoFit/>
          </a:bodyPr>
          <a:lstStyle/>
          <a:p>
            <a:endParaRPr lang="zh-CN" altLang="en-US" dirty="0">
              <a:latin typeface="Arial" panose="020B0604020202020204" pitchFamily="34" charset="0"/>
            </a:endParaRPr>
          </a:p>
        </p:txBody>
      </p:sp>
      <p:sp>
        <p:nvSpPr>
          <p:cNvPr id="21520" name="Rectangle 17"/>
          <p:cNvSpPr/>
          <p:nvPr/>
        </p:nvSpPr>
        <p:spPr>
          <a:xfrm>
            <a:off x="4572000" y="2925763"/>
            <a:ext cx="1295400" cy="685800"/>
          </a:xfrm>
          <a:prstGeom prst="rect">
            <a:avLst/>
          </a:prstGeom>
          <a:noFill/>
          <a:ln w="28575" cap="flat" cmpd="sng">
            <a:solidFill>
              <a:srgbClr val="0A467C"/>
            </a:solidFill>
            <a:prstDash val="solid"/>
            <a:miter/>
            <a:headEnd type="none" w="med" len="med"/>
            <a:tailEnd type="none" w="med" len="med"/>
          </a:ln>
        </p:spPr>
        <p:txBody>
          <a:bodyPr anchor="ctr">
            <a:spAutoFit/>
          </a:bodyPr>
          <a:lstStyle/>
          <a:p>
            <a:endParaRPr lang="zh-CN" altLang="en-US" dirty="0">
              <a:latin typeface="Arial" panose="020B0604020202020204" pitchFamily="34" charset="0"/>
            </a:endParaRPr>
          </a:p>
        </p:txBody>
      </p:sp>
      <p:sp>
        <p:nvSpPr>
          <p:cNvPr id="21521" name="Text Box 18"/>
          <p:cNvSpPr txBox="1"/>
          <p:nvPr/>
        </p:nvSpPr>
        <p:spPr>
          <a:xfrm>
            <a:off x="5791200" y="2468563"/>
            <a:ext cx="1143000" cy="396875"/>
          </a:xfrm>
          <a:prstGeom prst="rect">
            <a:avLst/>
          </a:prstGeom>
          <a:noFill/>
          <a:ln w="28575">
            <a:noFill/>
          </a:ln>
        </p:spPr>
        <p:txBody>
          <a:bodyPr>
            <a:spAutoFit/>
          </a:bodyPr>
          <a:lstStyle/>
          <a:p>
            <a:pPr>
              <a:lnSpc>
                <a:spcPts val="2400"/>
              </a:lnSpc>
              <a:spcBef>
                <a:spcPct val="60000"/>
              </a:spcBef>
              <a:buClr>
                <a:srgbClr val="0A467C"/>
              </a:buClr>
              <a:buFont typeface="CommonBullets" pitchFamily="34" charset="2"/>
            </a:pPr>
            <a:r>
              <a:rPr lang="zh-CN" altLang="en-US" sz="1400" dirty="0">
                <a:solidFill>
                  <a:srgbClr val="0A467C"/>
                </a:solidFill>
                <a:latin typeface="Tahoma" panose="020B0604030504040204" pitchFamily="34" charset="0"/>
                <a:ea typeface="PMingLiU" panose="02020500000000000000" pitchFamily="18" charset="-120"/>
              </a:rPr>
              <a:t>部门经理</a:t>
            </a:r>
            <a:r>
              <a:rPr lang="en-US" altLang="zh-TW" sz="1400" dirty="0">
                <a:solidFill>
                  <a:srgbClr val="0A467C"/>
                </a:solidFill>
                <a:latin typeface="Tahoma" panose="020B0604030504040204" pitchFamily="34" charset="0"/>
                <a:ea typeface="PMingLiU" panose="02020500000000000000" pitchFamily="18" charset="-120"/>
              </a:rPr>
              <a:t>4</a:t>
            </a:r>
          </a:p>
        </p:txBody>
      </p:sp>
      <p:sp>
        <p:nvSpPr>
          <p:cNvPr id="21522" name="Text Box 19"/>
          <p:cNvSpPr txBox="1"/>
          <p:nvPr/>
        </p:nvSpPr>
        <p:spPr>
          <a:xfrm>
            <a:off x="6477000" y="1858963"/>
            <a:ext cx="1143000" cy="396875"/>
          </a:xfrm>
          <a:prstGeom prst="rect">
            <a:avLst/>
          </a:prstGeom>
          <a:noFill/>
          <a:ln w="28575">
            <a:noFill/>
          </a:ln>
        </p:spPr>
        <p:txBody>
          <a:bodyPr>
            <a:spAutoFit/>
          </a:bodyPr>
          <a:lstStyle/>
          <a:p>
            <a:pPr>
              <a:lnSpc>
                <a:spcPts val="2400"/>
              </a:lnSpc>
              <a:spcBef>
                <a:spcPct val="60000"/>
              </a:spcBef>
              <a:buClr>
                <a:srgbClr val="0A467C"/>
              </a:buClr>
              <a:buFont typeface="CommonBullets" pitchFamily="34" charset="2"/>
            </a:pPr>
            <a:r>
              <a:rPr lang="zh-CN" altLang="en-US" sz="1400" dirty="0">
                <a:solidFill>
                  <a:srgbClr val="B65B32"/>
                </a:solidFill>
                <a:latin typeface="Tahoma" panose="020B0604030504040204" pitchFamily="34" charset="0"/>
                <a:ea typeface="PMingLiU" panose="02020500000000000000" pitchFamily="18" charset="-120"/>
              </a:rPr>
              <a:t>外部顾问</a:t>
            </a:r>
            <a:r>
              <a:rPr lang="zh-TW" altLang="en-US" sz="1400" dirty="0">
                <a:solidFill>
                  <a:srgbClr val="B65B32"/>
                </a:solidFill>
                <a:latin typeface="Tahoma" panose="020B0604030504040204" pitchFamily="34" charset="0"/>
                <a:ea typeface="PMingLiU" panose="02020500000000000000" pitchFamily="18" charset="-120"/>
              </a:rPr>
              <a:t> </a:t>
            </a:r>
            <a:r>
              <a:rPr lang="en-US" altLang="zh-TW" sz="1400" dirty="0">
                <a:solidFill>
                  <a:srgbClr val="B65B32"/>
                </a:solidFill>
                <a:latin typeface="Tahoma" panose="020B0604030504040204" pitchFamily="34" charset="0"/>
                <a:ea typeface="PMingLiU" panose="02020500000000000000" pitchFamily="18" charset="-120"/>
              </a:rPr>
              <a:t>3</a:t>
            </a:r>
          </a:p>
        </p:txBody>
      </p:sp>
      <p:sp>
        <p:nvSpPr>
          <p:cNvPr id="21523" name="Rectangle 20"/>
          <p:cNvSpPr/>
          <p:nvPr/>
        </p:nvSpPr>
        <p:spPr>
          <a:xfrm>
            <a:off x="2209800" y="2468563"/>
            <a:ext cx="2362200" cy="1143000"/>
          </a:xfrm>
          <a:prstGeom prst="rect">
            <a:avLst/>
          </a:prstGeom>
          <a:noFill/>
          <a:ln w="28575" cap="flat" cmpd="sng">
            <a:solidFill>
              <a:srgbClr val="0A467C"/>
            </a:solidFill>
            <a:prstDash val="solid"/>
            <a:miter/>
            <a:headEnd type="none" w="med" len="med"/>
            <a:tailEnd type="none" w="med" len="med"/>
          </a:ln>
        </p:spPr>
        <p:txBody>
          <a:bodyPr anchor="ctr">
            <a:spAutoFit/>
          </a:bodyPr>
          <a:lstStyle/>
          <a:p>
            <a:endParaRPr lang="zh-CN" altLang="en-US" dirty="0">
              <a:latin typeface="Arial" panose="020B0604020202020204" pitchFamily="34" charset="0"/>
            </a:endParaRPr>
          </a:p>
        </p:txBody>
      </p:sp>
      <p:sp>
        <p:nvSpPr>
          <p:cNvPr id="21524" name="Text Box 21"/>
          <p:cNvSpPr txBox="1"/>
          <p:nvPr/>
        </p:nvSpPr>
        <p:spPr>
          <a:xfrm>
            <a:off x="2514600" y="2605088"/>
            <a:ext cx="1905000" cy="701675"/>
          </a:xfrm>
          <a:prstGeom prst="rect">
            <a:avLst/>
          </a:prstGeom>
          <a:noFill/>
          <a:ln w="28575">
            <a:noFill/>
          </a:ln>
        </p:spPr>
        <p:txBody>
          <a:bodyPr>
            <a:spAutoFit/>
          </a:bodyPr>
          <a:lstStyle/>
          <a:p>
            <a:pPr>
              <a:lnSpc>
                <a:spcPts val="2400"/>
              </a:lnSpc>
              <a:spcBef>
                <a:spcPct val="60000"/>
              </a:spcBef>
              <a:buClr>
                <a:srgbClr val="0A467C"/>
              </a:buClr>
              <a:buFont typeface="CommonBullets" pitchFamily="34" charset="2"/>
            </a:pPr>
            <a:r>
              <a:rPr lang="zh-CN" altLang="en-US" sz="1400" dirty="0">
                <a:solidFill>
                  <a:srgbClr val="B73131"/>
                </a:solidFill>
                <a:latin typeface="Tahoma" panose="020B0604030504040204" pitchFamily="34" charset="0"/>
                <a:ea typeface="PMingLiU" panose="02020500000000000000" pitchFamily="18" charset="-120"/>
              </a:rPr>
              <a:t>派驻于部门或单位</a:t>
            </a:r>
            <a:r>
              <a:rPr lang="zh-TW" altLang="zh-TW" sz="1400" dirty="0">
                <a:solidFill>
                  <a:srgbClr val="B73131"/>
                </a:solidFill>
                <a:latin typeface="Tahoma" panose="020B0604030504040204" pitchFamily="34" charset="0"/>
                <a:ea typeface="PMingLiU" panose="02020500000000000000" pitchFamily="18" charset="-120"/>
              </a:rPr>
              <a:t>的</a:t>
            </a:r>
            <a:r>
              <a:rPr lang="en-US" altLang="zh-CN" sz="1400" dirty="0">
                <a:solidFill>
                  <a:srgbClr val="B73131"/>
                </a:solidFill>
                <a:latin typeface="Tahoma" panose="020B0604030504040204" pitchFamily="34" charset="0"/>
                <a:ea typeface="PMingLiU" panose="02020500000000000000" pitchFamily="18" charset="-120"/>
              </a:rPr>
              <a:t>HR</a:t>
            </a:r>
            <a:r>
              <a:rPr lang="en-US" altLang="zh-TW" sz="1400" dirty="0">
                <a:solidFill>
                  <a:srgbClr val="B73131"/>
                </a:solidFill>
                <a:latin typeface="Tahoma" panose="020B0604030504040204" pitchFamily="34" charset="0"/>
                <a:ea typeface="PMingLiU" panose="02020500000000000000" pitchFamily="18" charset="-120"/>
              </a:rPr>
              <a:t> </a:t>
            </a:r>
            <a:r>
              <a:rPr lang="en-US" altLang="zh-CN" sz="1400" dirty="0">
                <a:solidFill>
                  <a:srgbClr val="B73131"/>
                </a:solidFill>
                <a:latin typeface="Tahoma" panose="020B0604030504040204" pitchFamily="34" charset="0"/>
                <a:ea typeface="PMingLiU" panose="02020500000000000000" pitchFamily="18" charset="-120"/>
              </a:rPr>
              <a:t> </a:t>
            </a:r>
            <a:r>
              <a:rPr lang="en-US" altLang="zh-TW" sz="1400" dirty="0">
                <a:solidFill>
                  <a:srgbClr val="B73131"/>
                </a:solidFill>
                <a:latin typeface="Tahoma" panose="020B0604030504040204" pitchFamily="34" charset="0"/>
                <a:ea typeface="PMingLiU" panose="02020500000000000000" pitchFamily="18" charset="-120"/>
              </a:rPr>
              <a:t>5</a:t>
            </a:r>
          </a:p>
        </p:txBody>
      </p:sp>
      <p:sp>
        <p:nvSpPr>
          <p:cNvPr id="21525" name="Text Box 22"/>
          <p:cNvSpPr txBox="1"/>
          <p:nvPr/>
        </p:nvSpPr>
        <p:spPr>
          <a:xfrm>
            <a:off x="1600200" y="1858963"/>
            <a:ext cx="1143000" cy="396875"/>
          </a:xfrm>
          <a:prstGeom prst="rect">
            <a:avLst/>
          </a:prstGeom>
          <a:noFill/>
          <a:ln w="28575">
            <a:noFill/>
          </a:ln>
        </p:spPr>
        <p:txBody>
          <a:bodyPr>
            <a:spAutoFit/>
          </a:bodyPr>
          <a:lstStyle/>
          <a:p>
            <a:pPr>
              <a:lnSpc>
                <a:spcPts val="2400"/>
              </a:lnSpc>
              <a:spcBef>
                <a:spcPct val="60000"/>
              </a:spcBef>
              <a:buClr>
                <a:srgbClr val="0A467C"/>
              </a:buClr>
              <a:buFont typeface="CommonBullets" pitchFamily="34" charset="2"/>
            </a:pPr>
            <a:r>
              <a:rPr lang="zh-CN" altLang="en-US" sz="1400" dirty="0">
                <a:solidFill>
                  <a:srgbClr val="0A467C"/>
                </a:solidFill>
                <a:latin typeface="Tahoma" panose="020B0604030504040204" pitchFamily="34" charset="0"/>
                <a:ea typeface="PMingLiU" panose="02020500000000000000" pitchFamily="18" charset="-120"/>
              </a:rPr>
              <a:t>部门经理</a:t>
            </a:r>
            <a:r>
              <a:rPr lang="zh-TW" altLang="en-US" sz="1400" dirty="0">
                <a:solidFill>
                  <a:srgbClr val="0A467C"/>
                </a:solidFill>
                <a:latin typeface="Tahoma" panose="020B0604030504040204" pitchFamily="34" charset="0"/>
                <a:ea typeface="PMingLiU" panose="02020500000000000000" pitchFamily="18" charset="-120"/>
              </a:rPr>
              <a:t> </a:t>
            </a:r>
            <a:r>
              <a:rPr lang="en-US" altLang="zh-TW" sz="1400" dirty="0">
                <a:solidFill>
                  <a:srgbClr val="0A467C"/>
                </a:solidFill>
                <a:latin typeface="Tahoma" panose="020B0604030504040204" pitchFamily="34" charset="0"/>
                <a:ea typeface="PMingLiU" panose="02020500000000000000" pitchFamily="18" charset="-120"/>
              </a:rPr>
              <a:t>5</a:t>
            </a:r>
          </a:p>
        </p:txBody>
      </p:sp>
      <p:sp>
        <p:nvSpPr>
          <p:cNvPr id="21526" name="Rectangle 23"/>
          <p:cNvSpPr/>
          <p:nvPr/>
        </p:nvSpPr>
        <p:spPr>
          <a:xfrm>
            <a:off x="3048000" y="3611563"/>
            <a:ext cx="1524000" cy="838200"/>
          </a:xfrm>
          <a:prstGeom prst="rect">
            <a:avLst/>
          </a:prstGeom>
          <a:noFill/>
          <a:ln w="28575" cap="flat" cmpd="sng">
            <a:solidFill>
              <a:srgbClr val="0A467C"/>
            </a:solidFill>
            <a:prstDash val="solid"/>
            <a:miter/>
            <a:headEnd type="none" w="med" len="med"/>
            <a:tailEnd type="none" w="med" len="med"/>
          </a:ln>
        </p:spPr>
        <p:txBody>
          <a:bodyPr anchor="ctr">
            <a:spAutoFit/>
          </a:bodyPr>
          <a:lstStyle/>
          <a:p>
            <a:endParaRPr lang="zh-CN" altLang="en-US" dirty="0">
              <a:latin typeface="Arial" panose="020B0604020202020204" pitchFamily="34" charset="0"/>
            </a:endParaRPr>
          </a:p>
        </p:txBody>
      </p:sp>
      <p:sp>
        <p:nvSpPr>
          <p:cNvPr id="21527" name="Rectangle 24"/>
          <p:cNvSpPr/>
          <p:nvPr/>
        </p:nvSpPr>
        <p:spPr>
          <a:xfrm>
            <a:off x="2209800" y="3611563"/>
            <a:ext cx="2362200" cy="1295400"/>
          </a:xfrm>
          <a:prstGeom prst="rect">
            <a:avLst/>
          </a:prstGeom>
          <a:noFill/>
          <a:ln w="28575" cap="flat" cmpd="sng">
            <a:solidFill>
              <a:srgbClr val="0A467C"/>
            </a:solidFill>
            <a:prstDash val="solid"/>
            <a:miter/>
            <a:headEnd type="none" w="med" len="med"/>
            <a:tailEnd type="none" w="med" len="med"/>
          </a:ln>
        </p:spPr>
        <p:txBody>
          <a:bodyPr anchor="ctr">
            <a:spAutoFit/>
          </a:bodyPr>
          <a:lstStyle/>
          <a:p>
            <a:endParaRPr lang="zh-CN" altLang="en-US" dirty="0">
              <a:latin typeface="Arial" panose="020B0604020202020204" pitchFamily="34" charset="0"/>
            </a:endParaRPr>
          </a:p>
        </p:txBody>
      </p:sp>
      <p:sp>
        <p:nvSpPr>
          <p:cNvPr id="21528" name="Text Box 25"/>
          <p:cNvSpPr txBox="1"/>
          <p:nvPr/>
        </p:nvSpPr>
        <p:spPr>
          <a:xfrm>
            <a:off x="3048000" y="3763963"/>
            <a:ext cx="1524000" cy="396875"/>
          </a:xfrm>
          <a:prstGeom prst="rect">
            <a:avLst/>
          </a:prstGeom>
          <a:noFill/>
          <a:ln w="28575">
            <a:noFill/>
          </a:ln>
        </p:spPr>
        <p:txBody>
          <a:bodyPr>
            <a:spAutoFit/>
          </a:bodyPr>
          <a:lstStyle/>
          <a:p>
            <a:pPr>
              <a:lnSpc>
                <a:spcPts val="2400"/>
              </a:lnSpc>
              <a:spcBef>
                <a:spcPct val="60000"/>
              </a:spcBef>
              <a:buClr>
                <a:srgbClr val="0A467C"/>
              </a:buClr>
              <a:buFont typeface="CommonBullets" pitchFamily="34" charset="2"/>
            </a:pPr>
            <a:r>
              <a:rPr lang="en-US" altLang="zh-CN" sz="1400" dirty="0">
                <a:solidFill>
                  <a:srgbClr val="B73131"/>
                </a:solidFill>
                <a:latin typeface="Tahoma" panose="020B0604030504040204" pitchFamily="34" charset="0"/>
                <a:ea typeface="PMingLiU" panose="02020500000000000000" pitchFamily="18" charset="-120"/>
              </a:rPr>
              <a:t>HR</a:t>
            </a:r>
            <a:r>
              <a:rPr lang="en-US" altLang="zh-TW" sz="1400" dirty="0">
                <a:solidFill>
                  <a:srgbClr val="B73131"/>
                </a:solidFill>
                <a:latin typeface="Tahoma" panose="020B0604030504040204" pitchFamily="34" charset="0"/>
                <a:ea typeface="PMingLiU" panose="02020500000000000000" pitchFamily="18" charset="-120"/>
              </a:rPr>
              <a:t> </a:t>
            </a:r>
            <a:r>
              <a:rPr lang="en-US" altLang="zh-CN" sz="1400" dirty="0">
                <a:solidFill>
                  <a:srgbClr val="B73131"/>
                </a:solidFill>
                <a:latin typeface="Tahoma" panose="020B0604030504040204" pitchFamily="34" charset="0"/>
                <a:ea typeface="PMingLiU" panose="02020500000000000000" pitchFamily="18" charset="-120"/>
              </a:rPr>
              <a:t> </a:t>
            </a:r>
            <a:r>
              <a:rPr lang="en-US" altLang="zh-TW" sz="1400" dirty="0">
                <a:solidFill>
                  <a:srgbClr val="B73131"/>
                </a:solidFill>
                <a:latin typeface="Tahoma" panose="020B0604030504040204" pitchFamily="34" charset="0"/>
                <a:ea typeface="PMingLiU" panose="02020500000000000000" pitchFamily="18" charset="-120"/>
              </a:rPr>
              <a:t>5</a:t>
            </a:r>
          </a:p>
        </p:txBody>
      </p:sp>
      <p:sp>
        <p:nvSpPr>
          <p:cNvPr id="21529" name="Text Box 26"/>
          <p:cNvSpPr txBox="1"/>
          <p:nvPr/>
        </p:nvSpPr>
        <p:spPr>
          <a:xfrm>
            <a:off x="2286000" y="4373563"/>
            <a:ext cx="1143000" cy="396875"/>
          </a:xfrm>
          <a:prstGeom prst="rect">
            <a:avLst/>
          </a:prstGeom>
          <a:noFill/>
          <a:ln w="28575">
            <a:noFill/>
          </a:ln>
        </p:spPr>
        <p:txBody>
          <a:bodyPr>
            <a:spAutoFit/>
          </a:bodyPr>
          <a:lstStyle/>
          <a:p>
            <a:pPr>
              <a:lnSpc>
                <a:spcPts val="2400"/>
              </a:lnSpc>
              <a:spcBef>
                <a:spcPct val="60000"/>
              </a:spcBef>
              <a:buClr>
                <a:srgbClr val="0A467C"/>
              </a:buClr>
              <a:buFont typeface="CommonBullets" pitchFamily="34" charset="2"/>
            </a:pPr>
            <a:r>
              <a:rPr lang="zh-TW" altLang="en-US" sz="1400" dirty="0">
                <a:solidFill>
                  <a:srgbClr val="B65B32"/>
                </a:solidFill>
                <a:latin typeface="Tahoma" panose="020B0604030504040204" pitchFamily="34" charset="0"/>
                <a:ea typeface="PMingLiU" panose="02020500000000000000" pitchFamily="18" charset="-120"/>
              </a:rPr>
              <a:t>外包 </a:t>
            </a:r>
            <a:r>
              <a:rPr lang="en-US" altLang="zh-TW" sz="1400" dirty="0">
                <a:solidFill>
                  <a:srgbClr val="B65B32"/>
                </a:solidFill>
                <a:latin typeface="Tahoma" panose="020B0604030504040204" pitchFamily="34" charset="0"/>
                <a:ea typeface="PMingLiU" panose="02020500000000000000" pitchFamily="18" charset="-120"/>
              </a:rPr>
              <a:t>3</a:t>
            </a:r>
          </a:p>
        </p:txBody>
      </p:sp>
      <p:sp>
        <p:nvSpPr>
          <p:cNvPr id="21530" name="Text Box 27"/>
          <p:cNvSpPr txBox="1"/>
          <p:nvPr/>
        </p:nvSpPr>
        <p:spPr>
          <a:xfrm>
            <a:off x="1600200" y="4891088"/>
            <a:ext cx="1143000" cy="396875"/>
          </a:xfrm>
          <a:prstGeom prst="rect">
            <a:avLst/>
          </a:prstGeom>
          <a:noFill/>
          <a:ln w="28575">
            <a:noFill/>
          </a:ln>
        </p:spPr>
        <p:txBody>
          <a:bodyPr>
            <a:spAutoFit/>
          </a:bodyPr>
          <a:lstStyle/>
          <a:p>
            <a:pPr>
              <a:lnSpc>
                <a:spcPts val="2400"/>
              </a:lnSpc>
              <a:spcBef>
                <a:spcPct val="60000"/>
              </a:spcBef>
              <a:buClr>
                <a:srgbClr val="0A467C"/>
              </a:buClr>
              <a:buFont typeface="CommonBullets" pitchFamily="34" charset="2"/>
            </a:pPr>
            <a:r>
              <a:rPr lang="zh-CN" altLang="en-US" sz="1400" dirty="0">
                <a:solidFill>
                  <a:srgbClr val="0A467C"/>
                </a:solidFill>
                <a:latin typeface="Tahoma" panose="020B0604030504040204" pitchFamily="34" charset="0"/>
                <a:ea typeface="PMingLiU" panose="02020500000000000000" pitchFamily="18" charset="-120"/>
              </a:rPr>
              <a:t>信息技术</a:t>
            </a:r>
            <a:r>
              <a:rPr lang="zh-TW" altLang="en-US" sz="1400" dirty="0">
                <a:solidFill>
                  <a:srgbClr val="0A467C"/>
                </a:solidFill>
                <a:latin typeface="Tahoma" panose="020B0604030504040204" pitchFamily="34" charset="0"/>
                <a:ea typeface="PMingLiU" panose="02020500000000000000" pitchFamily="18" charset="-120"/>
              </a:rPr>
              <a:t> </a:t>
            </a:r>
            <a:r>
              <a:rPr lang="en-US" altLang="zh-TW" sz="1400" dirty="0">
                <a:solidFill>
                  <a:srgbClr val="0A467C"/>
                </a:solidFill>
                <a:latin typeface="Tahoma" panose="020B0604030504040204" pitchFamily="34" charset="0"/>
                <a:ea typeface="PMingLiU" panose="02020500000000000000" pitchFamily="18" charset="-120"/>
              </a:rPr>
              <a:t>2</a:t>
            </a:r>
          </a:p>
        </p:txBody>
      </p:sp>
      <p:sp>
        <p:nvSpPr>
          <p:cNvPr id="21531" name="Rectangle 28"/>
          <p:cNvSpPr/>
          <p:nvPr/>
        </p:nvSpPr>
        <p:spPr>
          <a:xfrm>
            <a:off x="4572000" y="3611563"/>
            <a:ext cx="1295400" cy="838200"/>
          </a:xfrm>
          <a:prstGeom prst="rect">
            <a:avLst/>
          </a:prstGeom>
          <a:noFill/>
          <a:ln w="28575" cap="flat" cmpd="sng">
            <a:solidFill>
              <a:srgbClr val="0A467C"/>
            </a:solidFill>
            <a:prstDash val="solid"/>
            <a:miter/>
            <a:headEnd type="none" w="med" len="med"/>
            <a:tailEnd type="none" w="med" len="med"/>
          </a:ln>
        </p:spPr>
        <p:txBody>
          <a:bodyPr anchor="ctr">
            <a:spAutoFit/>
          </a:bodyPr>
          <a:lstStyle/>
          <a:p>
            <a:endParaRPr lang="zh-CN" altLang="en-US" dirty="0">
              <a:latin typeface="Arial" panose="020B0604020202020204" pitchFamily="34" charset="0"/>
            </a:endParaRPr>
          </a:p>
        </p:txBody>
      </p:sp>
      <p:sp>
        <p:nvSpPr>
          <p:cNvPr id="21532" name="Rectangle 29"/>
          <p:cNvSpPr/>
          <p:nvPr/>
        </p:nvSpPr>
        <p:spPr>
          <a:xfrm>
            <a:off x="4572000" y="3611563"/>
            <a:ext cx="2286000" cy="1295400"/>
          </a:xfrm>
          <a:prstGeom prst="rect">
            <a:avLst/>
          </a:prstGeom>
          <a:noFill/>
          <a:ln w="28575" cap="flat" cmpd="sng">
            <a:solidFill>
              <a:srgbClr val="0A467C"/>
            </a:solidFill>
            <a:prstDash val="solid"/>
            <a:miter/>
            <a:headEnd type="none" w="med" len="med"/>
            <a:tailEnd type="none" w="med" len="med"/>
          </a:ln>
        </p:spPr>
        <p:txBody>
          <a:bodyPr anchor="ctr">
            <a:spAutoFit/>
          </a:bodyPr>
          <a:lstStyle/>
          <a:p>
            <a:endParaRPr lang="zh-CN" altLang="en-US" dirty="0">
              <a:latin typeface="Arial" panose="020B0604020202020204" pitchFamily="34" charset="0"/>
            </a:endParaRPr>
          </a:p>
        </p:txBody>
      </p:sp>
      <p:sp>
        <p:nvSpPr>
          <p:cNvPr id="21533" name="Text Box 30"/>
          <p:cNvSpPr txBox="1"/>
          <p:nvPr/>
        </p:nvSpPr>
        <p:spPr>
          <a:xfrm>
            <a:off x="5791200" y="4433888"/>
            <a:ext cx="1143000" cy="396875"/>
          </a:xfrm>
          <a:prstGeom prst="rect">
            <a:avLst/>
          </a:prstGeom>
          <a:noFill/>
          <a:ln w="28575">
            <a:noFill/>
          </a:ln>
        </p:spPr>
        <p:txBody>
          <a:bodyPr>
            <a:spAutoFit/>
          </a:bodyPr>
          <a:lstStyle/>
          <a:p>
            <a:pPr>
              <a:lnSpc>
                <a:spcPts val="2400"/>
              </a:lnSpc>
              <a:spcBef>
                <a:spcPct val="60000"/>
              </a:spcBef>
              <a:buClr>
                <a:srgbClr val="0A467C"/>
              </a:buClr>
              <a:buFont typeface="CommonBullets" pitchFamily="34" charset="2"/>
            </a:pPr>
            <a:r>
              <a:rPr lang="zh-CN" altLang="en-US" sz="1400" dirty="0">
                <a:solidFill>
                  <a:srgbClr val="0A467C"/>
                </a:solidFill>
                <a:latin typeface="Tahoma" panose="020B0604030504040204" pitchFamily="34" charset="0"/>
                <a:ea typeface="PMingLiU" panose="02020500000000000000" pitchFamily="18" charset="-120"/>
              </a:rPr>
              <a:t>部门经理</a:t>
            </a:r>
            <a:r>
              <a:rPr lang="zh-TW" altLang="en-US" sz="1400" dirty="0">
                <a:solidFill>
                  <a:srgbClr val="0A467C"/>
                </a:solidFill>
                <a:latin typeface="Tahoma" panose="020B0604030504040204" pitchFamily="34" charset="0"/>
                <a:ea typeface="PMingLiU" panose="02020500000000000000" pitchFamily="18" charset="-120"/>
              </a:rPr>
              <a:t> </a:t>
            </a:r>
            <a:r>
              <a:rPr lang="en-US" altLang="zh-TW" sz="1400" dirty="0">
                <a:solidFill>
                  <a:srgbClr val="0A467C"/>
                </a:solidFill>
                <a:latin typeface="Tahoma" panose="020B0604030504040204" pitchFamily="34" charset="0"/>
                <a:ea typeface="PMingLiU" panose="02020500000000000000" pitchFamily="18" charset="-120"/>
              </a:rPr>
              <a:t>6</a:t>
            </a:r>
          </a:p>
        </p:txBody>
      </p:sp>
      <p:sp>
        <p:nvSpPr>
          <p:cNvPr id="21534" name="Text Box 31"/>
          <p:cNvSpPr txBox="1"/>
          <p:nvPr/>
        </p:nvSpPr>
        <p:spPr>
          <a:xfrm>
            <a:off x="4572000" y="3748088"/>
            <a:ext cx="1143000" cy="396875"/>
          </a:xfrm>
          <a:prstGeom prst="rect">
            <a:avLst/>
          </a:prstGeom>
          <a:noFill/>
          <a:ln w="28575">
            <a:noFill/>
          </a:ln>
        </p:spPr>
        <p:txBody>
          <a:bodyPr>
            <a:spAutoFit/>
          </a:bodyPr>
          <a:lstStyle/>
          <a:p>
            <a:pPr>
              <a:lnSpc>
                <a:spcPts val="2400"/>
              </a:lnSpc>
              <a:spcBef>
                <a:spcPct val="60000"/>
              </a:spcBef>
              <a:buClr>
                <a:srgbClr val="0A467C"/>
              </a:buClr>
              <a:buFont typeface="CommonBullets" pitchFamily="34" charset="2"/>
            </a:pPr>
            <a:r>
              <a:rPr lang="en-US" altLang="zh-CN" sz="1400" dirty="0">
                <a:solidFill>
                  <a:srgbClr val="B73131"/>
                </a:solidFill>
                <a:latin typeface="Tahoma" panose="020B0604030504040204" pitchFamily="34" charset="0"/>
                <a:ea typeface="PMingLiU" panose="02020500000000000000" pitchFamily="18" charset="-120"/>
              </a:rPr>
              <a:t>HR </a:t>
            </a:r>
            <a:r>
              <a:rPr lang="en-US" altLang="zh-TW" sz="1400" dirty="0">
                <a:solidFill>
                  <a:srgbClr val="B73131"/>
                </a:solidFill>
                <a:latin typeface="Tahoma" panose="020B0604030504040204" pitchFamily="34" charset="0"/>
                <a:ea typeface="PMingLiU" panose="02020500000000000000" pitchFamily="18" charset="-120"/>
              </a:rPr>
              <a:t> 2</a:t>
            </a:r>
          </a:p>
        </p:txBody>
      </p:sp>
      <p:sp>
        <p:nvSpPr>
          <p:cNvPr id="21535" name="Text Box 32"/>
          <p:cNvSpPr txBox="1"/>
          <p:nvPr/>
        </p:nvSpPr>
        <p:spPr>
          <a:xfrm>
            <a:off x="6705600" y="4891088"/>
            <a:ext cx="914400" cy="396875"/>
          </a:xfrm>
          <a:prstGeom prst="rect">
            <a:avLst/>
          </a:prstGeom>
          <a:noFill/>
          <a:ln w="28575">
            <a:noFill/>
          </a:ln>
        </p:spPr>
        <p:txBody>
          <a:bodyPr>
            <a:spAutoFit/>
          </a:bodyPr>
          <a:lstStyle/>
          <a:p>
            <a:pPr>
              <a:lnSpc>
                <a:spcPts val="2400"/>
              </a:lnSpc>
              <a:spcBef>
                <a:spcPct val="60000"/>
              </a:spcBef>
              <a:buClr>
                <a:srgbClr val="0A467C"/>
              </a:buClr>
              <a:buFont typeface="CommonBullets" pitchFamily="34" charset="2"/>
            </a:pPr>
            <a:r>
              <a:rPr lang="zh-TW" altLang="en-US" sz="1400" dirty="0">
                <a:solidFill>
                  <a:srgbClr val="0A467C"/>
                </a:solidFill>
                <a:latin typeface="Tahoma" panose="020B0604030504040204" pitchFamily="34" charset="0"/>
                <a:ea typeface="PMingLiU" panose="02020500000000000000" pitchFamily="18" charset="-120"/>
              </a:rPr>
              <a:t>員工 </a:t>
            </a:r>
            <a:r>
              <a:rPr lang="en-US" altLang="zh-TW" sz="1400" dirty="0">
                <a:solidFill>
                  <a:srgbClr val="0A467C"/>
                </a:solidFill>
                <a:latin typeface="Tahoma" panose="020B0604030504040204" pitchFamily="34" charset="0"/>
                <a:ea typeface="PMingLiU" panose="02020500000000000000" pitchFamily="18" charset="-120"/>
              </a:rPr>
              <a:t>2</a:t>
            </a:r>
          </a:p>
        </p:txBody>
      </p:sp>
      <p:sp>
        <p:nvSpPr>
          <p:cNvPr id="385057" name="AutoShape 33"/>
          <p:cNvSpPr>
            <a:spLocks noChangeArrowheads="1"/>
          </p:cNvSpPr>
          <p:nvPr/>
        </p:nvSpPr>
        <p:spPr bwMode="auto">
          <a:xfrm>
            <a:off x="8458200" y="-458787"/>
            <a:ext cx="228600" cy="228600"/>
          </a:xfrm>
          <a:prstGeom prst="star5">
            <a:avLst/>
          </a:prstGeom>
          <a:solidFill>
            <a:srgbClr val="FFFFCC"/>
          </a:solidFill>
          <a:ln w="38100">
            <a:noFill/>
            <a:miter lim="800000"/>
          </a:ln>
          <a:effectLst/>
        </p:spPr>
        <p:txBody>
          <a:bodyPr wrap="none" lIns="18000" rIns="180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16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37" name="Rectangle 34"/>
          <p:cNvSpPr/>
          <p:nvPr/>
        </p:nvSpPr>
        <p:spPr>
          <a:xfrm>
            <a:off x="2201863" y="1593850"/>
            <a:ext cx="854075" cy="549275"/>
          </a:xfrm>
          <a:prstGeom prst="rect">
            <a:avLst/>
          </a:prstGeom>
          <a:noFill/>
          <a:ln w="38100">
            <a:noFill/>
          </a:ln>
        </p:spPr>
        <p:txBody>
          <a:bodyPr wrap="none" lIns="18000" rIns="18000">
            <a:spAutoFit/>
          </a:bodyPr>
          <a:lstStyle/>
          <a:p>
            <a:pPr algn="ctr"/>
            <a:r>
              <a:rPr lang="zh-CN" altLang="en-US" dirty="0">
                <a:solidFill>
                  <a:schemeClr val="folHlink"/>
                </a:solidFill>
                <a:latin typeface="Arial" panose="020B0604020202020204" pitchFamily="34" charset="0"/>
              </a:rPr>
              <a:t>战略伙伴</a:t>
            </a:r>
          </a:p>
          <a:p>
            <a:pPr algn="ctr"/>
            <a:endParaRPr lang="en-US" altLang="zh-TW" sz="1400" dirty="0">
              <a:solidFill>
                <a:srgbClr val="0A467C"/>
              </a:solidFill>
              <a:latin typeface="Tahoma" panose="020B0604030504040204" pitchFamily="34" charset="0"/>
              <a:ea typeface="PMingLiU" panose="02020500000000000000" pitchFamily="18" charset="-120"/>
            </a:endParaRPr>
          </a:p>
        </p:txBody>
      </p:sp>
      <p:sp>
        <p:nvSpPr>
          <p:cNvPr id="21538" name="Rectangle 35"/>
          <p:cNvSpPr/>
          <p:nvPr/>
        </p:nvSpPr>
        <p:spPr>
          <a:xfrm>
            <a:off x="6130925" y="1593850"/>
            <a:ext cx="854075" cy="336550"/>
          </a:xfrm>
          <a:prstGeom prst="rect">
            <a:avLst/>
          </a:prstGeom>
          <a:noFill/>
          <a:ln w="38100">
            <a:noFill/>
          </a:ln>
        </p:spPr>
        <p:txBody>
          <a:bodyPr wrap="none" lIns="18000" rIns="18000">
            <a:spAutoFit/>
          </a:bodyPr>
          <a:lstStyle/>
          <a:p>
            <a:pPr algn="ctr">
              <a:spcBef>
                <a:spcPct val="50000"/>
              </a:spcBef>
            </a:pPr>
            <a:r>
              <a:rPr lang="zh-CN" altLang="en-US" dirty="0">
                <a:solidFill>
                  <a:schemeClr val="folHlink"/>
                </a:solidFill>
                <a:latin typeface="Arial" panose="020B0604020202020204" pitchFamily="34" charset="0"/>
              </a:rPr>
              <a:t>变革引擎</a:t>
            </a:r>
            <a:endParaRPr lang="en-US" altLang="zh-TW" dirty="0">
              <a:solidFill>
                <a:schemeClr val="folHlink"/>
              </a:solidFill>
              <a:latin typeface="Arial" panose="020B0604020202020204" pitchFamily="34" charset="0"/>
            </a:endParaRPr>
          </a:p>
        </p:txBody>
      </p:sp>
      <p:sp>
        <p:nvSpPr>
          <p:cNvPr id="21539" name="Rectangle 36"/>
          <p:cNvSpPr/>
          <p:nvPr/>
        </p:nvSpPr>
        <p:spPr>
          <a:xfrm>
            <a:off x="2287588" y="5251450"/>
            <a:ext cx="854075" cy="336550"/>
          </a:xfrm>
          <a:prstGeom prst="rect">
            <a:avLst/>
          </a:prstGeom>
          <a:noFill/>
          <a:ln w="38100">
            <a:noFill/>
          </a:ln>
        </p:spPr>
        <p:txBody>
          <a:bodyPr wrap="none" lIns="18000" rIns="18000">
            <a:spAutoFit/>
          </a:bodyPr>
          <a:lstStyle/>
          <a:p>
            <a:pPr algn="ctr">
              <a:spcBef>
                <a:spcPct val="50000"/>
              </a:spcBef>
            </a:pPr>
            <a:r>
              <a:rPr lang="zh-CN" altLang="en-US" dirty="0">
                <a:solidFill>
                  <a:schemeClr val="folHlink"/>
                </a:solidFill>
                <a:latin typeface="Arial" panose="020B0604020202020204" pitchFamily="34" charset="0"/>
              </a:rPr>
              <a:t>行政专家</a:t>
            </a:r>
            <a:endParaRPr lang="en-US" altLang="zh-TW" dirty="0">
              <a:solidFill>
                <a:schemeClr val="folHlink"/>
              </a:solidFill>
              <a:latin typeface="Arial" panose="020B0604020202020204" pitchFamily="34" charset="0"/>
            </a:endParaRPr>
          </a:p>
        </p:txBody>
      </p:sp>
      <p:sp>
        <p:nvSpPr>
          <p:cNvPr id="21540" name="Rectangle 37"/>
          <p:cNvSpPr/>
          <p:nvPr/>
        </p:nvSpPr>
        <p:spPr>
          <a:xfrm>
            <a:off x="5967413" y="5251450"/>
            <a:ext cx="854075" cy="336550"/>
          </a:xfrm>
          <a:prstGeom prst="rect">
            <a:avLst/>
          </a:prstGeom>
          <a:noFill/>
          <a:ln w="38100">
            <a:noFill/>
          </a:ln>
        </p:spPr>
        <p:txBody>
          <a:bodyPr wrap="none" lIns="18000" rIns="18000">
            <a:spAutoFit/>
          </a:bodyPr>
          <a:lstStyle/>
          <a:p>
            <a:pPr algn="ctr">
              <a:spcBef>
                <a:spcPct val="50000"/>
              </a:spcBef>
            </a:pPr>
            <a:r>
              <a:rPr lang="zh-CN" altLang="en-US" dirty="0">
                <a:solidFill>
                  <a:schemeClr val="folHlink"/>
                </a:solidFill>
                <a:latin typeface="Arial" panose="020B0604020202020204" pitchFamily="34" charset="0"/>
              </a:rPr>
              <a:t>员工桥梁</a:t>
            </a:r>
            <a:endParaRPr lang="en-US" altLang="zh-TW" dirty="0">
              <a:solidFill>
                <a:schemeClr val="folHlink"/>
              </a:solidFill>
              <a:latin typeface="Arial" panose="020B0604020202020204" pitchFamily="34" charset="0"/>
            </a:endParaRPr>
          </a:p>
        </p:txBody>
      </p:sp>
      <p:sp>
        <p:nvSpPr>
          <p:cNvPr id="37" name="Rectangle 3"/>
          <p:cNvSpPr>
            <a:spLocks noChangeArrowheads="1"/>
          </p:cNvSpPr>
          <p:nvPr/>
        </p:nvSpPr>
        <p:spPr bwMode="auto">
          <a:xfrm>
            <a:off x="76200" y="152400"/>
            <a:ext cx="7543800" cy="762000"/>
          </a:xfrm>
          <a:prstGeom prst="rect">
            <a:avLst/>
          </a:prstGeom>
          <a:noFill/>
          <a:ln w="12700">
            <a:noFill/>
            <a:miter lim="800000"/>
          </a:ln>
          <a:effectLst/>
        </p:spPr>
        <p:txBody>
          <a:bodyPr lIns="90488" tIns="44450" rIns="90488" bIns="44450"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30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人力资源经理的四个角色</a:t>
            </a:r>
            <a:endParaRPr kumimoji="1" lang="zh-CN" altLang="en-GB" sz="1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GB"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endParaRPr>
          </a:p>
        </p:txBody>
      </p:sp>
    </p:spTree>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3554" name="Rectangle 2"/>
          <p:cNvSpPr>
            <a:spLocks noGrp="1"/>
          </p:cNvSpPr>
          <p:nvPr>
            <p:ph idx="1"/>
          </p:nvPr>
        </p:nvSpPr>
        <p:spPr>
          <a:noFill/>
          <a:ln>
            <a:noFill/>
          </a:ln>
        </p:spPr>
        <p:txBody>
          <a:bodyPr/>
          <a:lstStyle/>
          <a:p>
            <a:pPr algn="ctr">
              <a:lnSpc>
                <a:spcPct val="120000"/>
              </a:lnSpc>
              <a:buNone/>
            </a:pPr>
            <a:r>
              <a:rPr lang="zh-CN" altLang="en-US" sz="1800" dirty="0"/>
              <a:t>人力资源部门结构变迁</a:t>
            </a:r>
          </a:p>
        </p:txBody>
      </p:sp>
      <p:sp>
        <p:nvSpPr>
          <p:cNvPr id="392195" name="AutoShape 3"/>
          <p:cNvSpPr/>
          <p:nvPr/>
        </p:nvSpPr>
        <p:spPr>
          <a:xfrm>
            <a:off x="1168400" y="1889125"/>
            <a:ext cx="2438400" cy="3124200"/>
          </a:xfrm>
          <a:prstGeom prst="roundRect">
            <a:avLst>
              <a:gd name="adj" fmla="val 16667"/>
            </a:avLst>
          </a:prstGeom>
          <a:gradFill rotWithShape="0">
            <a:gsLst>
              <a:gs pos="0">
                <a:srgbClr val="FF9900"/>
              </a:gs>
              <a:gs pos="100000">
                <a:srgbClr val="764700"/>
              </a:gs>
            </a:gsLst>
            <a:path path="rect">
              <a:fillToRect r="100000" b="100000"/>
            </a:path>
            <a:tileRect/>
          </a:gradFill>
          <a:ln w="9525" cap="flat" cmpd="sng">
            <a:prstDash val="solid"/>
            <a:headEnd type="none" w="med" len="med"/>
            <a:tailEnd type="none" w="med" len="med"/>
          </a:ln>
          <a:scene3d>
            <a:camera prst="legacyObliqueBottomLeft">
              <a:rot lat="0" lon="0" rev="0"/>
            </a:camera>
            <a:lightRig rig="legacyFlat3" dir="t"/>
          </a:scene3d>
          <a:sp3d extrusionH="430200" prstMaterial="legacyMatte">
            <a:bevelT w="13500" h="13500" prst="angle"/>
            <a:bevelB w="13500" h="13500" prst="angle"/>
            <a:extrusionClr>
              <a:srgbClr val="990033"/>
            </a:extrusionClr>
          </a:sp3d>
        </p:spPr>
        <p:txBody>
          <a:bodyPr wrap="none" anchor="ctr">
            <a:flatTx/>
          </a:bodyPr>
          <a:lstStyle/>
          <a:p>
            <a:pPr eaLnBrk="1" hangingPunct="1"/>
            <a:r>
              <a:rPr lang="zh-CN" altLang="en-US" sz="2000" dirty="0">
                <a:solidFill>
                  <a:srgbClr val="FFFF00"/>
                </a:solidFill>
                <a:latin typeface="Times New Roman" panose="02020603050405020304" pitchFamily="18" charset="0"/>
              </a:rPr>
              <a:t>传统的</a:t>
            </a:r>
            <a:r>
              <a:rPr lang="en-US" altLang="zh-CN" sz="2000" dirty="0">
                <a:solidFill>
                  <a:srgbClr val="FFFF00"/>
                </a:solidFill>
                <a:latin typeface="Times New Roman" panose="02020603050405020304" pitchFamily="18" charset="0"/>
              </a:rPr>
              <a:t>HR</a:t>
            </a:r>
            <a:r>
              <a:rPr lang="zh-CN" altLang="en-US" sz="2000" dirty="0">
                <a:solidFill>
                  <a:srgbClr val="FFFF00"/>
                </a:solidFill>
                <a:latin typeface="Times New Roman" panose="02020603050405020304" pitchFamily="18" charset="0"/>
              </a:rPr>
              <a:t>部门结构</a:t>
            </a:r>
            <a:endParaRPr lang="zh-CN" altLang="en-US" sz="2000" dirty="0">
              <a:solidFill>
                <a:schemeClr val="bg1"/>
              </a:solidFill>
              <a:latin typeface="Times New Roman" panose="02020603050405020304" pitchFamily="18" charset="0"/>
            </a:endParaRPr>
          </a:p>
          <a:p>
            <a:pPr eaLnBrk="1" hangingPunct="1"/>
            <a:endParaRPr lang="zh-CN" altLang="en-US" sz="2000" dirty="0">
              <a:solidFill>
                <a:schemeClr val="bg1"/>
              </a:solidFill>
              <a:latin typeface="Times New Roman" panose="02020603050405020304" pitchFamily="18" charset="0"/>
            </a:endParaRPr>
          </a:p>
          <a:p>
            <a:pPr eaLnBrk="1" hangingPunct="1"/>
            <a:r>
              <a:rPr lang="zh-CN" altLang="en-US" sz="2000" dirty="0">
                <a:solidFill>
                  <a:schemeClr val="bg1"/>
                </a:solidFill>
                <a:latin typeface="Times New Roman" panose="02020603050405020304" pitchFamily="18" charset="0"/>
              </a:rPr>
              <a:t>作为组织职能部门</a:t>
            </a:r>
            <a:endParaRPr lang="en-US" altLang="zh-CN" sz="2000" dirty="0">
              <a:solidFill>
                <a:schemeClr val="bg1"/>
              </a:solidFill>
              <a:latin typeface="Times New Roman" panose="02020603050405020304" pitchFamily="18" charset="0"/>
            </a:endParaRPr>
          </a:p>
          <a:p>
            <a:pPr eaLnBrk="1" hangingPunct="1"/>
            <a:r>
              <a:rPr lang="zh-CN" altLang="en-US" sz="2000" dirty="0">
                <a:solidFill>
                  <a:schemeClr val="bg1"/>
                </a:solidFill>
                <a:latin typeface="Times New Roman" panose="02020603050405020304" pitchFamily="18" charset="0"/>
              </a:rPr>
              <a:t>之一，统一的全组</a:t>
            </a:r>
            <a:endParaRPr lang="en-US" altLang="zh-CN" sz="2000" dirty="0">
              <a:solidFill>
                <a:schemeClr val="bg1"/>
              </a:solidFill>
              <a:latin typeface="Times New Roman" panose="02020603050405020304" pitchFamily="18" charset="0"/>
            </a:endParaRPr>
          </a:p>
          <a:p>
            <a:pPr eaLnBrk="1" hangingPunct="1"/>
            <a:r>
              <a:rPr lang="zh-CN" altLang="en-US" sz="2000" dirty="0">
                <a:solidFill>
                  <a:schemeClr val="bg1"/>
                </a:solidFill>
                <a:latin typeface="Times New Roman" panose="02020603050405020304" pitchFamily="18" charset="0"/>
              </a:rPr>
              <a:t>织范围的</a:t>
            </a:r>
            <a:r>
              <a:rPr lang="en-US" altLang="zh-CN" sz="2000" dirty="0">
                <a:solidFill>
                  <a:schemeClr val="bg1"/>
                </a:solidFill>
                <a:latin typeface="Times New Roman" panose="02020603050405020304" pitchFamily="18" charset="0"/>
              </a:rPr>
              <a:t>HR</a:t>
            </a:r>
            <a:r>
              <a:rPr lang="zh-CN" altLang="en-US" sz="2000" dirty="0">
                <a:solidFill>
                  <a:schemeClr val="bg1"/>
                </a:solidFill>
                <a:latin typeface="Times New Roman" panose="02020603050405020304" pitchFamily="18" charset="0"/>
              </a:rPr>
              <a:t>职能</a:t>
            </a:r>
          </a:p>
          <a:p>
            <a:pPr eaLnBrk="1" hangingPunct="1"/>
            <a:r>
              <a:rPr lang="zh-CN" altLang="en-US" sz="2000" dirty="0">
                <a:solidFill>
                  <a:schemeClr val="bg1"/>
                </a:solidFill>
                <a:latin typeface="Times New Roman" panose="02020603050405020304" pitchFamily="18" charset="0"/>
              </a:rPr>
              <a:t>部门。</a:t>
            </a:r>
            <a:endParaRPr lang="zh-CN" altLang="en-US" sz="1800" b="0" dirty="0">
              <a:solidFill>
                <a:schemeClr val="bg1"/>
              </a:solidFill>
              <a:latin typeface="Times New Roman" panose="02020603050405020304" pitchFamily="18" charset="0"/>
            </a:endParaRPr>
          </a:p>
          <a:p>
            <a:pPr eaLnBrk="1" hangingPunct="1"/>
            <a:endParaRPr lang="zh-CN" altLang="en-US" sz="1800" b="0" dirty="0">
              <a:solidFill>
                <a:schemeClr val="bg1"/>
              </a:solidFill>
              <a:latin typeface="Times New Roman" panose="02020603050405020304" pitchFamily="18" charset="0"/>
            </a:endParaRPr>
          </a:p>
          <a:p>
            <a:pPr eaLnBrk="1" hangingPunct="1"/>
            <a:endParaRPr lang="en-US" altLang="zh-CN" sz="2000" b="0" dirty="0">
              <a:latin typeface="Times New Roman" panose="02020603050405020304" pitchFamily="18" charset="0"/>
            </a:endParaRPr>
          </a:p>
        </p:txBody>
      </p:sp>
      <p:sp>
        <p:nvSpPr>
          <p:cNvPr id="392196" name="AutoShape 4"/>
          <p:cNvSpPr/>
          <p:nvPr/>
        </p:nvSpPr>
        <p:spPr>
          <a:xfrm>
            <a:off x="5435600" y="1965325"/>
            <a:ext cx="2438400" cy="3124200"/>
          </a:xfrm>
          <a:prstGeom prst="roundRect">
            <a:avLst>
              <a:gd name="adj" fmla="val 16667"/>
            </a:avLst>
          </a:prstGeom>
          <a:gradFill rotWithShape="0">
            <a:gsLst>
              <a:gs pos="0">
                <a:srgbClr val="FF9900"/>
              </a:gs>
              <a:gs pos="100000">
                <a:srgbClr val="764700"/>
              </a:gs>
            </a:gsLst>
            <a:path path="rect">
              <a:fillToRect r="100000" b="100000"/>
            </a:path>
            <a:tileRect/>
          </a:gradFill>
          <a:ln w="9525" cap="flat" cmpd="sng">
            <a:prstDash val="solid"/>
            <a:headEnd type="none" w="med" len="med"/>
            <a:tailEnd type="none" w="med" len="med"/>
          </a:ln>
          <a:scene3d>
            <a:camera prst="legacyObliqueBottomLeft">
              <a:rot lat="0" lon="0" rev="0"/>
            </a:camera>
            <a:lightRig rig="legacyFlat3" dir="t"/>
          </a:scene3d>
          <a:sp3d extrusionH="430200" prstMaterial="legacyMatte">
            <a:bevelT w="13500" h="13500" prst="angle"/>
            <a:bevelB w="13500" h="13500" prst="angle"/>
            <a:extrusionClr>
              <a:srgbClr val="990033"/>
            </a:extrusionClr>
          </a:sp3d>
        </p:spPr>
        <p:txBody>
          <a:bodyPr wrap="none" anchor="ctr">
            <a:flatTx/>
          </a:bodyPr>
          <a:lstStyle/>
          <a:p>
            <a:pPr eaLnBrk="1" hangingPunct="1"/>
            <a:r>
              <a:rPr lang="en-US" altLang="zh-CN" sz="2000" dirty="0">
                <a:solidFill>
                  <a:srgbClr val="FFFF00"/>
                </a:solidFill>
                <a:latin typeface="Times New Roman" panose="02020603050405020304" pitchFamily="18" charset="0"/>
              </a:rPr>
              <a:t>HR</a:t>
            </a:r>
            <a:r>
              <a:rPr lang="zh-CN" altLang="en-US" sz="2000" dirty="0">
                <a:solidFill>
                  <a:srgbClr val="FFFF00"/>
                </a:solidFill>
                <a:latin typeface="Times New Roman" panose="02020603050405020304" pitchFamily="18" charset="0"/>
              </a:rPr>
              <a:t>部门结构变迁</a:t>
            </a:r>
            <a:endParaRPr lang="zh-CN" altLang="en-US" sz="2000" b="0" dirty="0">
              <a:latin typeface="Times New Roman" panose="02020603050405020304" pitchFamily="18" charset="0"/>
            </a:endParaRPr>
          </a:p>
          <a:p>
            <a:pPr eaLnBrk="1" hangingPunct="1"/>
            <a:endParaRPr lang="zh-CN" altLang="en-US" sz="2000" b="0" dirty="0">
              <a:latin typeface="Times New Roman" panose="02020603050405020304" pitchFamily="18" charset="0"/>
            </a:endParaRPr>
          </a:p>
          <a:p>
            <a:pPr eaLnBrk="1" hangingPunct="1"/>
            <a:r>
              <a:rPr lang="zh-CN" altLang="en-US" sz="2000" dirty="0">
                <a:solidFill>
                  <a:schemeClr val="bg1"/>
                </a:solidFill>
                <a:latin typeface="Times New Roman" panose="02020603050405020304" pitchFamily="18" charset="0"/>
              </a:rPr>
              <a:t>分散化的服务小组，</a:t>
            </a:r>
          </a:p>
          <a:p>
            <a:pPr eaLnBrk="1" hangingPunct="1"/>
            <a:r>
              <a:rPr lang="zh-CN" altLang="en-US" sz="2000" dirty="0">
                <a:solidFill>
                  <a:schemeClr val="bg1"/>
                </a:solidFill>
                <a:latin typeface="Times New Roman" panose="02020603050405020304" pitchFamily="18" charset="0"/>
              </a:rPr>
              <a:t>根据客户需求组织</a:t>
            </a:r>
          </a:p>
          <a:p>
            <a:pPr eaLnBrk="1" hangingPunct="1"/>
            <a:r>
              <a:rPr lang="zh-CN" altLang="en-US" sz="2000" dirty="0">
                <a:solidFill>
                  <a:schemeClr val="bg1"/>
                </a:solidFill>
                <a:latin typeface="Times New Roman" panose="02020603050405020304" pitchFamily="18" charset="0"/>
              </a:rPr>
              <a:t>的</a:t>
            </a:r>
            <a:r>
              <a:rPr lang="en-US" altLang="zh-CN" sz="2000" dirty="0">
                <a:solidFill>
                  <a:schemeClr val="bg1"/>
                </a:solidFill>
                <a:latin typeface="Times New Roman" panose="02020603050405020304" pitchFamily="18" charset="0"/>
              </a:rPr>
              <a:t>HR</a:t>
            </a:r>
            <a:r>
              <a:rPr lang="zh-CN" altLang="en-US" sz="2000" dirty="0">
                <a:solidFill>
                  <a:schemeClr val="bg1"/>
                </a:solidFill>
                <a:latin typeface="Times New Roman" panose="02020603050405020304" pitchFamily="18" charset="0"/>
              </a:rPr>
              <a:t>小组。</a:t>
            </a:r>
          </a:p>
          <a:p>
            <a:pPr eaLnBrk="1" hangingPunct="1"/>
            <a:r>
              <a:rPr lang="en-US" altLang="zh-CN" sz="2000" dirty="0">
                <a:solidFill>
                  <a:schemeClr val="bg1"/>
                </a:solidFill>
                <a:latin typeface="Times New Roman" panose="02020603050405020304" pitchFamily="18" charset="0"/>
              </a:rPr>
              <a:t>Custom-oriented</a:t>
            </a:r>
          </a:p>
          <a:p>
            <a:pPr eaLnBrk="1" hangingPunct="1"/>
            <a:endParaRPr lang="en-US" altLang="zh-CN" sz="2000" b="0" dirty="0">
              <a:latin typeface="Times New Roman" panose="02020603050405020304" pitchFamily="18" charset="0"/>
            </a:endParaRPr>
          </a:p>
          <a:p>
            <a:pPr eaLnBrk="1" hangingPunct="1"/>
            <a:endParaRPr lang="en-US" altLang="zh-CN" sz="2000" b="0" dirty="0">
              <a:latin typeface="Times New Roman" panose="02020603050405020304" pitchFamily="18" charset="0"/>
            </a:endParaRPr>
          </a:p>
        </p:txBody>
      </p:sp>
      <p:sp>
        <p:nvSpPr>
          <p:cNvPr id="392197" name="AutoShape 5"/>
          <p:cNvSpPr/>
          <p:nvPr/>
        </p:nvSpPr>
        <p:spPr>
          <a:xfrm>
            <a:off x="3606800" y="2727325"/>
            <a:ext cx="1676400" cy="1600200"/>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FF9966">
                  <a:alpha val="100000"/>
                </a:srgbClr>
              </a:gs>
              <a:gs pos="100000">
                <a:srgbClr val="FFFFFF">
                  <a:alpha val="100000"/>
                </a:srgbClr>
              </a:gs>
            </a:gsLst>
            <a:path path="rect">
              <a:fillToRect r="100000" b="100000"/>
            </a:path>
            <a:tileRect/>
          </a:gra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6" name="Rectangle 3"/>
          <p:cNvSpPr>
            <a:spLocks noChangeArrowheads="1"/>
          </p:cNvSpPr>
          <p:nvPr/>
        </p:nvSpPr>
        <p:spPr bwMode="auto">
          <a:xfrm>
            <a:off x="76200" y="152400"/>
            <a:ext cx="7543800" cy="762000"/>
          </a:xfrm>
          <a:prstGeom prst="rect">
            <a:avLst/>
          </a:prstGeom>
          <a:noFill/>
          <a:ln w="12700">
            <a:noFill/>
            <a:miter lim="800000"/>
          </a:ln>
          <a:effectLst/>
        </p:spPr>
        <p:txBody>
          <a:bodyPr lIns="90488" tIns="44450" rIns="90488" bIns="44450"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30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人力资源组织的三支柱</a:t>
            </a:r>
            <a:r>
              <a:rPr kumimoji="1" lang="zh-CN" altLang="en-US" sz="23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a:t>
            </a:r>
            <a:endParaRPr kumimoji="1" lang="zh-CN" altLang="en-GB" sz="1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GB"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2195"/>
                                        </p:tgtEl>
                                        <p:attrNameLst>
                                          <p:attrName>style.visibility</p:attrName>
                                        </p:attrNameLst>
                                      </p:cBhvr>
                                      <p:to>
                                        <p:strVal val="visible"/>
                                      </p:to>
                                    </p:set>
                                    <p:anim calcmode="lin" valueType="num">
                                      <p:cBhvr additive="base">
                                        <p:cTn id="7" dur="500" fill="hold"/>
                                        <p:tgtEl>
                                          <p:spTgt spid="392195"/>
                                        </p:tgtEl>
                                        <p:attrNameLst>
                                          <p:attrName>ppt_x</p:attrName>
                                        </p:attrNameLst>
                                      </p:cBhvr>
                                      <p:tavLst>
                                        <p:tav tm="0">
                                          <p:val>
                                            <p:strVal val="0-#ppt_w/2"/>
                                          </p:val>
                                        </p:tav>
                                        <p:tav tm="100000">
                                          <p:val>
                                            <p:strVal val="#ppt_x"/>
                                          </p:val>
                                        </p:tav>
                                      </p:tavLst>
                                    </p:anim>
                                    <p:anim calcmode="lin" valueType="num">
                                      <p:cBhvr additive="base">
                                        <p:cTn id="8" dur="500" fill="hold"/>
                                        <p:tgtEl>
                                          <p:spTgt spid="3921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92197"/>
                                        </p:tgtEl>
                                        <p:attrNameLst>
                                          <p:attrName>style.visibility</p:attrName>
                                        </p:attrNameLst>
                                      </p:cBhvr>
                                      <p:to>
                                        <p:strVal val="visible"/>
                                      </p:to>
                                    </p:set>
                                    <p:anim calcmode="lin" valueType="num">
                                      <p:cBhvr additive="base">
                                        <p:cTn id="13" dur="500" fill="hold"/>
                                        <p:tgtEl>
                                          <p:spTgt spid="392197"/>
                                        </p:tgtEl>
                                        <p:attrNameLst>
                                          <p:attrName>ppt_x</p:attrName>
                                        </p:attrNameLst>
                                      </p:cBhvr>
                                      <p:tavLst>
                                        <p:tav tm="0">
                                          <p:val>
                                            <p:strVal val="0-#ppt_w/2"/>
                                          </p:val>
                                        </p:tav>
                                        <p:tav tm="100000">
                                          <p:val>
                                            <p:strVal val="#ppt_x"/>
                                          </p:val>
                                        </p:tav>
                                      </p:tavLst>
                                    </p:anim>
                                    <p:anim calcmode="lin" valueType="num">
                                      <p:cBhvr additive="base">
                                        <p:cTn id="14" dur="500" fill="hold"/>
                                        <p:tgtEl>
                                          <p:spTgt spid="39219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2196"/>
                                        </p:tgtEl>
                                        <p:attrNameLst>
                                          <p:attrName>style.visibility</p:attrName>
                                        </p:attrNameLst>
                                      </p:cBhvr>
                                      <p:to>
                                        <p:strVal val="visible"/>
                                      </p:to>
                                    </p:set>
                                    <p:anim calcmode="lin" valueType="num">
                                      <p:cBhvr additive="base">
                                        <p:cTn id="19" dur="500" fill="hold"/>
                                        <p:tgtEl>
                                          <p:spTgt spid="392196"/>
                                        </p:tgtEl>
                                        <p:attrNameLst>
                                          <p:attrName>ppt_x</p:attrName>
                                        </p:attrNameLst>
                                      </p:cBhvr>
                                      <p:tavLst>
                                        <p:tav tm="0">
                                          <p:val>
                                            <p:strVal val="0-#ppt_w/2"/>
                                          </p:val>
                                        </p:tav>
                                        <p:tav tm="100000">
                                          <p:val>
                                            <p:strVal val="#ppt_x"/>
                                          </p:val>
                                        </p:tav>
                                      </p:tavLst>
                                    </p:anim>
                                    <p:anim calcmode="lin" valueType="num">
                                      <p:cBhvr additive="base">
                                        <p:cTn id="20" dur="500" fill="hold"/>
                                        <p:tgtEl>
                                          <p:spTgt spid="392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animBg="1"/>
      <p:bldP spid="39219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
        <p:nvSpPr>
          <p:cNvPr id="24578" name="Line 2"/>
          <p:cNvSpPr/>
          <p:nvPr/>
        </p:nvSpPr>
        <p:spPr>
          <a:xfrm>
            <a:off x="685800" y="1143000"/>
            <a:ext cx="7213600" cy="0"/>
          </a:xfrm>
          <a:prstGeom prst="line">
            <a:avLst/>
          </a:prstGeom>
          <a:ln w="9525" cap="flat" cmpd="sng">
            <a:solidFill>
              <a:schemeClr val="tx1"/>
            </a:solidFill>
            <a:prstDash val="solid"/>
            <a:miter/>
            <a:headEnd type="none" w="med" len="med"/>
            <a:tailEnd type="none" w="med" len="med"/>
          </a:ln>
        </p:spPr>
      </p:sp>
      <p:sp>
        <p:nvSpPr>
          <p:cNvPr id="24579" name="Rectangle 3"/>
          <p:cNvSpPr/>
          <p:nvPr/>
        </p:nvSpPr>
        <p:spPr>
          <a:xfrm>
            <a:off x="3348038" y="1244600"/>
            <a:ext cx="2024062" cy="395288"/>
          </a:xfrm>
          <a:prstGeom prst="rect">
            <a:avLst/>
          </a:prstGeom>
          <a:noFill/>
          <a:ln w="9525">
            <a:noFill/>
          </a:ln>
        </p:spPr>
        <p:txBody>
          <a:bodyPr wrap="none" anchor="ctr"/>
          <a:lstStyle/>
          <a:p>
            <a:pPr algn="ctr">
              <a:lnSpc>
                <a:spcPct val="95000"/>
              </a:lnSpc>
            </a:pPr>
            <a:r>
              <a:rPr lang="zh-TW" altLang="en-US" sz="2400" dirty="0">
                <a:solidFill>
                  <a:schemeClr val="accent2"/>
                </a:solidFill>
                <a:latin typeface="宋体" panose="02010600030101010101" pitchFamily="2" charset="-122"/>
              </a:rPr>
              <a:t>常规</a:t>
            </a:r>
            <a:r>
              <a:rPr lang="en-US" altLang="zh-TW" sz="2400" dirty="0">
                <a:solidFill>
                  <a:schemeClr val="accent2"/>
                </a:solidFill>
                <a:latin typeface="宋体" panose="02010600030101010101" pitchFamily="2" charset="-122"/>
              </a:rPr>
              <a:t>HR</a:t>
            </a:r>
            <a:r>
              <a:rPr lang="zh-TW" altLang="en-US" sz="2400" dirty="0">
                <a:solidFill>
                  <a:schemeClr val="accent2"/>
                </a:solidFill>
                <a:latin typeface="宋体" panose="02010600030101010101" pitchFamily="2" charset="-122"/>
              </a:rPr>
              <a:t>组织结构</a:t>
            </a:r>
          </a:p>
        </p:txBody>
      </p:sp>
      <p:sp>
        <p:nvSpPr>
          <p:cNvPr id="24580" name="Rectangle 4"/>
          <p:cNvSpPr/>
          <p:nvPr/>
        </p:nvSpPr>
        <p:spPr>
          <a:xfrm>
            <a:off x="3900488" y="1797050"/>
            <a:ext cx="919162" cy="393700"/>
          </a:xfrm>
          <a:prstGeom prst="rect">
            <a:avLst/>
          </a:prstGeom>
          <a:noFill/>
          <a:ln w="9525" cap="flat" cmpd="sng">
            <a:solidFill>
              <a:schemeClr val="tx1"/>
            </a:solidFill>
            <a:prstDash val="solid"/>
            <a:miter/>
            <a:headEnd type="none" w="med" len="med"/>
            <a:tailEnd type="none" w="med" len="med"/>
          </a:ln>
        </p:spPr>
        <p:txBody>
          <a:bodyPr wrap="none" anchor="ctr"/>
          <a:lstStyle/>
          <a:p>
            <a:pPr algn="ctr">
              <a:lnSpc>
                <a:spcPct val="95000"/>
              </a:lnSpc>
            </a:pPr>
            <a:r>
              <a:rPr lang="en-US" altLang="zh-TW" dirty="0">
                <a:latin typeface="宋体" panose="02010600030101010101" pitchFamily="2" charset="-122"/>
              </a:rPr>
              <a:t> HR</a:t>
            </a:r>
          </a:p>
        </p:txBody>
      </p:sp>
      <p:sp>
        <p:nvSpPr>
          <p:cNvPr id="24581" name="Rectangle 5"/>
          <p:cNvSpPr/>
          <p:nvPr/>
        </p:nvSpPr>
        <p:spPr>
          <a:xfrm>
            <a:off x="2000250" y="2519363"/>
            <a:ext cx="1041400" cy="396875"/>
          </a:xfrm>
          <a:prstGeom prst="rect">
            <a:avLst/>
          </a:prstGeom>
          <a:noFill/>
          <a:ln w="9525" cap="flat" cmpd="sng">
            <a:solidFill>
              <a:schemeClr val="tx1"/>
            </a:solidFill>
            <a:prstDash val="solid"/>
            <a:miter/>
            <a:headEnd type="none" w="med" len="med"/>
            <a:tailEnd type="none" w="med" len="med"/>
          </a:ln>
        </p:spPr>
        <p:txBody>
          <a:bodyPr wrap="none" anchor="ctr"/>
          <a:lstStyle/>
          <a:p>
            <a:pPr algn="ctr">
              <a:lnSpc>
                <a:spcPct val="95000"/>
              </a:lnSpc>
            </a:pPr>
            <a:r>
              <a:rPr lang="zh-TW" altLang="en-US" dirty="0">
                <a:latin typeface="宋体" panose="02010600030101010101" pitchFamily="2" charset="-122"/>
              </a:rPr>
              <a:t>任用主任</a:t>
            </a:r>
          </a:p>
        </p:txBody>
      </p:sp>
      <p:sp>
        <p:nvSpPr>
          <p:cNvPr id="24582" name="Rectangle 6"/>
          <p:cNvSpPr/>
          <p:nvPr/>
        </p:nvSpPr>
        <p:spPr>
          <a:xfrm>
            <a:off x="3225800" y="2519363"/>
            <a:ext cx="1042988" cy="396875"/>
          </a:xfrm>
          <a:prstGeom prst="rect">
            <a:avLst/>
          </a:prstGeom>
          <a:noFill/>
          <a:ln w="9525" cap="flat" cmpd="sng">
            <a:solidFill>
              <a:schemeClr val="tx1"/>
            </a:solidFill>
            <a:prstDash val="solid"/>
            <a:miter/>
            <a:headEnd type="none" w="med" len="med"/>
            <a:tailEnd type="none" w="med" len="med"/>
          </a:ln>
        </p:spPr>
        <p:txBody>
          <a:bodyPr wrap="none" anchor="ctr"/>
          <a:lstStyle/>
          <a:p>
            <a:pPr algn="ctr">
              <a:lnSpc>
                <a:spcPct val="95000"/>
              </a:lnSpc>
            </a:pPr>
            <a:r>
              <a:rPr lang="zh-TW" altLang="en-US" dirty="0">
                <a:latin typeface="宋体" panose="02010600030101010101" pitchFamily="2" charset="-122"/>
              </a:rPr>
              <a:t>薪酬主任</a:t>
            </a:r>
          </a:p>
        </p:txBody>
      </p:sp>
      <p:sp>
        <p:nvSpPr>
          <p:cNvPr id="24583" name="Rectangle 7"/>
          <p:cNvSpPr/>
          <p:nvPr/>
        </p:nvSpPr>
        <p:spPr>
          <a:xfrm>
            <a:off x="4451350" y="2530475"/>
            <a:ext cx="1471613" cy="393700"/>
          </a:xfrm>
          <a:prstGeom prst="rect">
            <a:avLst/>
          </a:prstGeom>
          <a:noFill/>
          <a:ln w="9525" cap="flat" cmpd="sng">
            <a:solidFill>
              <a:schemeClr val="tx1"/>
            </a:solidFill>
            <a:prstDash val="solid"/>
            <a:miter/>
            <a:headEnd type="none" w="med" len="med"/>
            <a:tailEnd type="none" w="med" len="med"/>
          </a:ln>
        </p:spPr>
        <p:txBody>
          <a:bodyPr wrap="none" anchor="ctr"/>
          <a:lstStyle/>
          <a:p>
            <a:pPr algn="ctr">
              <a:lnSpc>
                <a:spcPct val="80000"/>
              </a:lnSpc>
            </a:pPr>
            <a:r>
              <a:rPr lang="zh-TW" altLang="en-US" dirty="0">
                <a:latin typeface="宋体" panose="02010600030101010101" pitchFamily="2" charset="-122"/>
              </a:rPr>
              <a:t>训练与发展主任</a:t>
            </a:r>
          </a:p>
        </p:txBody>
      </p:sp>
      <p:sp>
        <p:nvSpPr>
          <p:cNvPr id="24584" name="Rectangle 8"/>
          <p:cNvSpPr/>
          <p:nvPr/>
        </p:nvSpPr>
        <p:spPr>
          <a:xfrm>
            <a:off x="6105525" y="2517775"/>
            <a:ext cx="1120775" cy="396875"/>
          </a:xfrm>
          <a:prstGeom prst="rect">
            <a:avLst/>
          </a:prstGeom>
          <a:noFill/>
          <a:ln w="9525" cap="flat" cmpd="sng">
            <a:solidFill>
              <a:schemeClr val="tx1"/>
            </a:solidFill>
            <a:prstDash val="solid"/>
            <a:miter/>
            <a:headEnd type="none" w="med" len="med"/>
            <a:tailEnd type="none" w="med" len="med"/>
          </a:ln>
        </p:spPr>
        <p:txBody>
          <a:bodyPr wrap="none" anchor="ctr"/>
          <a:lstStyle/>
          <a:p>
            <a:pPr algn="ctr">
              <a:lnSpc>
                <a:spcPct val="95000"/>
              </a:lnSpc>
            </a:pPr>
            <a:r>
              <a:rPr lang="zh-TW" altLang="en-US" dirty="0">
                <a:latin typeface="宋体" panose="02010600030101010101" pitchFamily="2" charset="-122"/>
              </a:rPr>
              <a:t>计划主任</a:t>
            </a:r>
          </a:p>
        </p:txBody>
      </p:sp>
      <p:sp>
        <p:nvSpPr>
          <p:cNvPr id="24585" name="Line 9"/>
          <p:cNvSpPr/>
          <p:nvPr/>
        </p:nvSpPr>
        <p:spPr>
          <a:xfrm flipH="1">
            <a:off x="2735263" y="1993900"/>
            <a:ext cx="1165225" cy="525463"/>
          </a:xfrm>
          <a:prstGeom prst="line">
            <a:avLst/>
          </a:prstGeom>
          <a:ln w="9525" cap="flat" cmpd="sng">
            <a:solidFill>
              <a:schemeClr val="tx1"/>
            </a:solidFill>
            <a:prstDash val="solid"/>
            <a:headEnd type="none" w="med" len="med"/>
            <a:tailEnd type="none" w="med" len="med"/>
          </a:ln>
        </p:spPr>
      </p:sp>
      <p:sp>
        <p:nvSpPr>
          <p:cNvPr id="24586" name="Line 10"/>
          <p:cNvSpPr/>
          <p:nvPr/>
        </p:nvSpPr>
        <p:spPr>
          <a:xfrm flipH="1">
            <a:off x="4022725" y="2190750"/>
            <a:ext cx="184150" cy="328613"/>
          </a:xfrm>
          <a:prstGeom prst="line">
            <a:avLst/>
          </a:prstGeom>
          <a:ln w="9525" cap="flat" cmpd="sng">
            <a:solidFill>
              <a:schemeClr val="tx1"/>
            </a:solidFill>
            <a:prstDash val="solid"/>
            <a:headEnd type="none" w="med" len="med"/>
            <a:tailEnd type="none" w="med" len="med"/>
          </a:ln>
        </p:spPr>
      </p:sp>
      <p:sp>
        <p:nvSpPr>
          <p:cNvPr id="24587" name="Line 11"/>
          <p:cNvSpPr/>
          <p:nvPr/>
        </p:nvSpPr>
        <p:spPr>
          <a:xfrm>
            <a:off x="4575175" y="2190750"/>
            <a:ext cx="182563" cy="328613"/>
          </a:xfrm>
          <a:prstGeom prst="line">
            <a:avLst/>
          </a:prstGeom>
          <a:ln w="9525" cap="flat" cmpd="sng">
            <a:solidFill>
              <a:schemeClr val="tx1"/>
            </a:solidFill>
            <a:prstDash val="solid"/>
            <a:headEnd type="none" w="med" len="med"/>
            <a:tailEnd type="none" w="med" len="med"/>
          </a:ln>
        </p:spPr>
      </p:sp>
      <p:sp>
        <p:nvSpPr>
          <p:cNvPr id="24588" name="Line 12"/>
          <p:cNvSpPr/>
          <p:nvPr/>
        </p:nvSpPr>
        <p:spPr>
          <a:xfrm>
            <a:off x="4819650" y="1993900"/>
            <a:ext cx="1836738" cy="517525"/>
          </a:xfrm>
          <a:prstGeom prst="line">
            <a:avLst/>
          </a:prstGeom>
          <a:ln w="9525" cap="flat" cmpd="sng">
            <a:solidFill>
              <a:schemeClr val="tx1"/>
            </a:solidFill>
            <a:prstDash val="solid"/>
            <a:headEnd type="none" w="med" len="med"/>
            <a:tailEnd type="none" w="med" len="med"/>
          </a:ln>
        </p:spPr>
      </p:sp>
      <p:sp>
        <p:nvSpPr>
          <p:cNvPr id="24589" name="Rectangle 13"/>
          <p:cNvSpPr/>
          <p:nvPr/>
        </p:nvSpPr>
        <p:spPr>
          <a:xfrm>
            <a:off x="3409950" y="3130550"/>
            <a:ext cx="2228850" cy="460375"/>
          </a:xfrm>
          <a:prstGeom prst="rect">
            <a:avLst/>
          </a:prstGeom>
          <a:noFill/>
          <a:ln w="9525">
            <a:noFill/>
          </a:ln>
        </p:spPr>
        <p:txBody>
          <a:bodyPr>
            <a:spAutoFit/>
          </a:bodyPr>
          <a:lstStyle/>
          <a:p>
            <a:r>
              <a:rPr lang="zh-TW" altLang="en-US" sz="2400" dirty="0">
                <a:solidFill>
                  <a:schemeClr val="accent2"/>
                </a:solidFill>
                <a:latin typeface="宋体" panose="02010600030101010101" pitchFamily="2" charset="-122"/>
              </a:rPr>
              <a:t>新</a:t>
            </a:r>
            <a:r>
              <a:rPr lang="en-US" altLang="zh-TW" sz="2400" dirty="0">
                <a:solidFill>
                  <a:schemeClr val="accent2"/>
                </a:solidFill>
                <a:latin typeface="宋体" panose="02010600030101010101" pitchFamily="2" charset="-122"/>
              </a:rPr>
              <a:t>HR</a:t>
            </a:r>
            <a:r>
              <a:rPr lang="zh-TW" altLang="en-US" sz="2400" dirty="0">
                <a:solidFill>
                  <a:schemeClr val="accent2"/>
                </a:solidFill>
                <a:latin typeface="宋体" panose="02010600030101010101" pitchFamily="2" charset="-122"/>
              </a:rPr>
              <a:t>组织结构</a:t>
            </a:r>
          </a:p>
        </p:txBody>
      </p:sp>
      <p:sp>
        <p:nvSpPr>
          <p:cNvPr id="24590" name="Rectangle 14"/>
          <p:cNvSpPr/>
          <p:nvPr/>
        </p:nvSpPr>
        <p:spPr>
          <a:xfrm>
            <a:off x="2000250" y="4329113"/>
            <a:ext cx="1409700" cy="1873250"/>
          </a:xfrm>
          <a:prstGeom prst="rect">
            <a:avLst/>
          </a:prstGeom>
          <a:noFill/>
          <a:ln w="9525" cap="flat" cmpd="sng">
            <a:solidFill>
              <a:schemeClr val="tx1"/>
            </a:solidFill>
            <a:prstDash val="solid"/>
            <a:miter/>
            <a:headEnd type="none" w="med" len="med"/>
            <a:tailEnd type="none" w="med" len="med"/>
          </a:ln>
        </p:spPr>
        <p:txBody>
          <a:bodyPr wrap="none" anchor="ctr"/>
          <a:lstStyle/>
          <a:p>
            <a:r>
              <a:rPr lang="zh-TW" altLang="en-US" dirty="0">
                <a:latin typeface="宋体" panose="02010600030101010101" pitchFamily="2" charset="-122"/>
              </a:rPr>
              <a:t>专家中心</a:t>
            </a:r>
          </a:p>
          <a:p>
            <a:r>
              <a:rPr lang="zh-TW" altLang="en-US" dirty="0">
                <a:latin typeface="Times New Roman" panose="02020603050405020304" pitchFamily="18" charset="0"/>
              </a:rPr>
              <a:t>•</a:t>
            </a:r>
            <a:r>
              <a:rPr lang="zh-TW" altLang="en-US" dirty="0">
                <a:latin typeface="宋体" panose="02010600030101010101" pitchFamily="2" charset="-122"/>
              </a:rPr>
              <a:t> 酬偿   </a:t>
            </a:r>
          </a:p>
          <a:p>
            <a:r>
              <a:rPr lang="zh-TW" altLang="en-US" dirty="0">
                <a:latin typeface="Times New Roman" panose="02020603050405020304" pitchFamily="18" charset="0"/>
              </a:rPr>
              <a:t>•</a:t>
            </a:r>
            <a:r>
              <a:rPr lang="zh-TW" altLang="en-US" dirty="0">
                <a:latin typeface="宋体" panose="02010600030101010101" pitchFamily="2" charset="-122"/>
              </a:rPr>
              <a:t> 任用</a:t>
            </a:r>
          </a:p>
          <a:p>
            <a:r>
              <a:rPr lang="zh-TW" altLang="en-US" dirty="0">
                <a:latin typeface="Times New Roman" panose="02020603050405020304" pitchFamily="18" charset="0"/>
              </a:rPr>
              <a:t>•</a:t>
            </a:r>
            <a:r>
              <a:rPr lang="zh-TW" altLang="en-US" dirty="0">
                <a:latin typeface="宋体" panose="02010600030101010101" pitchFamily="2" charset="-122"/>
              </a:rPr>
              <a:t> 训练与发展</a:t>
            </a:r>
          </a:p>
          <a:p>
            <a:r>
              <a:rPr lang="zh-TW" altLang="en-US" dirty="0">
                <a:latin typeface="Times New Roman" panose="02020603050405020304" pitchFamily="18" charset="0"/>
              </a:rPr>
              <a:t>•</a:t>
            </a:r>
            <a:r>
              <a:rPr lang="zh-TW" altLang="en-US" dirty="0">
                <a:latin typeface="宋体" panose="02010600030101010101" pitchFamily="2" charset="-122"/>
              </a:rPr>
              <a:t> 沟通</a:t>
            </a:r>
          </a:p>
          <a:p>
            <a:endParaRPr lang="zh-TW" altLang="en-US" dirty="0">
              <a:latin typeface="宋体" panose="02010600030101010101" pitchFamily="2" charset="-122"/>
            </a:endParaRPr>
          </a:p>
          <a:p>
            <a:r>
              <a:rPr lang="zh-TW" altLang="en-US" dirty="0">
                <a:latin typeface="宋体" panose="02010600030101010101" pitchFamily="2" charset="-122"/>
              </a:rPr>
              <a:t>常规/转换的</a:t>
            </a:r>
          </a:p>
        </p:txBody>
      </p:sp>
      <p:sp>
        <p:nvSpPr>
          <p:cNvPr id="24591" name="Line 15"/>
          <p:cNvSpPr/>
          <p:nvPr/>
        </p:nvSpPr>
        <p:spPr>
          <a:xfrm>
            <a:off x="2000250" y="5781675"/>
            <a:ext cx="1409700" cy="0"/>
          </a:xfrm>
          <a:prstGeom prst="line">
            <a:avLst/>
          </a:prstGeom>
          <a:ln w="9525" cap="flat" cmpd="sng">
            <a:solidFill>
              <a:schemeClr val="tx1"/>
            </a:solidFill>
            <a:prstDash val="solid"/>
            <a:headEnd type="none" w="med" len="med"/>
            <a:tailEnd type="none" w="med" len="med"/>
          </a:ln>
        </p:spPr>
      </p:sp>
      <p:sp>
        <p:nvSpPr>
          <p:cNvPr id="24592" name="Rectangle 16"/>
          <p:cNvSpPr/>
          <p:nvPr/>
        </p:nvSpPr>
        <p:spPr>
          <a:xfrm>
            <a:off x="3903663" y="4532313"/>
            <a:ext cx="1652587" cy="1089025"/>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zh-TW" altLang="en-US" dirty="0">
                <a:latin typeface="宋体" panose="02010600030101010101" pitchFamily="2" charset="-122"/>
              </a:rPr>
              <a:t>现场专员</a:t>
            </a:r>
          </a:p>
          <a:p>
            <a:pPr algn="ctr"/>
            <a:r>
              <a:rPr lang="zh-TW" altLang="en-US" dirty="0">
                <a:latin typeface="Times New Roman" panose="02020603050405020304" pitchFamily="18" charset="0"/>
              </a:rPr>
              <a:t>•</a:t>
            </a:r>
            <a:r>
              <a:rPr lang="zh-TW" altLang="en-US" dirty="0">
                <a:latin typeface="宋体" panose="02010600030101010101" pitchFamily="2" charset="-122"/>
              </a:rPr>
              <a:t> 一般</a:t>
            </a:r>
            <a:r>
              <a:rPr lang="en-US" altLang="zh-TW" dirty="0">
                <a:latin typeface="宋体" panose="02010600030101010101" pitchFamily="2" charset="-122"/>
              </a:rPr>
              <a:t>HR</a:t>
            </a:r>
            <a:r>
              <a:rPr lang="zh-TW" altLang="en-US" dirty="0">
                <a:latin typeface="宋体" panose="02010600030101010101" pitchFamily="2" charset="-122"/>
              </a:rPr>
              <a:t>管理师</a:t>
            </a:r>
          </a:p>
          <a:p>
            <a:pPr algn="ctr"/>
            <a:endParaRPr lang="zh-TW" altLang="en-US" dirty="0">
              <a:latin typeface="宋体" panose="02010600030101010101" pitchFamily="2" charset="-122"/>
            </a:endParaRPr>
          </a:p>
          <a:p>
            <a:pPr algn="ctr"/>
            <a:r>
              <a:rPr lang="zh-TW" altLang="en-US" dirty="0">
                <a:latin typeface="宋体" panose="02010600030101010101" pitchFamily="2" charset="-122"/>
              </a:rPr>
              <a:t>转换的/常规的</a:t>
            </a:r>
          </a:p>
        </p:txBody>
      </p:sp>
      <p:sp>
        <p:nvSpPr>
          <p:cNvPr id="24593" name="Line 17"/>
          <p:cNvSpPr/>
          <p:nvPr/>
        </p:nvSpPr>
        <p:spPr>
          <a:xfrm>
            <a:off x="3903663" y="5248275"/>
            <a:ext cx="1652587" cy="0"/>
          </a:xfrm>
          <a:prstGeom prst="line">
            <a:avLst/>
          </a:prstGeom>
          <a:ln w="9525" cap="flat" cmpd="sng">
            <a:solidFill>
              <a:schemeClr val="tx1"/>
            </a:solidFill>
            <a:prstDash val="solid"/>
            <a:headEnd type="none" w="med" len="med"/>
            <a:tailEnd type="none" w="med" len="med"/>
          </a:ln>
        </p:spPr>
      </p:sp>
      <p:sp>
        <p:nvSpPr>
          <p:cNvPr id="24594" name="Rectangle 18"/>
          <p:cNvSpPr/>
          <p:nvPr/>
        </p:nvSpPr>
        <p:spPr>
          <a:xfrm>
            <a:off x="5984875" y="4325938"/>
            <a:ext cx="1241425" cy="1362075"/>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zh-TW" altLang="en-US" dirty="0">
                <a:latin typeface="宋体" panose="02010600030101010101" pitchFamily="2" charset="-122"/>
              </a:rPr>
              <a:t>服务中心</a:t>
            </a:r>
          </a:p>
          <a:p>
            <a:pPr algn="ctr"/>
            <a:r>
              <a:rPr lang="zh-TW" altLang="en-US" dirty="0">
                <a:latin typeface="Times New Roman" panose="02020603050405020304" pitchFamily="18" charset="0"/>
              </a:rPr>
              <a:t>•</a:t>
            </a:r>
            <a:r>
              <a:rPr lang="zh-TW" altLang="en-US" dirty="0">
                <a:latin typeface="宋体" panose="02010600030101010101" pitchFamily="2" charset="-122"/>
              </a:rPr>
              <a:t> 信息技术</a:t>
            </a:r>
          </a:p>
          <a:p>
            <a:pPr algn="ctr"/>
            <a:r>
              <a:rPr lang="zh-TW" altLang="en-US" dirty="0">
                <a:latin typeface="Times New Roman" panose="02020603050405020304" pitchFamily="18" charset="0"/>
              </a:rPr>
              <a:t>•</a:t>
            </a:r>
            <a:r>
              <a:rPr lang="zh-TW" altLang="en-US" dirty="0">
                <a:latin typeface="宋体" panose="02010600030101010101" pitchFamily="2" charset="-122"/>
              </a:rPr>
              <a:t> 申请处理</a:t>
            </a:r>
          </a:p>
          <a:p>
            <a:pPr algn="ctr"/>
            <a:endParaRPr lang="zh-TW" altLang="en-US" dirty="0">
              <a:latin typeface="宋体" panose="02010600030101010101" pitchFamily="2" charset="-122"/>
            </a:endParaRPr>
          </a:p>
          <a:p>
            <a:pPr algn="ctr"/>
            <a:r>
              <a:rPr lang="zh-TW" altLang="en-US" dirty="0">
                <a:latin typeface="宋体" panose="02010600030101010101" pitchFamily="2" charset="-122"/>
              </a:rPr>
              <a:t>运行的</a:t>
            </a:r>
          </a:p>
        </p:txBody>
      </p:sp>
      <p:sp>
        <p:nvSpPr>
          <p:cNvPr id="24595" name="Line 19"/>
          <p:cNvSpPr/>
          <p:nvPr/>
        </p:nvSpPr>
        <p:spPr>
          <a:xfrm flipV="1">
            <a:off x="5984875" y="5133975"/>
            <a:ext cx="1241425" cy="0"/>
          </a:xfrm>
          <a:prstGeom prst="line">
            <a:avLst/>
          </a:prstGeom>
          <a:ln w="9525" cap="flat" cmpd="sng">
            <a:solidFill>
              <a:schemeClr val="tx1"/>
            </a:solidFill>
            <a:prstDash val="solid"/>
            <a:headEnd type="none" w="med" len="med"/>
            <a:tailEnd type="none" w="med" len="med"/>
          </a:ln>
        </p:spPr>
      </p:sp>
      <p:sp>
        <p:nvSpPr>
          <p:cNvPr id="24596" name="Rectangle 20"/>
          <p:cNvSpPr/>
          <p:nvPr/>
        </p:nvSpPr>
        <p:spPr>
          <a:xfrm>
            <a:off x="4268788" y="3716338"/>
            <a:ext cx="857250" cy="339725"/>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TW" dirty="0">
                <a:latin typeface="宋体" panose="02010600030101010101" pitchFamily="2" charset="-122"/>
              </a:rPr>
              <a:t> HR</a:t>
            </a:r>
          </a:p>
        </p:txBody>
      </p:sp>
      <p:sp>
        <p:nvSpPr>
          <p:cNvPr id="24597" name="Line 21"/>
          <p:cNvSpPr/>
          <p:nvPr/>
        </p:nvSpPr>
        <p:spPr>
          <a:xfrm flipV="1">
            <a:off x="3409950" y="3852863"/>
            <a:ext cx="858838" cy="476250"/>
          </a:xfrm>
          <a:prstGeom prst="line">
            <a:avLst/>
          </a:prstGeom>
          <a:ln w="9525" cap="flat" cmpd="sng">
            <a:solidFill>
              <a:schemeClr val="tx1"/>
            </a:solidFill>
            <a:prstDash val="solid"/>
            <a:headEnd type="none" w="med" len="med"/>
            <a:tailEnd type="none" w="med" len="med"/>
          </a:ln>
        </p:spPr>
      </p:sp>
      <p:sp>
        <p:nvSpPr>
          <p:cNvPr id="24598" name="Line 22"/>
          <p:cNvSpPr/>
          <p:nvPr/>
        </p:nvSpPr>
        <p:spPr>
          <a:xfrm>
            <a:off x="5126038" y="3852863"/>
            <a:ext cx="858837" cy="476250"/>
          </a:xfrm>
          <a:prstGeom prst="line">
            <a:avLst/>
          </a:prstGeom>
          <a:ln w="9525" cap="flat" cmpd="sng">
            <a:solidFill>
              <a:schemeClr val="tx1"/>
            </a:solidFill>
            <a:prstDash val="solid"/>
            <a:headEnd type="none" w="med" len="med"/>
            <a:tailEnd type="none" w="med" len="med"/>
          </a:ln>
        </p:spPr>
      </p:sp>
      <p:sp>
        <p:nvSpPr>
          <p:cNvPr id="24599" name="Line 23"/>
          <p:cNvSpPr/>
          <p:nvPr/>
        </p:nvSpPr>
        <p:spPr>
          <a:xfrm>
            <a:off x="4697413" y="4056063"/>
            <a:ext cx="0" cy="476250"/>
          </a:xfrm>
          <a:prstGeom prst="line">
            <a:avLst/>
          </a:prstGeom>
          <a:ln w="9525" cap="flat" cmpd="sng">
            <a:solidFill>
              <a:schemeClr val="tx1"/>
            </a:solidFill>
            <a:prstDash val="solid"/>
            <a:headEnd type="none" w="med" len="med"/>
            <a:tailEnd type="none" w="med" len="med"/>
          </a:ln>
        </p:spPr>
      </p:sp>
      <p:sp>
        <p:nvSpPr>
          <p:cNvPr id="24600" name="Rectangle 24"/>
          <p:cNvSpPr/>
          <p:nvPr/>
        </p:nvSpPr>
        <p:spPr>
          <a:xfrm>
            <a:off x="1852613" y="0"/>
            <a:ext cx="3857625" cy="645160"/>
          </a:xfrm>
          <a:prstGeom prst="rect">
            <a:avLst/>
          </a:prstGeom>
          <a:noFill/>
          <a:ln w="9525">
            <a:noFill/>
          </a:ln>
        </p:spPr>
        <p:txBody>
          <a:bodyPr wrap="none">
            <a:spAutoFit/>
          </a:bodyPr>
          <a:lstStyle/>
          <a:p>
            <a:pPr algn="ctr"/>
            <a:r>
              <a:rPr lang="en-US" altLang="zh-CN" sz="3600" dirty="0">
                <a:solidFill>
                  <a:srgbClr val="FF0000"/>
                </a:solidFill>
                <a:latin typeface="宋体" panose="02010600030101010101" pitchFamily="2" charset="-122"/>
              </a:rPr>
              <a:t>HR</a:t>
            </a:r>
            <a:r>
              <a:rPr lang="zh-CN" altLang="en-US" sz="3600" dirty="0">
                <a:solidFill>
                  <a:srgbClr val="FF0000"/>
                </a:solidFill>
                <a:latin typeface="宋体" panose="02010600030101010101" pitchFamily="2" charset="-122"/>
              </a:rPr>
              <a:t>组织三支柱模型</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bwMode="auto">
          <a:xfrm>
            <a:off x="2014538" y="2411413"/>
            <a:ext cx="5295900" cy="2986088"/>
          </a:xfrm>
          <a:prstGeom prst="rect">
            <a:avLst/>
          </a:prstGeom>
          <a:effectLst>
            <a:outerShdw blurRad="63500" sx="102000" sy="102000" algn="ctr" rotWithShape="0">
              <a:prstClr val="black">
                <a:alpha val="40000"/>
              </a:prstClr>
            </a:outerShdw>
          </a:effectLst>
        </p:spPr>
      </p:pic>
      <p:pic>
        <p:nvPicPr>
          <p:cNvPr id="8" name="图片 7"/>
          <p:cNvPicPr>
            <a:picLocks noChangeAspect="1"/>
          </p:cNvPicPr>
          <p:nvPr/>
        </p:nvPicPr>
        <p:blipFill>
          <a:blip r:embed="rId3"/>
          <a:stretch>
            <a:fillRect/>
          </a:stretch>
        </p:blipFill>
        <p:spPr bwMode="auto">
          <a:xfrm>
            <a:off x="1238250" y="2400300"/>
            <a:ext cx="2168525" cy="2192338"/>
          </a:xfrm>
          <a:prstGeom prst="rect">
            <a:avLst/>
          </a:prstGeom>
          <a:effectLst>
            <a:outerShdw blurRad="63500" sx="102000" sy="102000" algn="ctr" rotWithShape="0">
              <a:prstClr val="black">
                <a:alpha val="40000"/>
              </a:prstClr>
            </a:outerShdw>
          </a:effectLst>
        </p:spPr>
      </p:pic>
      <p:pic>
        <p:nvPicPr>
          <p:cNvPr id="9" name="图片 8"/>
          <p:cNvPicPr>
            <a:picLocks noChangeAspect="1"/>
          </p:cNvPicPr>
          <p:nvPr/>
        </p:nvPicPr>
        <p:blipFill>
          <a:blip r:embed="rId3"/>
          <a:stretch>
            <a:fillRect/>
          </a:stretch>
        </p:blipFill>
        <p:spPr bwMode="auto">
          <a:xfrm>
            <a:off x="5922963" y="2397125"/>
            <a:ext cx="2168525" cy="2192338"/>
          </a:xfrm>
          <a:prstGeom prst="rect">
            <a:avLst/>
          </a:prstGeom>
          <a:effectLst>
            <a:outerShdw blurRad="63500" sx="102000" sy="102000" algn="ctr" rotWithShape="0">
              <a:prstClr val="black">
                <a:alpha val="40000"/>
              </a:prstClr>
            </a:outerShdw>
          </a:effectLst>
        </p:spPr>
      </p:pic>
      <p:grpSp>
        <p:nvGrpSpPr>
          <p:cNvPr id="26629" name="组合 9"/>
          <p:cNvGrpSpPr/>
          <p:nvPr/>
        </p:nvGrpSpPr>
        <p:grpSpPr>
          <a:xfrm>
            <a:off x="1306513" y="1773238"/>
            <a:ext cx="6529387" cy="1016000"/>
            <a:chOff x="1435100" y="1133471"/>
            <a:chExt cx="9398000" cy="1271774"/>
          </a:xfrm>
        </p:grpSpPr>
        <p:grpSp>
          <p:nvGrpSpPr>
            <p:cNvPr id="26647" name="组合 21"/>
            <p:cNvGrpSpPr/>
            <p:nvPr/>
          </p:nvGrpSpPr>
          <p:grpSpPr>
            <a:xfrm>
              <a:off x="1435100" y="1133471"/>
              <a:ext cx="9398000" cy="1271774"/>
              <a:chOff x="1435100" y="1279692"/>
              <a:chExt cx="9398000" cy="1005353"/>
            </a:xfrm>
          </p:grpSpPr>
          <p:sp>
            <p:nvSpPr>
              <p:cNvPr id="26" name="椭圆 25"/>
              <p:cNvSpPr/>
              <p:nvPr/>
            </p:nvSpPr>
            <p:spPr>
              <a:xfrm>
                <a:off x="2463328" y="1472908"/>
                <a:ext cx="7620309" cy="812137"/>
              </a:xfrm>
              <a:prstGeom prst="ellipse">
                <a:avLst/>
              </a:prstGeom>
              <a:solidFill>
                <a:schemeClr val="accent1">
                  <a:lumMod val="7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200" b="1" i="0" u="none" strike="noStrike" kern="1200" cap="none" spc="0" normalizeH="0" baseline="0" noProof="0">
                  <a:ln>
                    <a:noFill/>
                  </a:ln>
                  <a:solidFill>
                    <a:srgbClr val="717579"/>
                  </a:solidFill>
                  <a:effectLst/>
                  <a:uLnTx/>
                  <a:uFillTx/>
                  <a:latin typeface="+mn-lt"/>
                  <a:ea typeface="+mn-ea"/>
                  <a:cs typeface="+mn-cs"/>
                </a:endParaRPr>
              </a:p>
            </p:txBody>
          </p:sp>
          <p:sp>
            <p:nvSpPr>
              <p:cNvPr id="27" name="矩形 26"/>
              <p:cNvSpPr/>
              <p:nvPr/>
            </p:nvSpPr>
            <p:spPr>
              <a:xfrm>
                <a:off x="1435100" y="1279692"/>
                <a:ext cx="9398000" cy="607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200" b="1" i="0" u="none" strike="noStrike" kern="1200" cap="none" spc="0" normalizeH="0" baseline="0" noProof="0">
                  <a:ln>
                    <a:noFill/>
                  </a:ln>
                  <a:solidFill>
                    <a:srgbClr val="717579"/>
                  </a:solidFill>
                  <a:effectLst/>
                  <a:uLnTx/>
                  <a:uFillTx/>
                  <a:latin typeface="+mn-lt"/>
                  <a:ea typeface="+mn-ea"/>
                  <a:cs typeface="+mn-cs"/>
                </a:endParaRPr>
              </a:p>
            </p:txBody>
          </p:sp>
        </p:grpSp>
        <p:sp>
          <p:nvSpPr>
            <p:cNvPr id="23" name="圆角矩形 149"/>
            <p:cNvSpPr>
              <a:spLocks noChangeArrowheads="1"/>
            </p:cNvSpPr>
            <p:nvPr/>
          </p:nvSpPr>
          <p:spPr bwMode="auto">
            <a:xfrm>
              <a:off x="7883230" y="1940253"/>
              <a:ext cx="980243" cy="333841"/>
            </a:xfrm>
            <a:prstGeom prst="roundRect">
              <a:avLst>
                <a:gd name="adj" fmla="val 16667"/>
              </a:avLst>
            </a:prstGeom>
            <a:noFill/>
            <a:ln w="9525">
              <a:noFill/>
              <a:round/>
            </a:ln>
          </p:spPr>
          <p:txBody>
            <a:bodyPr anchor="ct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zh-CN" altLang="en-US" sz="9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管理者</a:t>
              </a:r>
            </a:p>
          </p:txBody>
        </p:sp>
        <p:sp>
          <p:nvSpPr>
            <p:cNvPr id="24" name="圆角矩形 150"/>
            <p:cNvSpPr>
              <a:spLocks noChangeArrowheads="1"/>
            </p:cNvSpPr>
            <p:nvPr/>
          </p:nvSpPr>
          <p:spPr bwMode="auto">
            <a:xfrm>
              <a:off x="3555534" y="1940253"/>
              <a:ext cx="980243" cy="333841"/>
            </a:xfrm>
            <a:prstGeom prst="roundRect">
              <a:avLst>
                <a:gd name="adj" fmla="val 16667"/>
              </a:avLst>
            </a:prstGeom>
            <a:noFill/>
            <a:ln w="9525">
              <a:noFill/>
              <a:round/>
            </a:ln>
          </p:spPr>
          <p:txBody>
            <a:bodyPr anchor="ct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zh-CN" altLang="en-US" sz="9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组织</a:t>
              </a:r>
            </a:p>
          </p:txBody>
        </p:sp>
        <p:sp>
          <p:nvSpPr>
            <p:cNvPr id="25" name="圆角矩形 151"/>
            <p:cNvSpPr>
              <a:spLocks noChangeArrowheads="1"/>
            </p:cNvSpPr>
            <p:nvPr/>
          </p:nvSpPr>
          <p:spPr bwMode="auto">
            <a:xfrm>
              <a:off x="5721667" y="1940253"/>
              <a:ext cx="977959" cy="333841"/>
            </a:xfrm>
            <a:prstGeom prst="roundRect">
              <a:avLst>
                <a:gd name="adj" fmla="val 16667"/>
              </a:avLst>
            </a:prstGeom>
            <a:noFill/>
            <a:ln w="9525">
              <a:noFill/>
              <a:round/>
            </a:ln>
          </p:spPr>
          <p:txBody>
            <a:bodyPr anchor="ct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zh-CN" altLang="en-US" sz="9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员工</a:t>
              </a:r>
            </a:p>
          </p:txBody>
        </p:sp>
      </p:grpSp>
      <p:sp>
        <p:nvSpPr>
          <p:cNvPr id="11" name="等腰三角形 10"/>
          <p:cNvSpPr/>
          <p:nvPr/>
        </p:nvSpPr>
        <p:spPr bwMode="auto">
          <a:xfrm>
            <a:off x="1050925" y="1797050"/>
            <a:ext cx="7162800" cy="565150"/>
          </a:xfrm>
          <a:prstGeom prst="triangle">
            <a:avLst/>
          </a:prstGeom>
          <a:solidFill>
            <a:schemeClr val="tx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200" b="1" i="0" u="none" strike="noStrike" kern="1200" cap="none" spc="0" normalizeH="0" baseline="0" noProof="0">
              <a:ln>
                <a:noFill/>
              </a:ln>
              <a:solidFill>
                <a:srgbClr val="717579"/>
              </a:solidFill>
              <a:effectLst/>
              <a:uLnTx/>
              <a:uFillTx/>
              <a:latin typeface="+mn-lt"/>
              <a:ea typeface="+mn-ea"/>
              <a:cs typeface="+mn-cs"/>
            </a:endParaRPr>
          </a:p>
        </p:txBody>
      </p:sp>
      <p:sp>
        <p:nvSpPr>
          <p:cNvPr id="26631" name="矩形 87"/>
          <p:cNvSpPr/>
          <p:nvPr/>
        </p:nvSpPr>
        <p:spPr>
          <a:xfrm>
            <a:off x="3725863" y="1985963"/>
            <a:ext cx="1816100" cy="276225"/>
          </a:xfrm>
          <a:prstGeom prst="rect">
            <a:avLst/>
          </a:prstGeom>
          <a:noFill/>
          <a:ln w="9525">
            <a:noFill/>
          </a:ln>
        </p:spPr>
        <p:txBody>
          <a:bodyPr lIns="91408" tIns="45704" rIns="91408" bIns="45704">
            <a:spAutoFit/>
          </a:bodyPr>
          <a:lstStyle/>
          <a:p>
            <a:pPr algn="ctr" defTabSz="685800"/>
            <a:r>
              <a:rPr lang="zh-CN" altLang="en-US" sz="1200" dirty="0">
                <a:solidFill>
                  <a:srgbClr val="2C75B2"/>
                </a:solidFill>
                <a:latin typeface="微软雅黑" panose="020B0503020204020204" pitchFamily="34" charset="-122"/>
                <a:ea typeface="微软雅黑" panose="020B0503020204020204" pitchFamily="34" charset="-122"/>
                <a:sym typeface="微软雅黑" panose="020B0503020204020204" pitchFamily="34" charset="-122"/>
              </a:rPr>
              <a:t>实现客户价值</a:t>
            </a:r>
          </a:p>
        </p:txBody>
      </p:sp>
      <p:sp>
        <p:nvSpPr>
          <p:cNvPr id="13" name="TextBox 139"/>
          <p:cNvSpPr>
            <a:spLocks noChangeArrowheads="1"/>
          </p:cNvSpPr>
          <p:nvPr/>
        </p:nvSpPr>
        <p:spPr bwMode="auto">
          <a:xfrm>
            <a:off x="1816100" y="2898775"/>
            <a:ext cx="1030288" cy="277813"/>
          </a:xfrm>
          <a:prstGeom prst="rect">
            <a:avLst/>
          </a:prstGeom>
          <a:noFill/>
          <a:ln w="9525">
            <a:noFill/>
            <a:miter lim="800000"/>
          </a:ln>
        </p:spPr>
        <p:txBody>
          <a:bodyPr lIns="91408" tIns="45704" rIns="91408" bIns="45704">
            <a:sp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1200" b="1" i="0" u="none" strike="noStrike" kern="1200" cap="none" spc="0" normalizeH="0" baseline="0" noProof="0" dirty="0">
                <a:ln>
                  <a:noFill/>
                </a:ln>
                <a:solidFill>
                  <a:srgbClr val="2C75B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COE</a:t>
            </a:r>
            <a:endParaRPr kumimoji="1" lang="zh-CN" altLang="en-US" sz="1200" b="1" i="0" u="none" strike="noStrike" kern="1200" cap="none" spc="0" normalizeH="0" baseline="0" noProof="0" dirty="0">
              <a:ln>
                <a:noFill/>
              </a:ln>
              <a:solidFill>
                <a:srgbClr val="2C75B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TextBox 140"/>
          <p:cNvSpPr>
            <a:spLocks noChangeArrowheads="1"/>
          </p:cNvSpPr>
          <p:nvPr/>
        </p:nvSpPr>
        <p:spPr bwMode="auto">
          <a:xfrm>
            <a:off x="6464300" y="2898775"/>
            <a:ext cx="1123950" cy="277813"/>
          </a:xfrm>
          <a:prstGeom prst="rect">
            <a:avLst/>
          </a:prstGeom>
          <a:noFill/>
          <a:ln w="9525">
            <a:noFill/>
            <a:miter lim="800000"/>
          </a:ln>
        </p:spPr>
        <p:txBody>
          <a:bodyPr lIns="91408" tIns="45704" rIns="91408" bIns="45704">
            <a:sp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1200" b="1" i="0" u="none" strike="noStrike" kern="1200" cap="none" spc="0" normalizeH="0" baseline="0" noProof="0" dirty="0">
                <a:ln>
                  <a:noFill/>
                </a:ln>
                <a:solidFill>
                  <a:srgbClr val="2C75B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HRBP</a:t>
            </a:r>
            <a:endParaRPr kumimoji="1" lang="zh-CN" altLang="en-US" sz="1200" b="1" i="0" u="none" strike="noStrike" kern="1200" cap="none" spc="0" normalizeH="0" baseline="0" noProof="0" dirty="0">
              <a:ln>
                <a:noFill/>
              </a:ln>
              <a:solidFill>
                <a:srgbClr val="2C75B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TextBox 142"/>
          <p:cNvSpPr>
            <a:spLocks noChangeArrowheads="1"/>
          </p:cNvSpPr>
          <p:nvPr/>
        </p:nvSpPr>
        <p:spPr bwMode="auto">
          <a:xfrm>
            <a:off x="4140200" y="2898775"/>
            <a:ext cx="1030288" cy="277813"/>
          </a:xfrm>
          <a:prstGeom prst="rect">
            <a:avLst/>
          </a:prstGeom>
          <a:noFill/>
          <a:ln w="9525">
            <a:noFill/>
            <a:miter lim="800000"/>
          </a:ln>
        </p:spPr>
        <p:txBody>
          <a:bodyPr lIns="91408" tIns="45704" rIns="91408" bIns="45704">
            <a:sp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1" lang="en-US" altLang="zh-CN" sz="1200" b="1" i="0" u="none" strike="noStrike" kern="1200" cap="none" spc="0" normalizeH="0" baseline="0" noProof="0" dirty="0">
                <a:ln>
                  <a:noFill/>
                </a:ln>
                <a:solidFill>
                  <a:srgbClr val="2C75B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SDC</a:t>
            </a:r>
            <a:endParaRPr kumimoji="1" lang="zh-CN" altLang="en-US" sz="1200" b="1" i="0" u="none" strike="noStrike" kern="1200" cap="none" spc="0" normalizeH="0" baseline="0" noProof="0" dirty="0">
              <a:ln>
                <a:noFill/>
              </a:ln>
              <a:solidFill>
                <a:srgbClr val="2C75B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15"/>
          <p:cNvSpPr/>
          <p:nvPr/>
        </p:nvSpPr>
        <p:spPr bwMode="auto">
          <a:xfrm>
            <a:off x="1665288" y="3683000"/>
            <a:ext cx="1331913" cy="473075"/>
          </a:xfrm>
          <a:prstGeom prst="rect">
            <a:avLst/>
          </a:prstGeom>
        </p:spPr>
        <p:txBody>
          <a:bodyPr>
            <a:spAutoFit/>
          </a:bodyPr>
          <a:lstStyle/>
          <a:p>
            <a:pPr marL="0" marR="0" lvl="0" indent="0" algn="just" defTabSz="685800" rtl="0" eaLnBrk="0" fontAlgn="base" latinLnBrk="0" hangingPunct="0">
              <a:lnSpc>
                <a:spcPct val="100000"/>
              </a:lnSpc>
              <a:spcBef>
                <a:spcPct val="0"/>
              </a:spcBef>
              <a:spcAft>
                <a:spcPct val="0"/>
              </a:spcAft>
              <a:buClrTx/>
              <a:buSzTx/>
              <a:buFontTx/>
              <a:buNone/>
              <a:defRPr/>
            </a:pPr>
            <a:r>
              <a:rPr kumimoji="1" lang="zh-CN" altLang="en-US" sz="825" b="1" i="0" u="none" strike="noStrike" kern="1200" cap="none" spc="0" normalizeH="0" baseline="0" noProof="0" dirty="0">
                <a:ln>
                  <a:noFill/>
                </a:ln>
                <a:solidFill>
                  <a:srgbClr val="2C75B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为组织打破内外壁垒营造开放环境、驱动变革为组织创造价值</a:t>
            </a:r>
          </a:p>
        </p:txBody>
      </p:sp>
      <p:sp>
        <p:nvSpPr>
          <p:cNvPr id="17" name="TextBox 142"/>
          <p:cNvSpPr>
            <a:spLocks noChangeArrowheads="1"/>
          </p:cNvSpPr>
          <p:nvPr/>
        </p:nvSpPr>
        <p:spPr bwMode="auto">
          <a:xfrm>
            <a:off x="6356350" y="3683000"/>
            <a:ext cx="1341438" cy="473075"/>
          </a:xfrm>
          <a:prstGeom prst="rect">
            <a:avLst/>
          </a:prstGeom>
          <a:noFill/>
          <a:ln w="9525">
            <a:noFill/>
            <a:miter lim="800000"/>
          </a:ln>
        </p:spPr>
        <p:txBody>
          <a:bodyPr lIns="91408" tIns="45704" rIns="91408" bIns="45704">
            <a:spAutoFit/>
          </a:bodyPr>
          <a:lstStyle/>
          <a:p>
            <a:pPr marL="0" marR="0" lvl="0" indent="0" algn="just" defTabSz="685800" rtl="0" eaLnBrk="0" fontAlgn="base" latinLnBrk="0" hangingPunct="0">
              <a:lnSpc>
                <a:spcPct val="100000"/>
              </a:lnSpc>
              <a:spcBef>
                <a:spcPct val="0"/>
              </a:spcBef>
              <a:spcAft>
                <a:spcPct val="0"/>
              </a:spcAft>
              <a:buClrTx/>
              <a:buSzTx/>
              <a:buFontTx/>
              <a:buNone/>
              <a:defRPr/>
            </a:pPr>
            <a:r>
              <a:rPr kumimoji="1" lang="zh-CN" altLang="en-US" sz="825" b="1" i="0" u="none" strike="noStrike" kern="1200" cap="none" spc="0" normalizeH="0" baseline="0" noProof="0" dirty="0">
                <a:ln>
                  <a:noFill/>
                </a:ln>
                <a:solidFill>
                  <a:srgbClr val="2C75B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为业务提供特种部队式的支持，帮助业务成功为业务创造价值</a:t>
            </a:r>
          </a:p>
        </p:txBody>
      </p:sp>
      <p:sp>
        <p:nvSpPr>
          <p:cNvPr id="18" name="圆角矩形 17"/>
          <p:cNvSpPr/>
          <p:nvPr/>
        </p:nvSpPr>
        <p:spPr bwMode="auto">
          <a:xfrm>
            <a:off x="1884363" y="4613275"/>
            <a:ext cx="5564188" cy="457200"/>
          </a:xfrm>
          <a:prstGeom prst="roundRect">
            <a:avLst/>
          </a:prstGeom>
          <a:solidFill>
            <a:schemeClr val="tx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200" b="1" i="0" u="none" strike="noStrike" kern="1200" cap="none" spc="0" normalizeH="0" baseline="0" noProof="0">
              <a:ln>
                <a:noFill/>
              </a:ln>
              <a:solidFill>
                <a:srgbClr val="717579"/>
              </a:solidFill>
              <a:effectLst/>
              <a:uLnTx/>
              <a:uFillTx/>
              <a:latin typeface="+mn-lt"/>
              <a:ea typeface="+mn-ea"/>
              <a:cs typeface="+mn-cs"/>
            </a:endParaRPr>
          </a:p>
        </p:txBody>
      </p:sp>
      <p:sp>
        <p:nvSpPr>
          <p:cNvPr id="19" name="矩形 18"/>
          <p:cNvSpPr/>
          <p:nvPr/>
        </p:nvSpPr>
        <p:spPr bwMode="auto">
          <a:xfrm>
            <a:off x="3502025" y="4613275"/>
            <a:ext cx="2282825" cy="423863"/>
          </a:xfrm>
          <a:prstGeom prst="rect">
            <a:avLst/>
          </a:prstGeom>
          <a:solidFill>
            <a:schemeClr val="tx2">
              <a:lumMod val="95000"/>
            </a:schemeClr>
          </a:solidFill>
          <a:ln>
            <a:solidFill>
              <a:schemeClr val="tx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200" b="1" i="0" u="none" strike="noStrike" kern="1200" cap="none" spc="0" normalizeH="0" baseline="0" noProof="0">
              <a:ln>
                <a:noFill/>
              </a:ln>
              <a:solidFill>
                <a:srgbClr val="717579"/>
              </a:solidFill>
              <a:effectLst/>
              <a:uLnTx/>
              <a:uFillTx/>
              <a:latin typeface="+mn-lt"/>
              <a:ea typeface="+mn-ea"/>
              <a:cs typeface="+mn-cs"/>
            </a:endParaRPr>
          </a:p>
        </p:txBody>
      </p:sp>
      <p:sp>
        <p:nvSpPr>
          <p:cNvPr id="20" name="矩形 19"/>
          <p:cNvSpPr/>
          <p:nvPr/>
        </p:nvSpPr>
        <p:spPr bwMode="auto">
          <a:xfrm>
            <a:off x="3962400" y="3673475"/>
            <a:ext cx="1401763" cy="871538"/>
          </a:xfrm>
          <a:prstGeom prst="rect">
            <a:avLst/>
          </a:prstGeom>
        </p:spPr>
        <p:txBody>
          <a:bodyPr>
            <a:spAutoFit/>
          </a:bodyPr>
          <a:lstStyle/>
          <a:p>
            <a:pPr marL="0" marR="0" lvl="0" indent="0" algn="just" defTabSz="685800" rtl="0" eaLnBrk="0" fontAlgn="base" latinLnBrk="0" hangingPunct="0">
              <a:lnSpc>
                <a:spcPct val="125000"/>
              </a:lnSpc>
              <a:spcBef>
                <a:spcPct val="0"/>
              </a:spcBef>
              <a:spcAft>
                <a:spcPct val="0"/>
              </a:spcAft>
              <a:buClrTx/>
              <a:buSzTx/>
              <a:buFontTx/>
              <a:buNone/>
              <a:defRPr/>
            </a:pPr>
            <a:r>
              <a:rPr kumimoji="1" lang="zh-CN" altLang="en-US" sz="825" b="1" i="0" u="none" strike="noStrike" kern="1200" cap="none" spc="0" normalizeH="0" baseline="0" noProof="0" dirty="0">
                <a:ln>
                  <a:noFill/>
                </a:ln>
                <a:solidFill>
                  <a:srgbClr val="2C75B2"/>
                </a:solidFill>
                <a:effectLst/>
                <a:uLnTx/>
                <a:uFillTx/>
                <a:latin typeface="微软雅黑" panose="020B0503020204020204" pitchFamily="34" charset="-122"/>
                <a:ea typeface="微软雅黑" panose="020B0503020204020204" pitchFamily="34" charset="-122"/>
                <a:cs typeface="+mn-cs"/>
              </a:rPr>
              <a:t>为组织及员工提供稳定、可靠、被依赖的</a:t>
            </a:r>
            <a:r>
              <a:rPr kumimoji="1" lang="en-US" altLang="zh-CN" sz="825" b="1" i="0" u="none" strike="noStrike" kern="1200" cap="none" spc="0" normalizeH="0" baseline="0" noProof="0" dirty="0">
                <a:ln>
                  <a:noFill/>
                </a:ln>
                <a:solidFill>
                  <a:srgbClr val="2C75B2"/>
                </a:solidFill>
                <a:effectLst/>
                <a:uLnTx/>
                <a:uFillTx/>
                <a:latin typeface="微软雅黑" panose="020B0503020204020204" pitchFamily="34" charset="-122"/>
                <a:ea typeface="微软雅黑" panose="020B0503020204020204" pitchFamily="34" charset="-122"/>
                <a:cs typeface="+mn-cs"/>
              </a:rPr>
              <a:t>HR</a:t>
            </a:r>
            <a:r>
              <a:rPr kumimoji="1" lang="zh-CN" altLang="en-US" sz="825" b="1" i="0" u="none" strike="noStrike" kern="1200" cap="none" spc="0" normalizeH="0" baseline="0" noProof="0" dirty="0">
                <a:ln>
                  <a:noFill/>
                </a:ln>
                <a:solidFill>
                  <a:srgbClr val="2C75B2"/>
                </a:solidFill>
                <a:effectLst/>
                <a:uLnTx/>
                <a:uFillTx/>
                <a:latin typeface="微软雅黑" panose="020B0503020204020204" pitchFamily="34" charset="-122"/>
                <a:ea typeface="微软雅黑" panose="020B0503020204020204" pitchFamily="34" charset="-122"/>
                <a:cs typeface="+mn-cs"/>
              </a:rPr>
              <a:t>服务打造体系化、可持续、市场化的</a:t>
            </a:r>
            <a:r>
              <a:rPr kumimoji="1" lang="en-US" altLang="zh-CN" sz="825" b="1" i="0" u="none" strike="noStrike" kern="1200" cap="none" spc="0" normalizeH="0" baseline="0" noProof="0" dirty="0">
                <a:ln>
                  <a:noFill/>
                </a:ln>
                <a:solidFill>
                  <a:srgbClr val="2C75B2"/>
                </a:solidFill>
                <a:effectLst/>
                <a:uLnTx/>
                <a:uFillTx/>
                <a:latin typeface="微软雅黑" panose="020B0503020204020204" pitchFamily="34" charset="-122"/>
                <a:ea typeface="微软雅黑" panose="020B0503020204020204" pitchFamily="34" charset="-122"/>
                <a:cs typeface="+mn-cs"/>
              </a:rPr>
              <a:t>HR</a:t>
            </a:r>
            <a:r>
              <a:rPr kumimoji="1" lang="zh-CN" altLang="en-US" sz="825" b="1" i="0" u="none" strike="noStrike" kern="1200" cap="none" spc="0" normalizeH="0" baseline="0" noProof="0" dirty="0">
                <a:ln>
                  <a:noFill/>
                </a:ln>
                <a:solidFill>
                  <a:srgbClr val="2C75B2"/>
                </a:solidFill>
                <a:effectLst/>
                <a:uLnTx/>
                <a:uFillTx/>
                <a:latin typeface="微软雅黑" panose="020B0503020204020204" pitchFamily="34" charset="-122"/>
                <a:ea typeface="微软雅黑" panose="020B0503020204020204" pitchFamily="34" charset="-122"/>
                <a:cs typeface="+mn-cs"/>
              </a:rPr>
              <a:t>服务交付产品</a:t>
            </a:r>
            <a:r>
              <a:rPr kumimoji="1" lang="zh-CN" altLang="en-US" sz="825" b="1" i="0" u="none" strike="noStrike" kern="1200" cap="none" spc="0" normalizeH="0" baseline="0" noProof="0" dirty="0">
                <a:ln>
                  <a:noFill/>
                </a:ln>
                <a:solidFill>
                  <a:srgbClr val="2C75B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为用户创造价值</a:t>
            </a:r>
          </a:p>
        </p:txBody>
      </p:sp>
      <p:sp>
        <p:nvSpPr>
          <p:cNvPr id="21" name="矩形 20"/>
          <p:cNvSpPr/>
          <p:nvPr/>
        </p:nvSpPr>
        <p:spPr bwMode="auto">
          <a:xfrm>
            <a:off x="1960563" y="5081588"/>
            <a:ext cx="5414963" cy="585788"/>
          </a:xfrm>
          <a:prstGeom prst="rect">
            <a:avLst/>
          </a:prstGeom>
          <a:solidFill>
            <a:srgbClr val="1C142E"/>
          </a:solidFill>
          <a:ln>
            <a:solidFill>
              <a:srgbClr val="1B13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1" lang="zh-CN" altLang="en-US" sz="1200" b="1" i="0" u="none" strike="noStrike" kern="1200" cap="none" spc="0" normalizeH="0" baseline="0" noProof="0">
              <a:ln>
                <a:noFill/>
              </a:ln>
              <a:solidFill>
                <a:srgbClr val="717579"/>
              </a:solidFill>
              <a:effectLst/>
              <a:uLnTx/>
              <a:uFillTx/>
              <a:latin typeface="+mn-lt"/>
              <a:ea typeface="+mn-ea"/>
              <a:cs typeface="+mn-cs"/>
            </a:endParaRPr>
          </a:p>
        </p:txBody>
      </p:sp>
      <p:sp>
        <p:nvSpPr>
          <p:cNvPr id="4" name="文本框 3"/>
          <p:cNvSpPr txBox="1"/>
          <p:nvPr/>
        </p:nvSpPr>
        <p:spPr bwMode="auto">
          <a:xfrm>
            <a:off x="2109788" y="3352800"/>
            <a:ext cx="522288" cy="254000"/>
          </a:xfrm>
          <a:prstGeom prst="rect">
            <a:avLst/>
          </a:prstGeom>
          <a:noFill/>
        </p:spPr>
        <p:txBody>
          <a:bodyPr>
            <a:spAutoFit/>
          </a:bodyPr>
          <a:lstStyle/>
          <a:p>
            <a:pPr marR="0" defTabSz="685800">
              <a:buClrTx/>
              <a:buSzTx/>
              <a:buFontTx/>
              <a:defRPr/>
            </a:pPr>
            <a:r>
              <a:rPr kumimoji="1" lang="zh-CN" altLang="en-US" sz="1050" kern="1200" cap="none" spc="0" normalizeH="0" baseline="0" noProof="0" dirty="0">
                <a:solidFill>
                  <a:srgbClr val="489EB2">
                    <a:lumMod val="75000"/>
                  </a:srgbClr>
                </a:solidFill>
                <a:latin typeface="+mj-ea"/>
                <a:ea typeface="+mj-ea"/>
                <a:cs typeface="+mn-cs"/>
              </a:rPr>
              <a:t>战略</a:t>
            </a:r>
          </a:p>
        </p:txBody>
      </p:sp>
      <p:sp>
        <p:nvSpPr>
          <p:cNvPr id="5" name="文本框 4"/>
          <p:cNvSpPr txBox="1"/>
          <p:nvPr/>
        </p:nvSpPr>
        <p:spPr bwMode="auto">
          <a:xfrm>
            <a:off x="4435475" y="3352800"/>
            <a:ext cx="522288" cy="254000"/>
          </a:xfrm>
          <a:prstGeom prst="rect">
            <a:avLst/>
          </a:prstGeom>
          <a:noFill/>
        </p:spPr>
        <p:txBody>
          <a:bodyPr>
            <a:spAutoFit/>
          </a:bodyPr>
          <a:lstStyle/>
          <a:p>
            <a:pPr marR="0" defTabSz="685800">
              <a:buClrTx/>
              <a:buSzTx/>
              <a:buFontTx/>
              <a:defRPr/>
            </a:pPr>
            <a:r>
              <a:rPr kumimoji="1" lang="zh-CN" altLang="en-US" sz="1050" kern="1200" cap="none" spc="0" normalizeH="0" baseline="0" noProof="0" dirty="0">
                <a:solidFill>
                  <a:srgbClr val="2B71AC"/>
                </a:solidFill>
                <a:latin typeface="+mj-ea"/>
                <a:ea typeface="+mj-ea"/>
                <a:cs typeface="+mn-cs"/>
              </a:rPr>
              <a:t>产品</a:t>
            </a:r>
          </a:p>
        </p:txBody>
      </p:sp>
      <p:sp>
        <p:nvSpPr>
          <p:cNvPr id="6" name="文本框 5"/>
          <p:cNvSpPr txBox="1"/>
          <p:nvPr/>
        </p:nvSpPr>
        <p:spPr bwMode="auto">
          <a:xfrm>
            <a:off x="6797675" y="3367088"/>
            <a:ext cx="622300" cy="254000"/>
          </a:xfrm>
          <a:prstGeom prst="rect">
            <a:avLst/>
          </a:prstGeom>
          <a:noFill/>
        </p:spPr>
        <p:txBody>
          <a:bodyPr>
            <a:spAutoFit/>
          </a:bodyPr>
          <a:lstStyle/>
          <a:p>
            <a:pPr marR="0" defTabSz="685800">
              <a:buClrTx/>
              <a:buSzTx/>
              <a:buFontTx/>
              <a:defRPr/>
            </a:pPr>
            <a:r>
              <a:rPr kumimoji="1" lang="zh-CN" altLang="en-US" sz="1050" kern="1200" cap="none" spc="0" normalizeH="0" baseline="0" noProof="0" dirty="0">
                <a:solidFill>
                  <a:srgbClr val="489EB2">
                    <a:lumMod val="75000"/>
                  </a:srgbClr>
                </a:solidFill>
                <a:latin typeface="+mj-ea"/>
                <a:ea typeface="+mj-ea"/>
                <a:cs typeface="+mn-cs"/>
              </a:rPr>
              <a:t>业务</a:t>
            </a:r>
          </a:p>
        </p:txBody>
      </p:sp>
      <p:sp>
        <p:nvSpPr>
          <p:cNvPr id="28" name="矩形 27"/>
          <p:cNvSpPr/>
          <p:nvPr/>
        </p:nvSpPr>
        <p:spPr>
          <a:xfrm>
            <a:off x="1455738" y="5705475"/>
            <a:ext cx="7104063" cy="300038"/>
          </a:xfrm>
          <a:prstGeom prst="rect">
            <a:avLst/>
          </a:prstGeom>
        </p:spPr>
        <p:txBody>
          <a:bodyPr>
            <a:sp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1" lang="en-US" altLang="zh-CN" sz="1350" b="1" i="0" u="none" strike="noStrike" kern="2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Times New Roman" panose="02020603050405020304" pitchFamily="18" charset="0"/>
              </a:rPr>
              <a:t>HR</a:t>
            </a:r>
            <a:r>
              <a:rPr kumimoji="1" lang="zh-CN" altLang="zh-CN" sz="1350" b="1" i="0" u="none" strike="noStrike" kern="2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rPr>
              <a:t>组织变革的三支柱理念，也承载着“大企业平台</a:t>
            </a:r>
            <a:r>
              <a:rPr kumimoji="1" lang="en-US" altLang="zh-CN" sz="1350" b="1" i="0" u="none" strike="noStrike" kern="2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rPr>
              <a:t>+</a:t>
            </a:r>
            <a:r>
              <a:rPr kumimoji="1" lang="zh-CN" altLang="zh-CN" sz="1350" b="1" i="0" u="none" strike="noStrike" kern="2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rPr>
              <a:t>小公司精神”的自组织发展趋势</a:t>
            </a:r>
            <a:endParaRPr kumimoji="1" lang="zh-CN" altLang="en-US" sz="135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9" name="圆角矩形 28"/>
          <p:cNvSpPr/>
          <p:nvPr/>
        </p:nvSpPr>
        <p:spPr>
          <a:xfrm>
            <a:off x="2074863" y="6130925"/>
            <a:ext cx="5162550" cy="217488"/>
          </a:xfrm>
          <a:prstGeom prst="roundRect">
            <a:avLst>
              <a:gd name="adj" fmla="val 6335"/>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685800" rtl="0" eaLnBrk="0" fontAlgn="base" latinLnBrk="0" hangingPunct="0">
              <a:lnSpc>
                <a:spcPts val="1065"/>
              </a:lnSpc>
              <a:spcBef>
                <a:spcPts val="335"/>
              </a:spcBef>
              <a:spcAft>
                <a:spcPct val="0"/>
              </a:spcAft>
              <a:buClrTx/>
              <a:buSzTx/>
              <a:buFontTx/>
              <a:buNone/>
              <a:defRPr/>
            </a:pPr>
            <a:r>
              <a:rPr kumimoji="1" lang="zh-CN" altLang="en-US" sz="590" b="1" i="0" u="none" strike="noStrike" kern="1200" cap="none" spc="0" normalizeH="0" baseline="0" noProof="0" dirty="0">
                <a:ln>
                  <a:noFill/>
                </a:ln>
                <a:solidFill>
                  <a:srgbClr val="FFFFFF"/>
                </a:solidFill>
                <a:effectLst/>
                <a:uLnTx/>
                <a:uFillTx/>
                <a:latin typeface="+mn-lt"/>
                <a:ea typeface="微软雅黑" panose="020B0503020204020204" pitchFamily="34" charset="-122"/>
                <a:cs typeface="+mn-cs"/>
              </a:rPr>
              <a:t>业务前端（通常面向市场</a:t>
            </a:r>
            <a:r>
              <a:rPr kumimoji="1" lang="en-US" altLang="zh-CN" sz="590" b="1" i="0" u="none" strike="noStrike" kern="1200" cap="none" spc="0" normalizeH="0" baseline="0" noProof="0" dirty="0">
                <a:ln>
                  <a:noFill/>
                </a:ln>
                <a:solidFill>
                  <a:srgbClr val="FFFFFF"/>
                </a:solidFill>
                <a:effectLst/>
                <a:uLnTx/>
                <a:uFillTx/>
                <a:latin typeface="+mn-lt"/>
                <a:ea typeface="微软雅黑" panose="020B0503020204020204" pitchFamily="34" charset="-122"/>
                <a:cs typeface="+mn-cs"/>
              </a:rPr>
              <a:t>/</a:t>
            </a:r>
            <a:r>
              <a:rPr kumimoji="1" lang="zh-CN" altLang="en-US" sz="590" b="1" i="0" u="none" strike="noStrike" kern="1200" cap="none" spc="0" normalizeH="0" baseline="0" noProof="0" dirty="0">
                <a:ln>
                  <a:noFill/>
                </a:ln>
                <a:solidFill>
                  <a:srgbClr val="FFFFFF"/>
                </a:solidFill>
                <a:effectLst/>
                <a:uLnTx/>
                <a:uFillTx/>
                <a:latin typeface="+mn-lt"/>
                <a:ea typeface="微软雅黑" panose="020B0503020204020204" pitchFamily="34" charset="-122"/>
                <a:cs typeface="+mn-cs"/>
              </a:rPr>
              <a:t>用户</a:t>
            </a:r>
            <a:r>
              <a:rPr kumimoji="1" lang="en-US" altLang="zh-CN" sz="590" b="1" i="0" u="none" strike="noStrike" kern="1200" cap="none" spc="0" normalizeH="0" baseline="0" noProof="0" dirty="0">
                <a:ln>
                  <a:noFill/>
                </a:ln>
                <a:solidFill>
                  <a:srgbClr val="FFFFFF"/>
                </a:solidFill>
                <a:effectLst/>
                <a:uLnTx/>
                <a:uFillTx/>
                <a:latin typeface="+mn-lt"/>
                <a:ea typeface="微软雅黑" panose="020B0503020204020204" pitchFamily="34" charset="-122"/>
                <a:cs typeface="+mn-cs"/>
              </a:rPr>
              <a:t>/</a:t>
            </a:r>
            <a:r>
              <a:rPr kumimoji="1" lang="zh-CN" altLang="en-US" sz="590" b="1" i="0" u="none" strike="noStrike" kern="1200" cap="none" spc="0" normalizeH="0" baseline="0" noProof="0" dirty="0">
                <a:ln>
                  <a:noFill/>
                </a:ln>
                <a:solidFill>
                  <a:srgbClr val="FFFFFF"/>
                </a:solidFill>
                <a:effectLst/>
                <a:uLnTx/>
                <a:uFillTx/>
                <a:latin typeface="+mn-lt"/>
                <a:ea typeface="微软雅黑" panose="020B0503020204020204" pitchFamily="34" charset="-122"/>
                <a:cs typeface="+mn-cs"/>
              </a:rPr>
              <a:t>客户的产品和服务交付团队）采取弹性专精的小团队，</a:t>
            </a:r>
            <a:r>
              <a:rPr kumimoji="1" lang="zh-CN" altLang="en-US" sz="59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支持平台（后端）通过共享服务提升效率或专业能力建设</a:t>
            </a:r>
          </a:p>
        </p:txBody>
      </p:sp>
      <p:sp>
        <p:nvSpPr>
          <p:cNvPr id="30" name="矩形 29"/>
          <p:cNvSpPr/>
          <p:nvPr/>
        </p:nvSpPr>
        <p:spPr>
          <a:xfrm>
            <a:off x="835025" y="614363"/>
            <a:ext cx="7734300" cy="827088"/>
          </a:xfrm>
          <a:prstGeom prst="rect">
            <a:avLst/>
          </a:prstGeom>
          <a:solidFill>
            <a:srgbClr val="0070C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腾讯：</a:t>
            </a:r>
            <a:r>
              <a:rPr kumimoji="1"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HR</a:t>
            </a:r>
            <a:r>
              <a:rPr kumimoji="1"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在通过不断的组织变革去适应未来</a:t>
            </a:r>
          </a:p>
        </p:txBody>
      </p:sp>
    </p:spTree>
  </p:cSld>
  <p:clrMapOvr>
    <a:masterClrMapping/>
  </p:clrMapOvr>
  <p:transition>
    <p:blinds/>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endParaRPr lang="zh-CN" altLang="en-US"/>
          </a:p>
        </p:txBody>
      </p:sp>
      <p:sp>
        <p:nvSpPr>
          <p:cNvPr id="17" name="内容占位符 16"/>
          <p:cNvSpPr>
            <a:spLocks noGrp="1"/>
          </p:cNvSpPr>
          <p:nvPr>
            <p:ph idx="1"/>
          </p:nvPr>
        </p:nvSpPr>
        <p:spPr/>
        <p:txBody>
          <a:bodyPr/>
          <a:lstStyle/>
          <a:p>
            <a:endParaRPr lang="zh-CN" altLang="en-US"/>
          </a:p>
        </p:txBody>
      </p:sp>
      <p:sp>
        <p:nvSpPr>
          <p:cNvPr id="9" name="line_bottom"/>
          <p:cNvSpPr/>
          <p:nvPr/>
        </p:nvSpPr>
        <p:spPr>
          <a:xfrm flipV="1">
            <a:off x="125413" y="5805488"/>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Loading 100%"/>
          <p:cNvSpPr txBox="1"/>
          <p:nvPr/>
        </p:nvSpPr>
        <p:spPr>
          <a:xfrm>
            <a:off x="3642360" y="3376613"/>
            <a:ext cx="1548130" cy="337185"/>
          </a:xfrm>
          <a:prstGeom prst="rect">
            <a:avLst/>
          </a:prstGeom>
          <a:noFill/>
        </p:spPr>
        <p:txBody>
          <a:bodyPr wrap="none">
            <a:spAutoFit/>
          </a:bodyPr>
          <a:lstStyle/>
          <a:p>
            <a:pPr algn="ctr" fontAlgn="auto">
              <a:spcBef>
                <a:spcPts val="0"/>
              </a:spcBef>
              <a:spcAft>
                <a:spcPts val="0"/>
              </a:spcAft>
              <a:defRPr/>
            </a:pPr>
            <a:r>
              <a:rPr lang="en-US" altLang="zh-CN" sz="1600" b="1" dirty="0">
                <a:solidFill>
                  <a:srgbClr val="00B0F0"/>
                </a:solidFill>
                <a:latin typeface="Arial" panose="020B0604020202020204" pitchFamily="34" charset="0"/>
                <a:ea typeface="+mn-ea"/>
                <a:cs typeface="Arial" panose="020B0604020202020204" pitchFamily="34" charset="0"/>
              </a:rPr>
              <a:t>Loading </a:t>
            </a:r>
            <a:r>
              <a:rPr lang="en-US" altLang="zh-CN" sz="1600" b="1" dirty="0">
                <a:solidFill>
                  <a:schemeClr val="bg1">
                    <a:lumMod val="50000"/>
                  </a:schemeClr>
                </a:solidFill>
                <a:latin typeface="Arial" panose="020B0604020202020204" pitchFamily="34" charset="0"/>
                <a:ea typeface="+mn-ea"/>
                <a:cs typeface="Arial" panose="020B0604020202020204" pitchFamily="34" charset="0"/>
              </a:rPr>
              <a:t>100%</a:t>
            </a:r>
            <a:endParaRPr lang="zh-CN" altLang="en-US" sz="1600" b="1"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7171" name="LOGO"/>
          <p:cNvGrpSpPr/>
          <p:nvPr/>
        </p:nvGrpSpPr>
        <p:grpSpPr bwMode="auto">
          <a:xfrm>
            <a:off x="3292475" y="3249613"/>
            <a:ext cx="2620010" cy="684530"/>
            <a:chOff x="323528" y="230123"/>
            <a:chExt cx="2620376" cy="684174"/>
          </a:xfrm>
        </p:grpSpPr>
        <p:sp>
          <p:nvSpPr>
            <p:cNvPr id="4" name="TextBox 3"/>
            <p:cNvSpPr txBox="1"/>
            <p:nvPr/>
          </p:nvSpPr>
          <p:spPr>
            <a:xfrm>
              <a:off x="323528" y="245990"/>
              <a:ext cx="2149775" cy="583261"/>
            </a:xfrm>
            <a:prstGeom prst="rect">
              <a:avLst/>
            </a:prstGeom>
            <a:noFill/>
          </p:spPr>
          <p:txBody>
            <a:bodyPr wrap="none">
              <a:spAutoFit/>
            </a:bodyPr>
            <a:lstStyle/>
            <a:p>
              <a:pPr fontAlgn="auto">
                <a:spcBef>
                  <a:spcPts val="0"/>
                </a:spcBef>
                <a:spcAft>
                  <a:spcPts val="0"/>
                </a:spcAft>
                <a:defRPr/>
              </a:pPr>
              <a:r>
                <a:rPr lang="en-US" altLang="zh-CN" sz="3200" spc="-150" dirty="0" err="1">
                  <a:solidFill>
                    <a:schemeClr val="bg1">
                      <a:lumMod val="50000"/>
                    </a:schemeClr>
                  </a:solidFill>
                  <a:latin typeface="Arial" panose="020B0604020202020204" pitchFamily="34" charset="0"/>
                  <a:ea typeface="+mn-ea"/>
                  <a:cs typeface="Arial" panose="020B0604020202020204" pitchFamily="34" charset="0"/>
                </a:rPr>
                <a:t>Com</a:t>
              </a:r>
              <a:r>
                <a:rPr lang="en-US" altLang="zh-CN" sz="3200" b="1" spc="-150" dirty="0" err="1">
                  <a:solidFill>
                    <a:srgbClr val="00B0F0"/>
                  </a:solidFill>
                  <a:latin typeface="Arial" panose="020B0604020202020204" pitchFamily="34" charset="0"/>
                  <a:ea typeface="+mn-ea"/>
                  <a:cs typeface="Arial" panose="020B0604020202020204" pitchFamily="34" charset="0"/>
                </a:rPr>
                <a:t>LOGO</a:t>
              </a:r>
              <a:endParaRPr lang="zh-CN" altLang="en-US" sz="3200" b="1" spc="-150" dirty="0">
                <a:solidFill>
                  <a:srgbClr val="00B0F0"/>
                </a:solidFill>
                <a:latin typeface="Arial" panose="020B0604020202020204" pitchFamily="34" charset="0"/>
                <a:ea typeface="+mn-ea"/>
                <a:cs typeface="Arial" panose="020B0604020202020204" pitchFamily="34" charset="0"/>
              </a:endParaRPr>
            </a:p>
          </p:txBody>
        </p:sp>
        <p:sp>
          <p:nvSpPr>
            <p:cNvPr id="5" name="TextBox 4"/>
            <p:cNvSpPr txBox="1"/>
            <p:nvPr/>
          </p:nvSpPr>
          <p:spPr>
            <a:xfrm>
              <a:off x="323528" y="715645"/>
              <a:ext cx="2620376" cy="198652"/>
            </a:xfrm>
            <a:prstGeom prst="rect">
              <a:avLst/>
            </a:prstGeom>
            <a:noFill/>
          </p:spPr>
          <p:txBody>
            <a:bodyPr wrap="none">
              <a:spAutoFit/>
            </a:bodyPr>
            <a:lstStyle/>
            <a:p>
              <a:pPr fontAlgn="auto">
                <a:spcBef>
                  <a:spcPts val="0"/>
                </a:spcBef>
                <a:spcAft>
                  <a:spcPts val="0"/>
                </a:spcAft>
                <a:defRPr/>
              </a:pPr>
              <a:r>
                <a:rPr lang="en-US" altLang="zh-CN" sz="700" dirty="0">
                  <a:solidFill>
                    <a:schemeClr val="bg1">
                      <a:lumMod val="50000"/>
                    </a:schemeClr>
                  </a:solidFill>
                  <a:latin typeface="微软雅黑" panose="020B0503020204020204" pitchFamily="34" charset="-122"/>
                  <a:ea typeface="微软雅黑" panose="020B0503020204020204" pitchFamily="34" charset="-122"/>
                </a:rPr>
                <a:t>SHENZHEN TX INFORMATION TECHNOLOGY CO.,LTD.</a:t>
              </a:r>
              <a:endParaRPr lang="zh-CN" altLang="en-US" sz="7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7222" name="leaf" descr="F:\文件临时存放区\66_014_c\图片\image 270.png"/>
            <p:cNvPicPr>
              <a:picLocks noChangeAspect="1" noChangeArrowheads="1"/>
            </p:cNvPicPr>
            <p:nvPr/>
          </p:nvPicPr>
          <p:blipFill>
            <a:blip r:embed="rId3"/>
            <a:srcRect/>
            <a:stretch>
              <a:fillRect/>
            </a:stretch>
          </p:blipFill>
          <p:spPr bwMode="auto">
            <a:xfrm rot="1942045">
              <a:off x="2362200" y="230123"/>
              <a:ext cx="266700" cy="276225"/>
            </a:xfrm>
            <a:prstGeom prst="rect">
              <a:avLst/>
            </a:prstGeom>
            <a:noFill/>
            <a:ln w="9525">
              <a:noFill/>
              <a:miter lim="800000"/>
              <a:headEnd/>
              <a:tailEnd/>
            </a:ln>
          </p:spPr>
        </p:pic>
      </p:grpSp>
      <p:sp>
        <p:nvSpPr>
          <p:cNvPr id="62" name="blue_nav_begin"/>
          <p:cNvSpPr/>
          <p:nvPr/>
        </p:nvSpPr>
        <p:spPr>
          <a:xfrm>
            <a:off x="125413" y="1992313"/>
            <a:ext cx="4424362" cy="36718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sp>
        <p:nvSpPr>
          <p:cNvPr id="6" name="blue_nav_final"/>
          <p:cNvSpPr/>
          <p:nvPr/>
        </p:nvSpPr>
        <p:spPr>
          <a:xfrm>
            <a:off x="125413" y="1992313"/>
            <a:ext cx="2430462" cy="36718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sp>
        <p:nvSpPr>
          <p:cNvPr id="11" name="mask_left_white"/>
          <p:cNvSpPr/>
          <p:nvPr/>
        </p:nvSpPr>
        <p:spPr>
          <a:xfrm>
            <a:off x="0" y="857250"/>
            <a:ext cx="125413" cy="4859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rectangle_begin"/>
          <p:cNvSpPr/>
          <p:nvPr/>
        </p:nvSpPr>
        <p:spPr>
          <a:xfrm>
            <a:off x="4594225" y="1992313"/>
            <a:ext cx="4424363" cy="36718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 name="rectangle_gray"/>
          <p:cNvSpPr/>
          <p:nvPr/>
        </p:nvSpPr>
        <p:spPr>
          <a:xfrm>
            <a:off x="4427538" y="1992313"/>
            <a:ext cx="4591050" cy="36718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mask_right_white"/>
          <p:cNvSpPr/>
          <p:nvPr/>
        </p:nvSpPr>
        <p:spPr>
          <a:xfrm>
            <a:off x="9018588" y="857250"/>
            <a:ext cx="125412" cy="4859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7178" name="arrow_1"/>
          <p:cNvGrpSpPr>
            <a:grpSpLocks noChangeAspect="1"/>
          </p:cNvGrpSpPr>
          <p:nvPr/>
        </p:nvGrpSpPr>
        <p:grpSpPr bwMode="auto">
          <a:xfrm>
            <a:off x="595313" y="2436813"/>
            <a:ext cx="215900" cy="215900"/>
            <a:chOff x="510977" y="1676698"/>
            <a:chExt cx="174686" cy="174686"/>
          </a:xfrm>
        </p:grpSpPr>
        <p:sp>
          <p:nvSpPr>
            <p:cNvPr id="13" name="椭圆 12"/>
            <p:cNvSpPr/>
            <p:nvPr/>
          </p:nvSpPr>
          <p:spPr>
            <a:xfrm>
              <a:off x="510977" y="1676698"/>
              <a:ext cx="174686" cy="17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cxnSp>
          <p:nvCxnSpPr>
            <p:cNvPr id="18" name="直接连接符 17"/>
            <p:cNvCxnSpPr/>
            <p:nvPr/>
          </p:nvCxnSpPr>
          <p:spPr>
            <a:xfrm>
              <a:off x="541804" y="1766610"/>
              <a:ext cx="95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2700000">
              <a:off x="579053" y="1740921"/>
              <a:ext cx="744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8100000">
              <a:off x="582907" y="1791014"/>
              <a:ext cx="757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180" name="arrow_3"/>
          <p:cNvGrpSpPr>
            <a:grpSpLocks noChangeAspect="1"/>
          </p:cNvGrpSpPr>
          <p:nvPr/>
        </p:nvGrpSpPr>
        <p:grpSpPr bwMode="auto">
          <a:xfrm>
            <a:off x="595313" y="3643114"/>
            <a:ext cx="215900" cy="217488"/>
            <a:chOff x="510977" y="1676698"/>
            <a:chExt cx="174686" cy="174686"/>
          </a:xfrm>
        </p:grpSpPr>
        <p:sp>
          <p:nvSpPr>
            <p:cNvPr id="19" name="椭圆 41"/>
            <p:cNvSpPr/>
            <p:nvPr/>
          </p:nvSpPr>
          <p:spPr>
            <a:xfrm>
              <a:off x="510977" y="1676698"/>
              <a:ext cx="174686" cy="17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cxnSp>
          <p:nvCxnSpPr>
            <p:cNvPr id="20" name="直接连接符 42"/>
            <p:cNvCxnSpPr/>
            <p:nvPr/>
          </p:nvCxnSpPr>
          <p:spPr>
            <a:xfrm>
              <a:off x="541804" y="1767229"/>
              <a:ext cx="95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43"/>
            <p:cNvCxnSpPr/>
            <p:nvPr/>
          </p:nvCxnSpPr>
          <p:spPr>
            <a:xfrm rot="2700000">
              <a:off x="578688" y="1741090"/>
              <a:ext cx="752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44"/>
            <p:cNvCxnSpPr/>
            <p:nvPr/>
          </p:nvCxnSpPr>
          <p:spPr>
            <a:xfrm rot="8100000">
              <a:off x="582907" y="1790180"/>
              <a:ext cx="757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181" name="关于我们"/>
          <p:cNvSpPr>
            <a:spLocks noChangeArrowheads="1"/>
          </p:cNvSpPr>
          <p:nvPr/>
        </p:nvSpPr>
        <p:spPr bwMode="auto">
          <a:xfrm>
            <a:off x="892175" y="2301875"/>
            <a:ext cx="3032125" cy="460375"/>
          </a:xfrm>
          <a:prstGeom prst="rect">
            <a:avLst/>
          </a:prstGeom>
          <a:noFill/>
          <a:ln w="9525">
            <a:noFill/>
            <a:miter lim="800000"/>
          </a:ln>
        </p:spPr>
        <p:txBody>
          <a:bodyPr>
            <a:spAutoFit/>
          </a:bodyPr>
          <a:lstStyle/>
          <a:p>
            <a:r>
              <a:rPr lang="zh-CN" altLang="en-US" sz="2400" dirty="0">
                <a:solidFill>
                  <a:schemeClr val="bg1"/>
                </a:solidFill>
                <a:latin typeface="微软雅黑" panose="020B0503020204020204" pitchFamily="34" charset="-122"/>
                <a:ea typeface="黑体" panose="02010609060101010101" pitchFamily="49" charset="-122"/>
              </a:rPr>
              <a:t>人力资源管理及内容</a:t>
            </a:r>
          </a:p>
        </p:txBody>
      </p:sp>
      <p:sp>
        <p:nvSpPr>
          <p:cNvPr id="7183" name="市场分析"/>
          <p:cNvSpPr>
            <a:spLocks noChangeArrowheads="1"/>
          </p:cNvSpPr>
          <p:nvPr/>
        </p:nvSpPr>
        <p:spPr bwMode="auto">
          <a:xfrm>
            <a:off x="892175" y="3476427"/>
            <a:ext cx="2019300" cy="460375"/>
          </a:xfrm>
          <a:prstGeom prst="rect">
            <a:avLst/>
          </a:prstGeom>
          <a:noFill/>
          <a:ln w="9525">
            <a:noFill/>
            <a:miter lim="800000"/>
          </a:ln>
        </p:spPr>
        <p:txBody>
          <a:bodyPr wrap="none">
            <a:spAutoFit/>
          </a:bodyPr>
          <a:lstStyle/>
          <a:p>
            <a:r>
              <a:rPr lang="zh-CN" altLang="en-US" sz="2400" dirty="0">
                <a:solidFill>
                  <a:schemeClr val="folHlink"/>
                </a:solidFill>
                <a:latin typeface="微软雅黑" panose="020B0503020204020204" pitchFamily="34" charset="-122"/>
                <a:ea typeface="黑体" panose="02010609060101010101" pitchFamily="49" charset="-122"/>
              </a:rPr>
              <a:t>人力资本理论</a:t>
            </a:r>
          </a:p>
        </p:txBody>
      </p:sp>
      <p:grpSp>
        <p:nvGrpSpPr>
          <p:cNvPr id="7184" name="icon_search"/>
          <p:cNvGrpSpPr/>
          <p:nvPr/>
        </p:nvGrpSpPr>
        <p:grpSpPr bwMode="auto">
          <a:xfrm>
            <a:off x="8183563" y="990600"/>
            <a:ext cx="215900" cy="215900"/>
            <a:chOff x="8360326" y="910853"/>
            <a:chExt cx="216024" cy="216024"/>
          </a:xfrm>
        </p:grpSpPr>
        <p:sp>
          <p:nvSpPr>
            <p:cNvPr id="82" name="椭圆 81"/>
            <p:cNvSpPr/>
            <p:nvPr/>
          </p:nvSpPr>
          <p:spPr>
            <a:xfrm>
              <a:off x="8360326" y="910853"/>
              <a:ext cx="216024" cy="216024"/>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207" name="Picture 6"/>
            <p:cNvPicPr>
              <a:picLocks noChangeAspect="1" noChangeArrowheads="1"/>
            </p:cNvPicPr>
            <p:nvPr/>
          </p:nvPicPr>
          <p:blipFill>
            <a:blip r:embed="rId4"/>
            <a:srcRect/>
            <a:stretch>
              <a:fillRect/>
            </a:stretch>
          </p:blipFill>
          <p:spPr bwMode="auto">
            <a:xfrm>
              <a:off x="8406426" y="959350"/>
              <a:ext cx="123825" cy="119031"/>
            </a:xfrm>
            <a:prstGeom prst="rect">
              <a:avLst/>
            </a:prstGeom>
            <a:noFill/>
            <a:ln w="9525">
              <a:noFill/>
              <a:miter lim="800000"/>
              <a:headEnd/>
              <a:tailEnd/>
            </a:ln>
          </p:spPr>
        </p:pic>
      </p:grpSp>
      <p:grpSp>
        <p:nvGrpSpPr>
          <p:cNvPr id="7185" name="icon_mail"/>
          <p:cNvGrpSpPr/>
          <p:nvPr/>
        </p:nvGrpSpPr>
        <p:grpSpPr bwMode="auto">
          <a:xfrm>
            <a:off x="8801100" y="990600"/>
            <a:ext cx="217488" cy="215900"/>
            <a:chOff x="7345982" y="1282464"/>
            <a:chExt cx="216024" cy="216024"/>
          </a:xfrm>
        </p:grpSpPr>
        <p:sp>
          <p:nvSpPr>
            <p:cNvPr id="1037" name="椭圆 1036"/>
            <p:cNvSpPr/>
            <p:nvPr/>
          </p:nvSpPr>
          <p:spPr>
            <a:xfrm>
              <a:off x="7345982" y="1282464"/>
              <a:ext cx="216024" cy="216024"/>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205" name="Picture 7" descr="F:\文件临时存放区\66_014_c\图片\image 298.png"/>
            <p:cNvPicPr>
              <a:picLocks noChangeAspect="1" noChangeArrowheads="1"/>
            </p:cNvPicPr>
            <p:nvPr/>
          </p:nvPicPr>
          <p:blipFill>
            <a:blip r:embed="rId5">
              <a:biLevel thresh="50000"/>
              <a:grayscl/>
            </a:blip>
            <a:srcRect/>
            <a:stretch>
              <a:fillRect/>
            </a:stretch>
          </p:blipFill>
          <p:spPr bwMode="auto">
            <a:xfrm>
              <a:off x="7396844" y="1347614"/>
              <a:ext cx="114300" cy="85725"/>
            </a:xfrm>
            <a:prstGeom prst="rect">
              <a:avLst/>
            </a:prstGeom>
            <a:noFill/>
            <a:ln w="9525">
              <a:noFill/>
              <a:miter lim="800000"/>
              <a:headEnd/>
              <a:tailEnd/>
            </a:ln>
          </p:spPr>
        </p:pic>
      </p:grpSp>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0" name="icon_home_blue"/>
          <p:cNvSpPr/>
          <p:nvPr/>
        </p:nvSpPr>
        <p:spPr>
          <a:xfrm>
            <a:off x="8493125" y="992188"/>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188" name="icon_home" descr="F:\文件临时存放区\66_014_c\图片\image 304.png"/>
          <p:cNvPicPr>
            <a:picLocks noChangeAspect="1" noChangeArrowheads="1"/>
          </p:cNvPicPr>
          <p:nvPr/>
        </p:nvPicPr>
        <p:blipFill>
          <a:blip r:embed="rId6">
            <a:biLevel thresh="50000"/>
            <a:grayscl/>
          </a:blip>
          <a:srcRect/>
          <a:stretch>
            <a:fillRect/>
          </a:stretch>
        </p:blipFill>
        <p:spPr bwMode="auto">
          <a:xfrm>
            <a:off x="8521700" y="1023938"/>
            <a:ext cx="142875" cy="133350"/>
          </a:xfrm>
          <a:prstGeom prst="rect">
            <a:avLst/>
          </a:prstGeom>
          <a:noFill/>
          <a:ln w="9525">
            <a:noFill/>
            <a:miter lim="800000"/>
            <a:headEnd/>
            <a:tailEnd/>
          </a:ln>
        </p:spPr>
      </p:pic>
      <p:cxnSp>
        <p:nvCxnSpPr>
          <p:cNvPr id="7189" name="直接连接符 14"/>
          <p:cNvCxnSpPr>
            <a:cxnSpLocks noChangeShapeType="1"/>
          </p:cNvCxnSpPr>
          <p:nvPr/>
        </p:nvCxnSpPr>
        <p:spPr bwMode="auto">
          <a:xfrm>
            <a:off x="539750" y="2830513"/>
            <a:ext cx="3887788" cy="0"/>
          </a:xfrm>
          <a:prstGeom prst="line">
            <a:avLst/>
          </a:prstGeom>
          <a:noFill/>
          <a:ln w="12700" algn="ctr">
            <a:solidFill>
              <a:schemeClr val="bg1"/>
            </a:solidFill>
            <a:prstDash val="sysDot"/>
            <a:round/>
          </a:ln>
        </p:spPr>
      </p:cxnSp>
      <p:cxnSp>
        <p:nvCxnSpPr>
          <p:cNvPr id="7191" name="直接连接符 14"/>
          <p:cNvCxnSpPr>
            <a:cxnSpLocks noChangeShapeType="1"/>
          </p:cNvCxnSpPr>
          <p:nvPr/>
        </p:nvCxnSpPr>
        <p:spPr bwMode="auto">
          <a:xfrm>
            <a:off x="539750" y="4005064"/>
            <a:ext cx="3887788" cy="0"/>
          </a:xfrm>
          <a:prstGeom prst="line">
            <a:avLst/>
          </a:prstGeom>
          <a:noFill/>
          <a:ln w="12700" algn="ctr">
            <a:solidFill>
              <a:schemeClr val="bg1"/>
            </a:solidFill>
            <a:prstDash val="sysDot"/>
            <a:round/>
          </a:ln>
        </p:spPr>
      </p:cxnSp>
      <p:sp>
        <p:nvSpPr>
          <p:cNvPr id="7192" name="TextBox 3"/>
          <p:cNvSpPr txBox="1">
            <a:spLocks noChangeArrowheads="1"/>
          </p:cNvSpPr>
          <p:nvPr/>
        </p:nvSpPr>
        <p:spPr bwMode="auto">
          <a:xfrm>
            <a:off x="1331913" y="1196975"/>
            <a:ext cx="2303462" cy="583565"/>
          </a:xfrm>
          <a:prstGeom prst="rect">
            <a:avLst/>
          </a:prstGeom>
          <a:noFill/>
          <a:ln w="9525">
            <a:noFill/>
            <a:miter lim="800000"/>
          </a:ln>
        </p:spPr>
        <p:txBody>
          <a:bodyPr>
            <a:spAutoFit/>
          </a:bodyPr>
          <a:lstStyle/>
          <a:p>
            <a:r>
              <a:rPr lang="zh-CN" altLang="en-US" sz="3200" b="1">
                <a:solidFill>
                  <a:srgbClr val="00B0F0"/>
                </a:solidFill>
                <a:ea typeface="黑体" panose="02010609060101010101" pitchFamily="49" charset="-122"/>
                <a:cs typeface="Arial" panose="020B0604020202020204" pitchFamily="34" charset="0"/>
              </a:rPr>
              <a:t>主要内容</a:t>
            </a:r>
          </a:p>
        </p:txBody>
      </p:sp>
      <p:pic>
        <p:nvPicPr>
          <p:cNvPr id="7193" name="Picture 5" descr="F:\文件临时存放区\66_014_c\图片\image 270.png"/>
          <p:cNvPicPr>
            <a:picLocks noChangeAspect="1" noChangeArrowheads="1"/>
          </p:cNvPicPr>
          <p:nvPr/>
        </p:nvPicPr>
        <p:blipFill>
          <a:blip r:embed="rId3"/>
          <a:srcRect/>
          <a:stretch>
            <a:fillRect/>
          </a:stretch>
        </p:blipFill>
        <p:spPr bwMode="auto">
          <a:xfrm rot="1942045">
            <a:off x="3635375" y="1125538"/>
            <a:ext cx="266700" cy="276225"/>
          </a:xfrm>
          <a:prstGeom prst="rect">
            <a:avLst/>
          </a:prstGeom>
          <a:noFill/>
          <a:ln w="9525">
            <a:noFill/>
            <a:miter lim="800000"/>
            <a:headEnd/>
            <a:tailEnd/>
          </a:ln>
        </p:spPr>
      </p:pic>
      <p:cxnSp>
        <p:nvCxnSpPr>
          <p:cNvPr id="7194" name="直接连接符 14"/>
          <p:cNvCxnSpPr>
            <a:cxnSpLocks noChangeShapeType="1"/>
          </p:cNvCxnSpPr>
          <p:nvPr/>
        </p:nvCxnSpPr>
        <p:spPr bwMode="auto">
          <a:xfrm>
            <a:off x="468313" y="4003477"/>
            <a:ext cx="3887787" cy="0"/>
          </a:xfrm>
          <a:prstGeom prst="line">
            <a:avLst/>
          </a:prstGeom>
          <a:noFill/>
          <a:ln w="12700" algn="ctr">
            <a:solidFill>
              <a:schemeClr val="bg1"/>
            </a:solidFill>
            <a:prstDash val="sysDot"/>
            <a:round/>
          </a:ln>
        </p:spPr>
      </p:cxnSp>
      <p:grpSp>
        <p:nvGrpSpPr>
          <p:cNvPr id="7195" name="arrow_3"/>
          <p:cNvGrpSpPr>
            <a:grpSpLocks noChangeAspect="1"/>
          </p:cNvGrpSpPr>
          <p:nvPr/>
        </p:nvGrpSpPr>
        <p:grpSpPr bwMode="auto">
          <a:xfrm>
            <a:off x="595313" y="4819650"/>
            <a:ext cx="215900" cy="217488"/>
            <a:chOff x="510977" y="1676698"/>
            <a:chExt cx="174686" cy="174686"/>
          </a:xfrm>
        </p:grpSpPr>
        <p:sp>
          <p:nvSpPr>
            <p:cNvPr id="3" name="椭圆 41"/>
            <p:cNvSpPr/>
            <p:nvPr/>
          </p:nvSpPr>
          <p:spPr>
            <a:xfrm>
              <a:off x="510977" y="1676698"/>
              <a:ext cx="174686" cy="17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cxnSp>
          <p:nvCxnSpPr>
            <p:cNvPr id="7" name="直接连接符 42"/>
            <p:cNvCxnSpPr/>
            <p:nvPr/>
          </p:nvCxnSpPr>
          <p:spPr>
            <a:xfrm>
              <a:off x="541804" y="1767229"/>
              <a:ext cx="95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43"/>
            <p:cNvCxnSpPr/>
            <p:nvPr/>
          </p:nvCxnSpPr>
          <p:spPr>
            <a:xfrm rot="2700000">
              <a:off x="578688" y="1741090"/>
              <a:ext cx="752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44"/>
            <p:cNvCxnSpPr/>
            <p:nvPr/>
          </p:nvCxnSpPr>
          <p:spPr>
            <a:xfrm rot="8100000">
              <a:off x="582907" y="1790180"/>
              <a:ext cx="757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196" name="市场分析"/>
          <p:cNvSpPr>
            <a:spLocks noChangeArrowheads="1"/>
          </p:cNvSpPr>
          <p:nvPr/>
        </p:nvSpPr>
        <p:spPr bwMode="auto">
          <a:xfrm>
            <a:off x="892175" y="4652963"/>
            <a:ext cx="2631440" cy="460375"/>
          </a:xfrm>
          <a:prstGeom prst="rect">
            <a:avLst/>
          </a:prstGeom>
          <a:noFill/>
          <a:ln w="9525">
            <a:noFill/>
            <a:miter lim="800000"/>
          </a:ln>
        </p:spPr>
        <p:txBody>
          <a:bodyPr wrap="none">
            <a:spAutoFit/>
          </a:bodyPr>
          <a:lstStyle/>
          <a:p>
            <a:r>
              <a:rPr lang="zh-CN" altLang="en-US" sz="2400" dirty="0">
                <a:solidFill>
                  <a:schemeClr val="bg1"/>
                </a:solidFill>
                <a:latin typeface="微软雅黑" panose="020B0503020204020204" pitchFamily="34" charset="-122"/>
                <a:ea typeface="黑体" panose="02010609060101010101" pitchFamily="49" charset="-122"/>
                <a:cs typeface="微软雅黑" panose="020B0503020204020204" pitchFamily="34" charset="-122"/>
              </a:rPr>
              <a:t>人力资源管理系统</a:t>
            </a:r>
          </a:p>
        </p:txBody>
      </p:sp>
      <p:cxnSp>
        <p:nvCxnSpPr>
          <p:cNvPr id="7197" name="直接连接符 14"/>
          <p:cNvCxnSpPr>
            <a:cxnSpLocks noChangeShapeType="1"/>
          </p:cNvCxnSpPr>
          <p:nvPr/>
        </p:nvCxnSpPr>
        <p:spPr bwMode="auto">
          <a:xfrm>
            <a:off x="539750" y="5181600"/>
            <a:ext cx="3887788" cy="0"/>
          </a:xfrm>
          <a:prstGeom prst="line">
            <a:avLst/>
          </a:prstGeom>
          <a:noFill/>
          <a:ln w="12700" algn="ctr">
            <a:solidFill>
              <a:schemeClr val="bg1"/>
            </a:solidFill>
            <a:prstDash val="sysDot"/>
            <a:round/>
          </a:ln>
        </p:spPr>
      </p:cxnSp>
      <p:cxnSp>
        <p:nvCxnSpPr>
          <p:cNvPr id="7198" name="直接连接符 14"/>
          <p:cNvCxnSpPr>
            <a:cxnSpLocks noChangeShapeType="1"/>
          </p:cNvCxnSpPr>
          <p:nvPr/>
        </p:nvCxnSpPr>
        <p:spPr bwMode="auto">
          <a:xfrm>
            <a:off x="468313" y="5180013"/>
            <a:ext cx="3887787" cy="0"/>
          </a:xfrm>
          <a:prstGeom prst="line">
            <a:avLst/>
          </a:prstGeom>
          <a:noFill/>
          <a:ln w="12700" algn="ctr">
            <a:solidFill>
              <a:schemeClr val="bg1"/>
            </a:solidFill>
            <a:prstDash val="sysDot"/>
            <a:round/>
          </a:ln>
        </p:spPr>
      </p:cxnSp>
      <p:pic>
        <p:nvPicPr>
          <p:cNvPr id="7199" name="Picture 56"/>
          <p:cNvPicPr>
            <a:picLocks noChangeAspect="1" noChangeArrowheads="1"/>
          </p:cNvPicPr>
          <p:nvPr/>
        </p:nvPicPr>
        <p:blipFill>
          <a:blip r:embed="rId7"/>
          <a:srcRect/>
          <a:stretch>
            <a:fillRect/>
          </a:stretch>
        </p:blipFill>
        <p:spPr bwMode="auto">
          <a:xfrm>
            <a:off x="4427538" y="1989138"/>
            <a:ext cx="4608512" cy="367188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84996"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84998"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85000"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85001" name="Group 10"/>
          <p:cNvGrpSpPr/>
          <p:nvPr/>
        </p:nvGrpSpPr>
        <p:grpSpPr bwMode="auto">
          <a:xfrm>
            <a:off x="250825" y="1835150"/>
            <a:ext cx="3889375" cy="369888"/>
            <a:chOff x="158" y="616"/>
            <a:chExt cx="2245" cy="233"/>
          </a:xfrm>
        </p:grpSpPr>
        <p:sp>
          <p:nvSpPr>
            <p:cNvPr id="85007"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什么是人力资本</a:t>
              </a:r>
            </a:p>
          </p:txBody>
        </p:sp>
        <p:grpSp>
          <p:nvGrpSpPr>
            <p:cNvPr id="85008"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5002" name="关于我们"/>
          <p:cNvSpPr>
            <a:spLocks noChangeArrowheads="1"/>
          </p:cNvSpPr>
          <p:nvPr/>
        </p:nvSpPr>
        <p:spPr bwMode="auto">
          <a:xfrm>
            <a:off x="568325" y="1060450"/>
            <a:ext cx="201930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人力资本理论</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85004"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4427538" y="2276475"/>
            <a:ext cx="4537075" cy="3384550"/>
          </a:xfrm>
          <a:prstGeom prst="rect">
            <a:avLst/>
          </a:prstGeom>
          <a:noFill/>
          <a:ln w="9525">
            <a:noFill/>
            <a:miter lim="800000"/>
          </a:ln>
        </p:spPr>
        <p:txBody>
          <a:bodyPr/>
          <a:lstStyle/>
          <a:p>
            <a:pPr marL="444500" indent="-444500" defTabSz="0">
              <a:lnSpc>
                <a:spcPct val="16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资本与资源；</a:t>
            </a:r>
          </a:p>
          <a:p>
            <a:pPr marL="444500" indent="-444500" defTabSz="0">
              <a:lnSpc>
                <a:spcPct val="16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solidFill>
                  <a:schemeClr val="folHlink"/>
                </a:solidFill>
                <a:ea typeface="黑体" panose="02010609060101010101" pitchFamily="49" charset="-122"/>
              </a:rPr>
              <a:t>人力资本</a:t>
            </a:r>
            <a:r>
              <a:rPr lang="zh-CN" altLang="en-US"/>
              <a:t>是资本的转化形式，它以贮存在人身体内部的知识、技能、经验、观念、态度及重要心理品质等方式体现出来；</a:t>
            </a:r>
          </a:p>
          <a:p>
            <a:pPr marL="444500" indent="-444500" defTabSz="0">
              <a:lnSpc>
                <a:spcPct val="16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人力资本的获得需要付出一定的代价。</a:t>
            </a:r>
          </a:p>
        </p:txBody>
      </p:sp>
      <p:pic>
        <p:nvPicPr>
          <p:cNvPr id="85006" name="Picture 21"/>
          <p:cNvPicPr>
            <a:picLocks noChangeAspect="1" noChangeArrowheads="1"/>
          </p:cNvPicPr>
          <p:nvPr/>
        </p:nvPicPr>
        <p:blipFill>
          <a:blip r:embed="rId7"/>
          <a:srcRect/>
          <a:stretch>
            <a:fillRect/>
          </a:stretch>
        </p:blipFill>
        <p:spPr bwMode="auto">
          <a:xfrm>
            <a:off x="250825" y="2276475"/>
            <a:ext cx="3889375" cy="3457575"/>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1" end="1"/>
                                            </p:txEl>
                                          </p:spTgt>
                                        </p:tgtEl>
                                        <p:attrNameLst>
                                          <p:attrName>style.visibility</p:attrName>
                                        </p:attrNameLst>
                                      </p:cBhvr>
                                      <p:to>
                                        <p:strVal val="visible"/>
                                      </p:to>
                                    </p:set>
                                    <p:animEffect transition="in" filter="blinds(horizontal)">
                                      <p:cBhvr>
                                        <p:cTn id="12" dur="500"/>
                                        <p:tgtEl>
                                          <p:spTgt spid="56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40">
                                            <p:txEl>
                                              <p:pRg st="2" end="2"/>
                                            </p:txEl>
                                          </p:spTgt>
                                        </p:tgtEl>
                                        <p:attrNameLst>
                                          <p:attrName>style.visibility</p:attrName>
                                        </p:attrNameLst>
                                      </p:cBhvr>
                                      <p:to>
                                        <p:strVal val="visible"/>
                                      </p:to>
                                    </p:set>
                                    <p:animEffect transition="in" filter="blinds(horizontal)">
                                      <p:cBhvr>
                                        <p:cTn id="17" dur="500"/>
                                        <p:tgtEl>
                                          <p:spTgt spid="563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87044"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87046"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87048"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87049" name="Group 10"/>
          <p:cNvGrpSpPr/>
          <p:nvPr/>
        </p:nvGrpSpPr>
        <p:grpSpPr bwMode="auto">
          <a:xfrm>
            <a:off x="250825" y="1835150"/>
            <a:ext cx="3889375" cy="369888"/>
            <a:chOff x="158" y="616"/>
            <a:chExt cx="2245" cy="233"/>
          </a:xfrm>
        </p:grpSpPr>
        <p:sp>
          <p:nvSpPr>
            <p:cNvPr id="87055"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人力资本理论的主要内容</a:t>
              </a:r>
            </a:p>
          </p:txBody>
        </p:sp>
        <p:grpSp>
          <p:nvGrpSpPr>
            <p:cNvPr id="87056"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7050" name="关于我们"/>
          <p:cNvSpPr>
            <a:spLocks noChangeArrowheads="1"/>
          </p:cNvSpPr>
          <p:nvPr/>
        </p:nvSpPr>
        <p:spPr bwMode="auto">
          <a:xfrm>
            <a:off x="568325" y="1060450"/>
            <a:ext cx="201930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人力资本理论</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87052"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395288" y="2349500"/>
            <a:ext cx="8569325" cy="2592388"/>
          </a:xfrm>
          <a:prstGeom prst="rect">
            <a:avLst/>
          </a:prstGeom>
          <a:noFill/>
          <a:ln w="9525">
            <a:noFill/>
            <a:miter lim="800000"/>
          </a:ln>
        </p:spPr>
        <p:txBody>
          <a:bodyPr/>
          <a:lstStyle/>
          <a:p>
            <a:pPr marL="444500" indent="-444500" defTabSz="0">
              <a:lnSpc>
                <a:spcPct val="11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人的知识、能力、素质、观念和态度是资本的不同形态；</a:t>
            </a:r>
          </a:p>
          <a:p>
            <a:pPr marL="444500" indent="-444500" defTabSz="0">
              <a:lnSpc>
                <a:spcPct val="11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人力资本获得要付出一定代价，人力资本的价格会在劳动力市场上表现出来；</a:t>
            </a:r>
          </a:p>
          <a:p>
            <a:pPr marL="444500" indent="-444500" defTabSz="0">
              <a:lnSpc>
                <a:spcPct val="11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人力资本是社会和企业发展的决定性因素，人力资本投资水平决定了社会和企业发展的未来，人力资本投资的主要形式是教育培训；</a:t>
            </a:r>
          </a:p>
          <a:p>
            <a:pPr marL="444500" indent="-444500" defTabSz="0">
              <a:lnSpc>
                <a:spcPct val="11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人力资本投资的收益率远高于物质资本投资的收益率；</a:t>
            </a:r>
          </a:p>
          <a:p>
            <a:pPr marL="444500" indent="-444500" defTabSz="0">
              <a:lnSpc>
                <a:spcPct val="11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人的潜力远未开发出来，人类的发展将永无尽头。</a:t>
            </a:r>
          </a:p>
        </p:txBody>
      </p:sp>
      <p:pic>
        <p:nvPicPr>
          <p:cNvPr id="87054" name="Picture 21"/>
          <p:cNvPicPr>
            <a:picLocks noChangeAspect="1" noChangeArrowheads="1"/>
          </p:cNvPicPr>
          <p:nvPr/>
        </p:nvPicPr>
        <p:blipFill>
          <a:blip r:embed="rId7"/>
          <a:srcRect/>
          <a:stretch>
            <a:fillRect/>
          </a:stretch>
        </p:blipFill>
        <p:spPr bwMode="auto">
          <a:xfrm>
            <a:off x="250825" y="4868863"/>
            <a:ext cx="8785225" cy="104933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1" end="1"/>
                                            </p:txEl>
                                          </p:spTgt>
                                        </p:tgtEl>
                                        <p:attrNameLst>
                                          <p:attrName>style.visibility</p:attrName>
                                        </p:attrNameLst>
                                      </p:cBhvr>
                                      <p:to>
                                        <p:strVal val="visible"/>
                                      </p:to>
                                    </p:set>
                                    <p:animEffect transition="in" filter="blinds(horizontal)">
                                      <p:cBhvr>
                                        <p:cTn id="12" dur="500"/>
                                        <p:tgtEl>
                                          <p:spTgt spid="56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40">
                                            <p:txEl>
                                              <p:pRg st="2" end="2"/>
                                            </p:txEl>
                                          </p:spTgt>
                                        </p:tgtEl>
                                        <p:attrNameLst>
                                          <p:attrName>style.visibility</p:attrName>
                                        </p:attrNameLst>
                                      </p:cBhvr>
                                      <p:to>
                                        <p:strVal val="visible"/>
                                      </p:to>
                                    </p:set>
                                    <p:animEffect transition="in" filter="blinds(horizontal)">
                                      <p:cBhvr>
                                        <p:cTn id="17" dur="500"/>
                                        <p:tgtEl>
                                          <p:spTgt spid="56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340">
                                            <p:txEl>
                                              <p:pRg st="3" end="3"/>
                                            </p:txEl>
                                          </p:spTgt>
                                        </p:tgtEl>
                                        <p:attrNameLst>
                                          <p:attrName>style.visibility</p:attrName>
                                        </p:attrNameLst>
                                      </p:cBhvr>
                                      <p:to>
                                        <p:strVal val="visible"/>
                                      </p:to>
                                    </p:set>
                                    <p:animEffect transition="in" filter="blinds(horizontal)">
                                      <p:cBhvr>
                                        <p:cTn id="22" dur="500"/>
                                        <p:tgtEl>
                                          <p:spTgt spid="563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340">
                                            <p:txEl>
                                              <p:pRg st="4" end="4"/>
                                            </p:txEl>
                                          </p:spTgt>
                                        </p:tgtEl>
                                        <p:attrNameLst>
                                          <p:attrName>style.visibility</p:attrName>
                                        </p:attrNameLst>
                                      </p:cBhvr>
                                      <p:to>
                                        <p:strVal val="visible"/>
                                      </p:to>
                                    </p:set>
                                    <p:animEffect transition="in" filter="blinds(horizontal)">
                                      <p:cBhvr>
                                        <p:cTn id="27" dur="500"/>
                                        <p:tgtEl>
                                          <p:spTgt spid="56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四部案例分析法</a:t>
            </a:r>
            <a:endParaRPr lang="zh-CN" altLang="en-US" dirty="0"/>
          </a:p>
        </p:txBody>
      </p:sp>
      <p:sp>
        <p:nvSpPr>
          <p:cNvPr id="3" name="内容占位符 2"/>
          <p:cNvSpPr>
            <a:spLocks noGrp="1"/>
          </p:cNvSpPr>
          <p:nvPr>
            <p:ph idx="1"/>
          </p:nvPr>
        </p:nvSpPr>
        <p:spPr/>
        <p:txBody>
          <a:bodyPr/>
          <a:lstStyle/>
          <a:p>
            <a:r>
              <a:rPr lang="en-US" altLang="zh-CN" sz="2800" dirty="0" smtClean="0">
                <a:latin typeface="Times New Roman" panose="02020603050405020304" pitchFamily="18" charset="0"/>
                <a:cs typeface="Times New Roman" panose="02020603050405020304" pitchFamily="18" charset="0"/>
              </a:rPr>
              <a:t>Step 1:</a:t>
            </a:r>
          </a:p>
          <a:p>
            <a:pPr lvl="1"/>
            <a:r>
              <a:rPr lang="en-US" altLang="zh-CN" sz="2800" dirty="0" smtClean="0">
                <a:latin typeface="Times New Roman" panose="02020603050405020304" pitchFamily="18" charset="0"/>
                <a:cs typeface="Times New Roman" panose="02020603050405020304" pitchFamily="18" charset="0"/>
              </a:rPr>
              <a:t>Define the problem</a:t>
            </a:r>
          </a:p>
          <a:p>
            <a:r>
              <a:rPr lang="en-US" altLang="zh-CN" sz="2800" dirty="0" smtClean="0">
                <a:latin typeface="Times New Roman" panose="02020603050405020304" pitchFamily="18" charset="0"/>
                <a:cs typeface="Times New Roman" panose="02020603050405020304" pitchFamily="18" charset="0"/>
              </a:rPr>
              <a:t>Step 2:</a:t>
            </a:r>
          </a:p>
          <a:p>
            <a:pPr lvl="1"/>
            <a:r>
              <a:rPr lang="en-US" altLang="zh-CN" sz="2800" dirty="0" smtClean="0">
                <a:latin typeface="Times New Roman" panose="02020603050405020304" pitchFamily="18" charset="0"/>
                <a:cs typeface="Times New Roman" panose="02020603050405020304" pitchFamily="18" charset="0"/>
              </a:rPr>
              <a:t>Identify the underlying cases using HR concepts and theories</a:t>
            </a:r>
          </a:p>
          <a:p>
            <a:r>
              <a:rPr lang="en-US" altLang="zh-CN" sz="2800" dirty="0" smtClean="0">
                <a:latin typeface="Times New Roman" panose="02020603050405020304" pitchFamily="18" charset="0"/>
                <a:cs typeface="Times New Roman" panose="02020603050405020304" pitchFamily="18" charset="0"/>
              </a:rPr>
              <a:t>Step 3:</a:t>
            </a:r>
          </a:p>
          <a:p>
            <a:pPr lvl="1"/>
            <a:r>
              <a:rPr lang="en-US" altLang="zh-CN" sz="2800" dirty="0" smtClean="0">
                <a:latin typeface="Times New Roman" panose="02020603050405020304" pitchFamily="18" charset="0"/>
                <a:cs typeface="Times New Roman" panose="02020603050405020304" pitchFamily="18" charset="0"/>
              </a:rPr>
              <a:t>Make recommendations</a:t>
            </a:r>
          </a:p>
          <a:p>
            <a:r>
              <a:rPr lang="en-US" altLang="zh-CN" sz="2800" dirty="0" smtClean="0">
                <a:latin typeface="Times New Roman" panose="02020603050405020304" pitchFamily="18" charset="0"/>
                <a:cs typeface="Times New Roman" panose="02020603050405020304" pitchFamily="18" charset="0"/>
              </a:rPr>
              <a:t>Step 4:</a:t>
            </a:r>
          </a:p>
          <a:p>
            <a:pPr lvl="1"/>
            <a:r>
              <a:rPr lang="en-US" altLang="zh-CN" sz="2800" dirty="0" smtClean="0">
                <a:latin typeface="Times New Roman" panose="02020603050405020304" pitchFamily="18" charset="0"/>
                <a:cs typeface="Times New Roman" panose="02020603050405020304" pitchFamily="18" charset="0"/>
              </a:rPr>
              <a:t>Conclusion</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28036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89092"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89094"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89096"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89097" name="Group 10"/>
          <p:cNvGrpSpPr/>
          <p:nvPr/>
        </p:nvGrpSpPr>
        <p:grpSpPr bwMode="auto">
          <a:xfrm>
            <a:off x="250825" y="1835150"/>
            <a:ext cx="3889375" cy="369888"/>
            <a:chOff x="158" y="616"/>
            <a:chExt cx="2245" cy="233"/>
          </a:xfrm>
        </p:grpSpPr>
        <p:sp>
          <p:nvSpPr>
            <p:cNvPr id="89103"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人力资本的特点</a:t>
              </a:r>
            </a:p>
          </p:txBody>
        </p:sp>
        <p:grpSp>
          <p:nvGrpSpPr>
            <p:cNvPr id="89104"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9098" name="关于我们"/>
          <p:cNvSpPr>
            <a:spLocks noChangeArrowheads="1"/>
          </p:cNvSpPr>
          <p:nvPr/>
        </p:nvSpPr>
        <p:spPr bwMode="auto">
          <a:xfrm>
            <a:off x="568325" y="1060450"/>
            <a:ext cx="201930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人力资本理论</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89100"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4643438" y="1989138"/>
            <a:ext cx="4321175" cy="2952750"/>
          </a:xfrm>
          <a:prstGeom prst="rect">
            <a:avLst/>
          </a:prstGeom>
          <a:noFill/>
          <a:ln w="9525">
            <a:noFill/>
            <a:miter lim="800000"/>
          </a:ln>
        </p:spPr>
        <p:txBody>
          <a:bodyPr/>
          <a:lstStyle/>
          <a:p>
            <a:pPr marL="444500" indent="-444500" defTabSz="0">
              <a:lnSpc>
                <a:spcPct val="25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t>高价值创造，高风险资本；</a:t>
            </a:r>
          </a:p>
          <a:p>
            <a:pPr marL="444500" indent="-444500" defTabSz="0">
              <a:lnSpc>
                <a:spcPct val="25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t>自我经营和自我扩张的资本；</a:t>
            </a:r>
          </a:p>
          <a:p>
            <a:pPr marL="444500" indent="-444500" defTabSz="0">
              <a:lnSpc>
                <a:spcPct val="25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t>经营复杂缓慢，收益难以计量；</a:t>
            </a:r>
          </a:p>
          <a:p>
            <a:pPr marL="444500" indent="-444500" defTabSz="0">
              <a:lnSpc>
                <a:spcPct val="25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t>个性化的资本。</a:t>
            </a:r>
          </a:p>
        </p:txBody>
      </p:sp>
      <p:pic>
        <p:nvPicPr>
          <p:cNvPr id="89102" name="Picture 21"/>
          <p:cNvPicPr>
            <a:picLocks noChangeAspect="1" noChangeArrowheads="1"/>
          </p:cNvPicPr>
          <p:nvPr/>
        </p:nvPicPr>
        <p:blipFill>
          <a:blip r:embed="rId7"/>
          <a:srcRect/>
          <a:stretch>
            <a:fillRect/>
          </a:stretch>
        </p:blipFill>
        <p:spPr bwMode="auto">
          <a:xfrm>
            <a:off x="250825" y="2349500"/>
            <a:ext cx="3889375" cy="3455988"/>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1" end="1"/>
                                            </p:txEl>
                                          </p:spTgt>
                                        </p:tgtEl>
                                        <p:attrNameLst>
                                          <p:attrName>style.visibility</p:attrName>
                                        </p:attrNameLst>
                                      </p:cBhvr>
                                      <p:to>
                                        <p:strVal val="visible"/>
                                      </p:to>
                                    </p:set>
                                    <p:animEffect transition="in" filter="blinds(horizontal)">
                                      <p:cBhvr>
                                        <p:cTn id="12" dur="500"/>
                                        <p:tgtEl>
                                          <p:spTgt spid="56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40">
                                            <p:txEl>
                                              <p:pRg st="2" end="2"/>
                                            </p:txEl>
                                          </p:spTgt>
                                        </p:tgtEl>
                                        <p:attrNameLst>
                                          <p:attrName>style.visibility</p:attrName>
                                        </p:attrNameLst>
                                      </p:cBhvr>
                                      <p:to>
                                        <p:strVal val="visible"/>
                                      </p:to>
                                    </p:set>
                                    <p:animEffect transition="in" filter="blinds(horizontal)">
                                      <p:cBhvr>
                                        <p:cTn id="17" dur="500"/>
                                        <p:tgtEl>
                                          <p:spTgt spid="56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340">
                                            <p:txEl>
                                              <p:pRg st="3" end="3"/>
                                            </p:txEl>
                                          </p:spTgt>
                                        </p:tgtEl>
                                        <p:attrNameLst>
                                          <p:attrName>style.visibility</p:attrName>
                                        </p:attrNameLst>
                                      </p:cBhvr>
                                      <p:to>
                                        <p:strVal val="visible"/>
                                      </p:to>
                                    </p:set>
                                    <p:animEffect transition="in" filter="blinds(horizontal)">
                                      <p:cBhvr>
                                        <p:cTn id="22" dur="500"/>
                                        <p:tgtEl>
                                          <p:spTgt spid="563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1140"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91142"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1144"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91145" name="Group 10"/>
          <p:cNvGrpSpPr/>
          <p:nvPr/>
        </p:nvGrpSpPr>
        <p:grpSpPr bwMode="auto">
          <a:xfrm>
            <a:off x="250825" y="1835150"/>
            <a:ext cx="3889375" cy="369888"/>
            <a:chOff x="158" y="616"/>
            <a:chExt cx="2245" cy="233"/>
          </a:xfrm>
        </p:grpSpPr>
        <p:sp>
          <p:nvSpPr>
            <p:cNvPr id="91151"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人力资本开发的层次</a:t>
              </a:r>
            </a:p>
          </p:txBody>
        </p:sp>
        <p:grpSp>
          <p:nvGrpSpPr>
            <p:cNvPr id="91152"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91146" name="关于我们"/>
          <p:cNvSpPr>
            <a:spLocks noChangeArrowheads="1"/>
          </p:cNvSpPr>
          <p:nvPr/>
        </p:nvSpPr>
        <p:spPr bwMode="auto">
          <a:xfrm>
            <a:off x="568325" y="1060450"/>
            <a:ext cx="201930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人力资本理论</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91148"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5003800" y="2349500"/>
            <a:ext cx="3960813" cy="2592388"/>
          </a:xfrm>
          <a:prstGeom prst="rect">
            <a:avLst/>
          </a:prstGeom>
          <a:noFill/>
          <a:ln w="9525">
            <a:noFill/>
            <a:miter lim="800000"/>
          </a:ln>
        </p:spPr>
        <p:txBody>
          <a:bodyPr/>
          <a:lstStyle/>
          <a:p>
            <a:pPr marL="444500" indent="-444500" defTabSz="0">
              <a:lnSpc>
                <a:spcPct val="16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自我开发；</a:t>
            </a:r>
          </a:p>
          <a:p>
            <a:pPr marL="444500" indent="-444500" defTabSz="0">
              <a:lnSpc>
                <a:spcPct val="16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家庭开发；</a:t>
            </a:r>
          </a:p>
          <a:p>
            <a:pPr marL="444500" indent="-444500" defTabSz="0">
              <a:lnSpc>
                <a:spcPct val="16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组织开发；</a:t>
            </a:r>
          </a:p>
          <a:p>
            <a:pPr marL="444500" indent="-444500" defTabSz="0">
              <a:lnSpc>
                <a:spcPct val="16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国家开发；</a:t>
            </a:r>
          </a:p>
          <a:p>
            <a:pPr marL="444500" indent="-444500" defTabSz="0">
              <a:lnSpc>
                <a:spcPct val="16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社会开发。</a:t>
            </a:r>
          </a:p>
        </p:txBody>
      </p:sp>
      <p:pic>
        <p:nvPicPr>
          <p:cNvPr id="91150" name="Picture 21"/>
          <p:cNvPicPr>
            <a:picLocks noChangeAspect="1" noChangeArrowheads="1"/>
          </p:cNvPicPr>
          <p:nvPr/>
        </p:nvPicPr>
        <p:blipFill>
          <a:blip r:embed="rId7"/>
          <a:srcRect/>
          <a:stretch>
            <a:fillRect/>
          </a:stretch>
        </p:blipFill>
        <p:spPr bwMode="auto">
          <a:xfrm>
            <a:off x="250825" y="2276475"/>
            <a:ext cx="3889375" cy="3529013"/>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1" end="1"/>
                                            </p:txEl>
                                          </p:spTgt>
                                        </p:tgtEl>
                                        <p:attrNameLst>
                                          <p:attrName>style.visibility</p:attrName>
                                        </p:attrNameLst>
                                      </p:cBhvr>
                                      <p:to>
                                        <p:strVal val="visible"/>
                                      </p:to>
                                    </p:set>
                                    <p:animEffect transition="in" filter="blinds(horizontal)">
                                      <p:cBhvr>
                                        <p:cTn id="12" dur="500"/>
                                        <p:tgtEl>
                                          <p:spTgt spid="56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40">
                                            <p:txEl>
                                              <p:pRg st="2" end="2"/>
                                            </p:txEl>
                                          </p:spTgt>
                                        </p:tgtEl>
                                        <p:attrNameLst>
                                          <p:attrName>style.visibility</p:attrName>
                                        </p:attrNameLst>
                                      </p:cBhvr>
                                      <p:to>
                                        <p:strVal val="visible"/>
                                      </p:to>
                                    </p:set>
                                    <p:animEffect transition="in" filter="blinds(horizontal)">
                                      <p:cBhvr>
                                        <p:cTn id="17" dur="500"/>
                                        <p:tgtEl>
                                          <p:spTgt spid="56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340">
                                            <p:txEl>
                                              <p:pRg st="3" end="3"/>
                                            </p:txEl>
                                          </p:spTgt>
                                        </p:tgtEl>
                                        <p:attrNameLst>
                                          <p:attrName>style.visibility</p:attrName>
                                        </p:attrNameLst>
                                      </p:cBhvr>
                                      <p:to>
                                        <p:strVal val="visible"/>
                                      </p:to>
                                    </p:set>
                                    <p:animEffect transition="in" filter="blinds(horizontal)">
                                      <p:cBhvr>
                                        <p:cTn id="22" dur="500"/>
                                        <p:tgtEl>
                                          <p:spTgt spid="563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340">
                                            <p:txEl>
                                              <p:pRg st="4" end="4"/>
                                            </p:txEl>
                                          </p:spTgt>
                                        </p:tgtEl>
                                        <p:attrNameLst>
                                          <p:attrName>style.visibility</p:attrName>
                                        </p:attrNameLst>
                                      </p:cBhvr>
                                      <p:to>
                                        <p:strVal val="visible"/>
                                      </p:to>
                                    </p:set>
                                    <p:animEffect transition="in" filter="blinds(horizontal)">
                                      <p:cBhvr>
                                        <p:cTn id="27" dur="500"/>
                                        <p:tgtEl>
                                          <p:spTgt spid="56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3188"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93190"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3192"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93193" name="Group 10"/>
          <p:cNvGrpSpPr/>
          <p:nvPr/>
        </p:nvGrpSpPr>
        <p:grpSpPr bwMode="auto">
          <a:xfrm>
            <a:off x="250825" y="1835150"/>
            <a:ext cx="3889375" cy="369888"/>
            <a:chOff x="158" y="616"/>
            <a:chExt cx="2245" cy="233"/>
          </a:xfrm>
        </p:grpSpPr>
        <p:sp>
          <p:nvSpPr>
            <p:cNvPr id="93199"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en-US" alt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HRD</a:t>
              </a: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HRM</a:t>
              </a: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与企业竞争优势</a:t>
              </a:r>
            </a:p>
          </p:txBody>
        </p:sp>
        <p:grpSp>
          <p:nvGrpSpPr>
            <p:cNvPr id="93200"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93194" name="关于我们"/>
          <p:cNvSpPr>
            <a:spLocks noChangeArrowheads="1"/>
          </p:cNvSpPr>
          <p:nvPr/>
        </p:nvSpPr>
        <p:spPr bwMode="auto">
          <a:xfrm>
            <a:off x="568325" y="1060450"/>
            <a:ext cx="201930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人力资本理论</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93196"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5076825" y="2349500"/>
            <a:ext cx="3959225" cy="3095625"/>
          </a:xfrm>
          <a:prstGeom prst="rect">
            <a:avLst/>
          </a:prstGeom>
          <a:noFill/>
          <a:ln w="9525">
            <a:noFill/>
            <a:miter lim="800000"/>
          </a:ln>
        </p:spPr>
        <p:txBody>
          <a:bodyPr/>
          <a:lstStyle/>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稀缺性；</a:t>
            </a: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zh-CN" altLang="en-US"/>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高价值产出；</a:t>
            </a: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zh-CN" altLang="en-US"/>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难以模仿；</a:t>
            </a: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zh-CN" altLang="en-US"/>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组织化的。</a:t>
            </a:r>
          </a:p>
          <a:p>
            <a:pPr marL="444500" indent="-444500" defTabSz="0">
              <a:lnSpc>
                <a:spcPct val="160000"/>
              </a:lnSpc>
              <a:spcBef>
                <a:spcPct val="20000"/>
              </a:spcBef>
              <a:buClr>
                <a:schemeClr val="hlink"/>
              </a:buClr>
              <a:buSzPct val="80000"/>
              <a:buFont typeface="Wingdings" panose="05000000000000000000" pitchFamily="2" charset="2"/>
              <a:buChar char="p"/>
              <a:tabLst>
                <a:tab pos="267970" algn="l"/>
                <a:tab pos="360045" algn="l"/>
              </a:tabLst>
            </a:pPr>
            <a:endParaRPr lang="en-US" altLang="zh-CN" sz="2400">
              <a:latin typeface="Times New Roman" panose="02020603050405020304" pitchFamily="18" charset="0"/>
            </a:endParaRPr>
          </a:p>
        </p:txBody>
      </p:sp>
      <p:pic>
        <p:nvPicPr>
          <p:cNvPr id="93198" name="Picture 21"/>
          <p:cNvPicPr>
            <a:picLocks noChangeAspect="1" noChangeArrowheads="1"/>
          </p:cNvPicPr>
          <p:nvPr/>
        </p:nvPicPr>
        <p:blipFill>
          <a:blip r:embed="rId7"/>
          <a:srcRect/>
          <a:stretch>
            <a:fillRect/>
          </a:stretch>
        </p:blipFill>
        <p:spPr bwMode="auto">
          <a:xfrm>
            <a:off x="250825" y="2276475"/>
            <a:ext cx="3889375" cy="3457575"/>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2" end="2"/>
                                            </p:txEl>
                                          </p:spTgt>
                                        </p:tgtEl>
                                        <p:attrNameLst>
                                          <p:attrName>style.visibility</p:attrName>
                                        </p:attrNameLst>
                                      </p:cBhvr>
                                      <p:to>
                                        <p:strVal val="visible"/>
                                      </p:to>
                                    </p:set>
                                    <p:animEffect transition="in" filter="blinds(horizontal)">
                                      <p:cBhvr>
                                        <p:cTn id="12" dur="500"/>
                                        <p:tgtEl>
                                          <p:spTgt spid="563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40">
                                            <p:txEl>
                                              <p:pRg st="4" end="4"/>
                                            </p:txEl>
                                          </p:spTgt>
                                        </p:tgtEl>
                                        <p:attrNameLst>
                                          <p:attrName>style.visibility</p:attrName>
                                        </p:attrNameLst>
                                      </p:cBhvr>
                                      <p:to>
                                        <p:strVal val="visible"/>
                                      </p:to>
                                    </p:set>
                                    <p:animEffect transition="in" filter="blinds(horizontal)">
                                      <p:cBhvr>
                                        <p:cTn id="17" dur="500"/>
                                        <p:tgtEl>
                                          <p:spTgt spid="5634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340">
                                            <p:txEl>
                                              <p:pRg st="6" end="6"/>
                                            </p:txEl>
                                          </p:spTgt>
                                        </p:tgtEl>
                                        <p:attrNameLst>
                                          <p:attrName>style.visibility</p:attrName>
                                        </p:attrNameLst>
                                      </p:cBhvr>
                                      <p:to>
                                        <p:strVal val="visible"/>
                                      </p:to>
                                    </p:set>
                                    <p:animEffect transition="in" filter="blinds(horizontal)">
                                      <p:cBhvr>
                                        <p:cTn id="22" dur="500"/>
                                        <p:tgtEl>
                                          <p:spTgt spid="5634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5236"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95238"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5240"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95241" name="Group 10"/>
          <p:cNvGrpSpPr/>
          <p:nvPr/>
        </p:nvGrpSpPr>
        <p:grpSpPr bwMode="auto">
          <a:xfrm>
            <a:off x="250825" y="1835150"/>
            <a:ext cx="3889375" cy="369888"/>
            <a:chOff x="158" y="616"/>
            <a:chExt cx="2245" cy="233"/>
          </a:xfrm>
        </p:grpSpPr>
        <p:sp>
          <p:nvSpPr>
            <p:cNvPr id="95247"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人力资本投资与企业收益</a:t>
              </a:r>
            </a:p>
          </p:txBody>
        </p:sp>
        <p:grpSp>
          <p:nvGrpSpPr>
            <p:cNvPr id="95248"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95242" name="关于我们"/>
          <p:cNvSpPr>
            <a:spLocks noChangeArrowheads="1"/>
          </p:cNvSpPr>
          <p:nvPr/>
        </p:nvSpPr>
        <p:spPr bwMode="auto">
          <a:xfrm>
            <a:off x="568325" y="1060450"/>
            <a:ext cx="201930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人力资本理论</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95244"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4643438" y="2349500"/>
            <a:ext cx="4321175" cy="2592388"/>
          </a:xfrm>
          <a:prstGeom prst="rect">
            <a:avLst/>
          </a:prstGeom>
          <a:noFill/>
          <a:ln w="9525">
            <a:noFill/>
            <a:miter lim="800000"/>
          </a:ln>
        </p:spPr>
        <p:txBody>
          <a:bodyPr/>
          <a:lstStyle/>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单纯地人力资本投资可以促进企业的收益的提升；</a:t>
            </a: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zh-CN" altLang="en-US"/>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zh-CN" altLang="en-US"/>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人力资本投资可以在相当大程度上替代资本投资。</a:t>
            </a:r>
            <a:endParaRPr lang="en-US" altLang="zh-CN" sz="2400">
              <a:latin typeface="Times New Roman" panose="02020603050405020304" pitchFamily="18" charset="0"/>
            </a:endParaRPr>
          </a:p>
        </p:txBody>
      </p:sp>
      <p:pic>
        <p:nvPicPr>
          <p:cNvPr id="95246" name="Picture 49"/>
          <p:cNvPicPr>
            <a:picLocks noChangeAspect="1" noChangeArrowheads="1"/>
          </p:cNvPicPr>
          <p:nvPr/>
        </p:nvPicPr>
        <p:blipFill>
          <a:blip r:embed="rId7"/>
          <a:srcRect/>
          <a:stretch>
            <a:fillRect/>
          </a:stretch>
        </p:blipFill>
        <p:spPr bwMode="auto">
          <a:xfrm>
            <a:off x="323850" y="2349500"/>
            <a:ext cx="4103688" cy="338455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3" end="3"/>
                                            </p:txEl>
                                          </p:spTgt>
                                        </p:tgtEl>
                                        <p:attrNameLst>
                                          <p:attrName>style.visibility</p:attrName>
                                        </p:attrNameLst>
                                      </p:cBhvr>
                                      <p:to>
                                        <p:strVal val="visible"/>
                                      </p:to>
                                    </p:set>
                                    <p:animEffect transition="in" filter="blinds(horizontal)">
                                      <p:cBhvr>
                                        <p:cTn id="12" dur="500"/>
                                        <p:tgtEl>
                                          <p:spTgt spid="563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endParaRPr lang="zh-CN" altLang="en-US"/>
          </a:p>
        </p:txBody>
      </p:sp>
      <p:sp>
        <p:nvSpPr>
          <p:cNvPr id="17" name="内容占位符 16"/>
          <p:cNvSpPr>
            <a:spLocks noGrp="1"/>
          </p:cNvSpPr>
          <p:nvPr>
            <p:ph idx="1"/>
          </p:nvPr>
        </p:nvSpPr>
        <p:spPr/>
        <p:txBody>
          <a:bodyPr/>
          <a:lstStyle/>
          <a:p>
            <a:endParaRPr lang="zh-CN" altLang="en-US"/>
          </a:p>
        </p:txBody>
      </p:sp>
      <p:sp>
        <p:nvSpPr>
          <p:cNvPr id="9" name="line_bottom"/>
          <p:cNvSpPr/>
          <p:nvPr/>
        </p:nvSpPr>
        <p:spPr>
          <a:xfrm flipV="1">
            <a:off x="125413" y="5805488"/>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Loading 100%"/>
          <p:cNvSpPr txBox="1"/>
          <p:nvPr/>
        </p:nvSpPr>
        <p:spPr>
          <a:xfrm>
            <a:off x="3642360" y="3376613"/>
            <a:ext cx="1548130" cy="337185"/>
          </a:xfrm>
          <a:prstGeom prst="rect">
            <a:avLst/>
          </a:prstGeom>
          <a:noFill/>
        </p:spPr>
        <p:txBody>
          <a:bodyPr wrap="none">
            <a:spAutoFit/>
          </a:bodyPr>
          <a:lstStyle/>
          <a:p>
            <a:pPr algn="ctr" fontAlgn="auto">
              <a:spcBef>
                <a:spcPts val="0"/>
              </a:spcBef>
              <a:spcAft>
                <a:spcPts val="0"/>
              </a:spcAft>
              <a:defRPr/>
            </a:pPr>
            <a:r>
              <a:rPr lang="en-US" altLang="zh-CN" sz="1600" b="1" dirty="0">
                <a:solidFill>
                  <a:srgbClr val="00B0F0"/>
                </a:solidFill>
                <a:latin typeface="Arial" panose="020B0604020202020204" pitchFamily="34" charset="0"/>
                <a:ea typeface="+mn-ea"/>
                <a:cs typeface="Arial" panose="020B0604020202020204" pitchFamily="34" charset="0"/>
              </a:rPr>
              <a:t>Loading </a:t>
            </a:r>
            <a:r>
              <a:rPr lang="en-US" altLang="zh-CN" sz="1600" b="1" dirty="0">
                <a:solidFill>
                  <a:schemeClr val="bg1">
                    <a:lumMod val="50000"/>
                  </a:schemeClr>
                </a:solidFill>
                <a:latin typeface="Arial" panose="020B0604020202020204" pitchFamily="34" charset="0"/>
                <a:ea typeface="+mn-ea"/>
                <a:cs typeface="Arial" panose="020B0604020202020204" pitchFamily="34" charset="0"/>
              </a:rPr>
              <a:t>100%</a:t>
            </a:r>
            <a:endParaRPr lang="zh-CN" altLang="en-US" sz="1600" b="1"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7171" name="LOGO"/>
          <p:cNvGrpSpPr/>
          <p:nvPr/>
        </p:nvGrpSpPr>
        <p:grpSpPr bwMode="auto">
          <a:xfrm>
            <a:off x="3292475" y="3249613"/>
            <a:ext cx="2620010" cy="684530"/>
            <a:chOff x="323528" y="230123"/>
            <a:chExt cx="2620376" cy="684174"/>
          </a:xfrm>
        </p:grpSpPr>
        <p:sp>
          <p:nvSpPr>
            <p:cNvPr id="4" name="TextBox 3"/>
            <p:cNvSpPr txBox="1"/>
            <p:nvPr/>
          </p:nvSpPr>
          <p:spPr>
            <a:xfrm>
              <a:off x="323528" y="245990"/>
              <a:ext cx="2149775" cy="583261"/>
            </a:xfrm>
            <a:prstGeom prst="rect">
              <a:avLst/>
            </a:prstGeom>
            <a:noFill/>
          </p:spPr>
          <p:txBody>
            <a:bodyPr wrap="none">
              <a:spAutoFit/>
            </a:bodyPr>
            <a:lstStyle/>
            <a:p>
              <a:pPr fontAlgn="auto">
                <a:spcBef>
                  <a:spcPts val="0"/>
                </a:spcBef>
                <a:spcAft>
                  <a:spcPts val="0"/>
                </a:spcAft>
                <a:defRPr/>
              </a:pPr>
              <a:r>
                <a:rPr lang="en-US" altLang="zh-CN" sz="3200" spc="-150" dirty="0" err="1">
                  <a:solidFill>
                    <a:schemeClr val="bg1">
                      <a:lumMod val="50000"/>
                    </a:schemeClr>
                  </a:solidFill>
                  <a:latin typeface="Arial" panose="020B0604020202020204" pitchFamily="34" charset="0"/>
                  <a:ea typeface="+mn-ea"/>
                  <a:cs typeface="Arial" panose="020B0604020202020204" pitchFamily="34" charset="0"/>
                </a:rPr>
                <a:t>Com</a:t>
              </a:r>
              <a:r>
                <a:rPr lang="en-US" altLang="zh-CN" sz="3200" b="1" spc="-150" dirty="0" err="1">
                  <a:solidFill>
                    <a:srgbClr val="00B0F0"/>
                  </a:solidFill>
                  <a:latin typeface="Arial" panose="020B0604020202020204" pitchFamily="34" charset="0"/>
                  <a:ea typeface="+mn-ea"/>
                  <a:cs typeface="Arial" panose="020B0604020202020204" pitchFamily="34" charset="0"/>
                </a:rPr>
                <a:t>LOGO</a:t>
              </a:r>
              <a:endParaRPr lang="zh-CN" altLang="en-US" sz="3200" b="1" spc="-150" dirty="0">
                <a:solidFill>
                  <a:srgbClr val="00B0F0"/>
                </a:solidFill>
                <a:latin typeface="Arial" panose="020B0604020202020204" pitchFamily="34" charset="0"/>
                <a:ea typeface="+mn-ea"/>
                <a:cs typeface="Arial" panose="020B0604020202020204" pitchFamily="34" charset="0"/>
              </a:endParaRPr>
            </a:p>
          </p:txBody>
        </p:sp>
        <p:sp>
          <p:nvSpPr>
            <p:cNvPr id="5" name="TextBox 4"/>
            <p:cNvSpPr txBox="1"/>
            <p:nvPr/>
          </p:nvSpPr>
          <p:spPr>
            <a:xfrm>
              <a:off x="323528" y="715645"/>
              <a:ext cx="2620376" cy="198652"/>
            </a:xfrm>
            <a:prstGeom prst="rect">
              <a:avLst/>
            </a:prstGeom>
            <a:noFill/>
          </p:spPr>
          <p:txBody>
            <a:bodyPr wrap="none">
              <a:spAutoFit/>
            </a:bodyPr>
            <a:lstStyle/>
            <a:p>
              <a:pPr fontAlgn="auto">
                <a:spcBef>
                  <a:spcPts val="0"/>
                </a:spcBef>
                <a:spcAft>
                  <a:spcPts val="0"/>
                </a:spcAft>
                <a:defRPr/>
              </a:pPr>
              <a:r>
                <a:rPr lang="en-US" altLang="zh-CN" sz="700" dirty="0">
                  <a:solidFill>
                    <a:schemeClr val="bg1">
                      <a:lumMod val="50000"/>
                    </a:schemeClr>
                  </a:solidFill>
                  <a:latin typeface="微软雅黑" panose="020B0503020204020204" pitchFamily="34" charset="-122"/>
                  <a:ea typeface="微软雅黑" panose="020B0503020204020204" pitchFamily="34" charset="-122"/>
                </a:rPr>
                <a:t>SHENZHEN TX INFORMATION TECHNOLOGY CO.,LTD.</a:t>
              </a:r>
              <a:endParaRPr lang="zh-CN" altLang="en-US" sz="7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7222" name="leaf" descr="F:\文件临时存放区\66_014_c\图片\image 270.png"/>
            <p:cNvPicPr>
              <a:picLocks noChangeAspect="1" noChangeArrowheads="1"/>
            </p:cNvPicPr>
            <p:nvPr/>
          </p:nvPicPr>
          <p:blipFill>
            <a:blip r:embed="rId3"/>
            <a:srcRect/>
            <a:stretch>
              <a:fillRect/>
            </a:stretch>
          </p:blipFill>
          <p:spPr bwMode="auto">
            <a:xfrm rot="1942045">
              <a:off x="2362200" y="230123"/>
              <a:ext cx="266700" cy="276225"/>
            </a:xfrm>
            <a:prstGeom prst="rect">
              <a:avLst/>
            </a:prstGeom>
            <a:noFill/>
            <a:ln w="9525">
              <a:noFill/>
              <a:miter lim="800000"/>
              <a:headEnd/>
              <a:tailEnd/>
            </a:ln>
          </p:spPr>
        </p:pic>
      </p:grpSp>
      <p:sp>
        <p:nvSpPr>
          <p:cNvPr id="62" name="blue_nav_begin"/>
          <p:cNvSpPr/>
          <p:nvPr/>
        </p:nvSpPr>
        <p:spPr>
          <a:xfrm>
            <a:off x="125413" y="1992313"/>
            <a:ext cx="4424362" cy="36718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sp>
        <p:nvSpPr>
          <p:cNvPr id="6" name="blue_nav_final"/>
          <p:cNvSpPr/>
          <p:nvPr/>
        </p:nvSpPr>
        <p:spPr>
          <a:xfrm>
            <a:off x="125413" y="1992313"/>
            <a:ext cx="2430462" cy="36718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sp>
        <p:nvSpPr>
          <p:cNvPr id="11" name="mask_left_white"/>
          <p:cNvSpPr/>
          <p:nvPr/>
        </p:nvSpPr>
        <p:spPr>
          <a:xfrm>
            <a:off x="0" y="857250"/>
            <a:ext cx="125413" cy="4859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rectangle_begin"/>
          <p:cNvSpPr/>
          <p:nvPr/>
        </p:nvSpPr>
        <p:spPr>
          <a:xfrm>
            <a:off x="4594225" y="1992313"/>
            <a:ext cx="4424363" cy="36718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 name="rectangle_gray"/>
          <p:cNvSpPr/>
          <p:nvPr/>
        </p:nvSpPr>
        <p:spPr>
          <a:xfrm>
            <a:off x="4427538" y="1992313"/>
            <a:ext cx="4591050" cy="36718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mask_right_white"/>
          <p:cNvSpPr/>
          <p:nvPr/>
        </p:nvSpPr>
        <p:spPr>
          <a:xfrm>
            <a:off x="9018588" y="857250"/>
            <a:ext cx="125412" cy="4859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7178" name="arrow_1"/>
          <p:cNvGrpSpPr>
            <a:grpSpLocks noChangeAspect="1"/>
          </p:cNvGrpSpPr>
          <p:nvPr/>
        </p:nvGrpSpPr>
        <p:grpSpPr bwMode="auto">
          <a:xfrm>
            <a:off x="595313" y="2436813"/>
            <a:ext cx="215900" cy="215900"/>
            <a:chOff x="510977" y="1676698"/>
            <a:chExt cx="174686" cy="174686"/>
          </a:xfrm>
        </p:grpSpPr>
        <p:sp>
          <p:nvSpPr>
            <p:cNvPr id="13" name="椭圆 12"/>
            <p:cNvSpPr/>
            <p:nvPr/>
          </p:nvSpPr>
          <p:spPr>
            <a:xfrm>
              <a:off x="510977" y="1676698"/>
              <a:ext cx="174686" cy="17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cxnSp>
          <p:nvCxnSpPr>
            <p:cNvPr id="18" name="直接连接符 17"/>
            <p:cNvCxnSpPr/>
            <p:nvPr/>
          </p:nvCxnSpPr>
          <p:spPr>
            <a:xfrm>
              <a:off x="541804" y="1766610"/>
              <a:ext cx="95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2700000">
              <a:off x="579053" y="1740921"/>
              <a:ext cx="744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8100000">
              <a:off x="582907" y="1791014"/>
              <a:ext cx="757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180" name="arrow_3"/>
          <p:cNvGrpSpPr>
            <a:grpSpLocks noChangeAspect="1"/>
          </p:cNvGrpSpPr>
          <p:nvPr/>
        </p:nvGrpSpPr>
        <p:grpSpPr bwMode="auto">
          <a:xfrm>
            <a:off x="595313" y="3643114"/>
            <a:ext cx="215900" cy="217488"/>
            <a:chOff x="510977" y="1676698"/>
            <a:chExt cx="174686" cy="174686"/>
          </a:xfrm>
        </p:grpSpPr>
        <p:sp>
          <p:nvSpPr>
            <p:cNvPr id="19" name="椭圆 41"/>
            <p:cNvSpPr/>
            <p:nvPr/>
          </p:nvSpPr>
          <p:spPr>
            <a:xfrm>
              <a:off x="510977" y="1676698"/>
              <a:ext cx="174686" cy="17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cxnSp>
          <p:nvCxnSpPr>
            <p:cNvPr id="20" name="直接连接符 42"/>
            <p:cNvCxnSpPr/>
            <p:nvPr/>
          </p:nvCxnSpPr>
          <p:spPr>
            <a:xfrm>
              <a:off x="541804" y="1767229"/>
              <a:ext cx="95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43"/>
            <p:cNvCxnSpPr/>
            <p:nvPr/>
          </p:nvCxnSpPr>
          <p:spPr>
            <a:xfrm rot="2700000">
              <a:off x="578688" y="1741090"/>
              <a:ext cx="752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44"/>
            <p:cNvCxnSpPr/>
            <p:nvPr/>
          </p:nvCxnSpPr>
          <p:spPr>
            <a:xfrm rot="8100000">
              <a:off x="582907" y="1790180"/>
              <a:ext cx="757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181" name="关于我们"/>
          <p:cNvSpPr>
            <a:spLocks noChangeArrowheads="1"/>
          </p:cNvSpPr>
          <p:nvPr/>
        </p:nvSpPr>
        <p:spPr bwMode="auto">
          <a:xfrm>
            <a:off x="892175" y="2301875"/>
            <a:ext cx="3032125" cy="460375"/>
          </a:xfrm>
          <a:prstGeom prst="rect">
            <a:avLst/>
          </a:prstGeom>
          <a:noFill/>
          <a:ln w="9525">
            <a:noFill/>
            <a:miter lim="800000"/>
          </a:ln>
        </p:spPr>
        <p:txBody>
          <a:bodyPr>
            <a:spAutoFit/>
          </a:bodyPr>
          <a:lstStyle/>
          <a:p>
            <a:r>
              <a:rPr lang="zh-CN" altLang="en-US" sz="2400" dirty="0">
                <a:solidFill>
                  <a:schemeClr val="bg1"/>
                </a:solidFill>
                <a:latin typeface="微软雅黑" panose="020B0503020204020204" pitchFamily="34" charset="-122"/>
                <a:ea typeface="黑体" panose="02010609060101010101" pitchFamily="49" charset="-122"/>
              </a:rPr>
              <a:t>人力资源管理及内容</a:t>
            </a:r>
          </a:p>
        </p:txBody>
      </p:sp>
      <p:sp>
        <p:nvSpPr>
          <p:cNvPr id="7183" name="市场分析"/>
          <p:cNvSpPr>
            <a:spLocks noChangeArrowheads="1"/>
          </p:cNvSpPr>
          <p:nvPr/>
        </p:nvSpPr>
        <p:spPr bwMode="auto">
          <a:xfrm>
            <a:off x="892175" y="3476427"/>
            <a:ext cx="2019300" cy="460375"/>
          </a:xfrm>
          <a:prstGeom prst="rect">
            <a:avLst/>
          </a:prstGeom>
          <a:noFill/>
          <a:ln w="9525">
            <a:noFill/>
            <a:miter lim="800000"/>
          </a:ln>
        </p:spPr>
        <p:txBody>
          <a:bodyPr wrap="none">
            <a:spAutoFit/>
          </a:bodyPr>
          <a:lstStyle/>
          <a:p>
            <a:r>
              <a:rPr lang="zh-CN" altLang="en-US" sz="2400" dirty="0">
                <a:solidFill>
                  <a:schemeClr val="bg1"/>
                </a:solidFill>
                <a:latin typeface="微软雅黑" panose="020B0503020204020204" pitchFamily="34" charset="-122"/>
                <a:ea typeface="黑体" panose="02010609060101010101" pitchFamily="49" charset="-122"/>
                <a:cs typeface="微软雅黑" panose="020B0503020204020204" pitchFamily="34" charset="-122"/>
              </a:rPr>
              <a:t>人力资本理论</a:t>
            </a:r>
          </a:p>
        </p:txBody>
      </p:sp>
      <p:grpSp>
        <p:nvGrpSpPr>
          <p:cNvPr id="7184" name="icon_search"/>
          <p:cNvGrpSpPr/>
          <p:nvPr/>
        </p:nvGrpSpPr>
        <p:grpSpPr bwMode="auto">
          <a:xfrm>
            <a:off x="8183563" y="990600"/>
            <a:ext cx="215900" cy="215900"/>
            <a:chOff x="8360326" y="910853"/>
            <a:chExt cx="216024" cy="216024"/>
          </a:xfrm>
        </p:grpSpPr>
        <p:sp>
          <p:nvSpPr>
            <p:cNvPr id="82" name="椭圆 81"/>
            <p:cNvSpPr/>
            <p:nvPr/>
          </p:nvSpPr>
          <p:spPr>
            <a:xfrm>
              <a:off x="8360326" y="910853"/>
              <a:ext cx="216024" cy="216024"/>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207" name="Picture 6"/>
            <p:cNvPicPr>
              <a:picLocks noChangeAspect="1" noChangeArrowheads="1"/>
            </p:cNvPicPr>
            <p:nvPr/>
          </p:nvPicPr>
          <p:blipFill>
            <a:blip r:embed="rId4"/>
            <a:srcRect/>
            <a:stretch>
              <a:fillRect/>
            </a:stretch>
          </p:blipFill>
          <p:spPr bwMode="auto">
            <a:xfrm>
              <a:off x="8406426" y="959350"/>
              <a:ext cx="123825" cy="119031"/>
            </a:xfrm>
            <a:prstGeom prst="rect">
              <a:avLst/>
            </a:prstGeom>
            <a:noFill/>
            <a:ln w="9525">
              <a:noFill/>
              <a:miter lim="800000"/>
              <a:headEnd/>
              <a:tailEnd/>
            </a:ln>
          </p:spPr>
        </p:pic>
      </p:grpSp>
      <p:grpSp>
        <p:nvGrpSpPr>
          <p:cNvPr id="7185" name="icon_mail"/>
          <p:cNvGrpSpPr/>
          <p:nvPr/>
        </p:nvGrpSpPr>
        <p:grpSpPr bwMode="auto">
          <a:xfrm>
            <a:off x="8801100" y="990600"/>
            <a:ext cx="217488" cy="215900"/>
            <a:chOff x="7345982" y="1282464"/>
            <a:chExt cx="216024" cy="216024"/>
          </a:xfrm>
        </p:grpSpPr>
        <p:sp>
          <p:nvSpPr>
            <p:cNvPr id="1037" name="椭圆 1036"/>
            <p:cNvSpPr/>
            <p:nvPr/>
          </p:nvSpPr>
          <p:spPr>
            <a:xfrm>
              <a:off x="7345982" y="1282464"/>
              <a:ext cx="216024" cy="216024"/>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205" name="Picture 7" descr="F:\文件临时存放区\66_014_c\图片\image 298.png"/>
            <p:cNvPicPr>
              <a:picLocks noChangeAspect="1" noChangeArrowheads="1"/>
            </p:cNvPicPr>
            <p:nvPr/>
          </p:nvPicPr>
          <p:blipFill>
            <a:blip r:embed="rId5">
              <a:biLevel thresh="50000"/>
              <a:grayscl/>
            </a:blip>
            <a:srcRect/>
            <a:stretch>
              <a:fillRect/>
            </a:stretch>
          </p:blipFill>
          <p:spPr bwMode="auto">
            <a:xfrm>
              <a:off x="7396844" y="1347614"/>
              <a:ext cx="114300" cy="85725"/>
            </a:xfrm>
            <a:prstGeom prst="rect">
              <a:avLst/>
            </a:prstGeom>
            <a:noFill/>
            <a:ln w="9525">
              <a:noFill/>
              <a:miter lim="800000"/>
              <a:headEnd/>
              <a:tailEnd/>
            </a:ln>
          </p:spPr>
        </p:pic>
      </p:grpSp>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0" name="icon_home_blue"/>
          <p:cNvSpPr/>
          <p:nvPr/>
        </p:nvSpPr>
        <p:spPr>
          <a:xfrm>
            <a:off x="8493125" y="992188"/>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188" name="icon_home" descr="F:\文件临时存放区\66_014_c\图片\image 304.png"/>
          <p:cNvPicPr>
            <a:picLocks noChangeAspect="1" noChangeArrowheads="1"/>
          </p:cNvPicPr>
          <p:nvPr/>
        </p:nvPicPr>
        <p:blipFill>
          <a:blip r:embed="rId6">
            <a:biLevel thresh="50000"/>
            <a:grayscl/>
          </a:blip>
          <a:srcRect/>
          <a:stretch>
            <a:fillRect/>
          </a:stretch>
        </p:blipFill>
        <p:spPr bwMode="auto">
          <a:xfrm>
            <a:off x="8521700" y="1023938"/>
            <a:ext cx="142875" cy="133350"/>
          </a:xfrm>
          <a:prstGeom prst="rect">
            <a:avLst/>
          </a:prstGeom>
          <a:noFill/>
          <a:ln w="9525">
            <a:noFill/>
            <a:miter lim="800000"/>
            <a:headEnd/>
            <a:tailEnd/>
          </a:ln>
        </p:spPr>
      </p:pic>
      <p:cxnSp>
        <p:nvCxnSpPr>
          <p:cNvPr id="7189" name="直接连接符 14"/>
          <p:cNvCxnSpPr>
            <a:cxnSpLocks noChangeShapeType="1"/>
          </p:cNvCxnSpPr>
          <p:nvPr/>
        </p:nvCxnSpPr>
        <p:spPr bwMode="auto">
          <a:xfrm>
            <a:off x="539750" y="2830513"/>
            <a:ext cx="3887788" cy="0"/>
          </a:xfrm>
          <a:prstGeom prst="line">
            <a:avLst/>
          </a:prstGeom>
          <a:noFill/>
          <a:ln w="12700" algn="ctr">
            <a:solidFill>
              <a:schemeClr val="bg1"/>
            </a:solidFill>
            <a:prstDash val="sysDot"/>
            <a:round/>
          </a:ln>
        </p:spPr>
      </p:cxnSp>
      <p:cxnSp>
        <p:nvCxnSpPr>
          <p:cNvPr id="7191" name="直接连接符 14"/>
          <p:cNvCxnSpPr>
            <a:cxnSpLocks noChangeShapeType="1"/>
          </p:cNvCxnSpPr>
          <p:nvPr/>
        </p:nvCxnSpPr>
        <p:spPr bwMode="auto">
          <a:xfrm>
            <a:off x="539750" y="4005064"/>
            <a:ext cx="3887788" cy="0"/>
          </a:xfrm>
          <a:prstGeom prst="line">
            <a:avLst/>
          </a:prstGeom>
          <a:noFill/>
          <a:ln w="12700" algn="ctr">
            <a:solidFill>
              <a:schemeClr val="bg1"/>
            </a:solidFill>
            <a:prstDash val="sysDot"/>
            <a:round/>
          </a:ln>
        </p:spPr>
      </p:cxnSp>
      <p:sp>
        <p:nvSpPr>
          <p:cNvPr id="7192" name="TextBox 3"/>
          <p:cNvSpPr txBox="1">
            <a:spLocks noChangeArrowheads="1"/>
          </p:cNvSpPr>
          <p:nvPr/>
        </p:nvSpPr>
        <p:spPr bwMode="auto">
          <a:xfrm>
            <a:off x="1331913" y="1196975"/>
            <a:ext cx="2303462" cy="583565"/>
          </a:xfrm>
          <a:prstGeom prst="rect">
            <a:avLst/>
          </a:prstGeom>
          <a:noFill/>
          <a:ln w="9525">
            <a:noFill/>
            <a:miter lim="800000"/>
          </a:ln>
        </p:spPr>
        <p:txBody>
          <a:bodyPr>
            <a:spAutoFit/>
          </a:bodyPr>
          <a:lstStyle/>
          <a:p>
            <a:r>
              <a:rPr lang="zh-CN" altLang="en-US" sz="3200" b="1">
                <a:solidFill>
                  <a:srgbClr val="00B0F0"/>
                </a:solidFill>
                <a:ea typeface="黑体" panose="02010609060101010101" pitchFamily="49" charset="-122"/>
                <a:cs typeface="Arial" panose="020B0604020202020204" pitchFamily="34" charset="0"/>
              </a:rPr>
              <a:t>主要内容</a:t>
            </a:r>
          </a:p>
        </p:txBody>
      </p:sp>
      <p:pic>
        <p:nvPicPr>
          <p:cNvPr id="7193" name="Picture 5" descr="F:\文件临时存放区\66_014_c\图片\image 270.png"/>
          <p:cNvPicPr>
            <a:picLocks noChangeAspect="1" noChangeArrowheads="1"/>
          </p:cNvPicPr>
          <p:nvPr/>
        </p:nvPicPr>
        <p:blipFill>
          <a:blip r:embed="rId3"/>
          <a:srcRect/>
          <a:stretch>
            <a:fillRect/>
          </a:stretch>
        </p:blipFill>
        <p:spPr bwMode="auto">
          <a:xfrm rot="1942045">
            <a:off x="3635375" y="1125538"/>
            <a:ext cx="266700" cy="276225"/>
          </a:xfrm>
          <a:prstGeom prst="rect">
            <a:avLst/>
          </a:prstGeom>
          <a:noFill/>
          <a:ln w="9525">
            <a:noFill/>
            <a:miter lim="800000"/>
            <a:headEnd/>
            <a:tailEnd/>
          </a:ln>
        </p:spPr>
      </p:pic>
      <p:cxnSp>
        <p:nvCxnSpPr>
          <p:cNvPr id="7194" name="直接连接符 14"/>
          <p:cNvCxnSpPr>
            <a:cxnSpLocks noChangeShapeType="1"/>
          </p:cNvCxnSpPr>
          <p:nvPr/>
        </p:nvCxnSpPr>
        <p:spPr bwMode="auto">
          <a:xfrm>
            <a:off x="468313" y="4003477"/>
            <a:ext cx="3887787" cy="0"/>
          </a:xfrm>
          <a:prstGeom prst="line">
            <a:avLst/>
          </a:prstGeom>
          <a:noFill/>
          <a:ln w="12700" algn="ctr">
            <a:solidFill>
              <a:schemeClr val="bg1"/>
            </a:solidFill>
            <a:prstDash val="sysDot"/>
            <a:round/>
          </a:ln>
        </p:spPr>
      </p:cxnSp>
      <p:grpSp>
        <p:nvGrpSpPr>
          <p:cNvPr id="7195" name="arrow_3"/>
          <p:cNvGrpSpPr>
            <a:grpSpLocks noChangeAspect="1"/>
          </p:cNvGrpSpPr>
          <p:nvPr/>
        </p:nvGrpSpPr>
        <p:grpSpPr bwMode="auto">
          <a:xfrm>
            <a:off x="595313" y="4819650"/>
            <a:ext cx="215900" cy="217488"/>
            <a:chOff x="510977" y="1676698"/>
            <a:chExt cx="174686" cy="174686"/>
          </a:xfrm>
        </p:grpSpPr>
        <p:sp>
          <p:nvSpPr>
            <p:cNvPr id="3" name="椭圆 41"/>
            <p:cNvSpPr/>
            <p:nvPr/>
          </p:nvSpPr>
          <p:spPr>
            <a:xfrm>
              <a:off x="510977" y="1676698"/>
              <a:ext cx="174686" cy="17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cxnSp>
          <p:nvCxnSpPr>
            <p:cNvPr id="7" name="直接连接符 42"/>
            <p:cNvCxnSpPr/>
            <p:nvPr/>
          </p:nvCxnSpPr>
          <p:spPr>
            <a:xfrm>
              <a:off x="541804" y="1767229"/>
              <a:ext cx="95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43"/>
            <p:cNvCxnSpPr/>
            <p:nvPr/>
          </p:nvCxnSpPr>
          <p:spPr>
            <a:xfrm rot="2700000">
              <a:off x="578688" y="1741090"/>
              <a:ext cx="752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44"/>
            <p:cNvCxnSpPr/>
            <p:nvPr/>
          </p:nvCxnSpPr>
          <p:spPr>
            <a:xfrm rot="8100000">
              <a:off x="582907" y="1790180"/>
              <a:ext cx="757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196" name="市场分析"/>
          <p:cNvSpPr>
            <a:spLocks noChangeArrowheads="1"/>
          </p:cNvSpPr>
          <p:nvPr/>
        </p:nvSpPr>
        <p:spPr bwMode="auto">
          <a:xfrm>
            <a:off x="892175" y="4652963"/>
            <a:ext cx="2631440" cy="460375"/>
          </a:xfrm>
          <a:prstGeom prst="rect">
            <a:avLst/>
          </a:prstGeom>
          <a:noFill/>
          <a:ln w="9525">
            <a:noFill/>
            <a:miter lim="800000"/>
          </a:ln>
        </p:spPr>
        <p:txBody>
          <a:bodyPr wrap="none">
            <a:spAutoFit/>
          </a:bodyPr>
          <a:lstStyle/>
          <a:p>
            <a:r>
              <a:rPr lang="zh-CN" altLang="en-US" sz="2400" dirty="0">
                <a:solidFill>
                  <a:schemeClr val="folHlink"/>
                </a:solidFill>
                <a:latin typeface="微软雅黑" panose="020B0503020204020204" pitchFamily="34" charset="-122"/>
                <a:ea typeface="黑体" panose="02010609060101010101" pitchFamily="49" charset="-122"/>
              </a:rPr>
              <a:t>人力资源管理系统</a:t>
            </a:r>
          </a:p>
        </p:txBody>
      </p:sp>
      <p:cxnSp>
        <p:nvCxnSpPr>
          <p:cNvPr id="7197" name="直接连接符 14"/>
          <p:cNvCxnSpPr>
            <a:cxnSpLocks noChangeShapeType="1"/>
          </p:cNvCxnSpPr>
          <p:nvPr/>
        </p:nvCxnSpPr>
        <p:spPr bwMode="auto">
          <a:xfrm>
            <a:off x="539750" y="5181600"/>
            <a:ext cx="3887788" cy="0"/>
          </a:xfrm>
          <a:prstGeom prst="line">
            <a:avLst/>
          </a:prstGeom>
          <a:noFill/>
          <a:ln w="12700" algn="ctr">
            <a:solidFill>
              <a:schemeClr val="bg1"/>
            </a:solidFill>
            <a:prstDash val="sysDot"/>
            <a:round/>
          </a:ln>
        </p:spPr>
      </p:cxnSp>
      <p:cxnSp>
        <p:nvCxnSpPr>
          <p:cNvPr id="7198" name="直接连接符 14"/>
          <p:cNvCxnSpPr>
            <a:cxnSpLocks noChangeShapeType="1"/>
          </p:cNvCxnSpPr>
          <p:nvPr/>
        </p:nvCxnSpPr>
        <p:spPr bwMode="auto">
          <a:xfrm>
            <a:off x="468313" y="5180013"/>
            <a:ext cx="3887787" cy="0"/>
          </a:xfrm>
          <a:prstGeom prst="line">
            <a:avLst/>
          </a:prstGeom>
          <a:noFill/>
          <a:ln w="12700" algn="ctr">
            <a:solidFill>
              <a:schemeClr val="bg1"/>
            </a:solidFill>
            <a:prstDash val="sysDot"/>
            <a:round/>
          </a:ln>
        </p:spPr>
      </p:cxnSp>
      <p:pic>
        <p:nvPicPr>
          <p:cNvPr id="7199" name="Picture 56"/>
          <p:cNvPicPr>
            <a:picLocks noChangeAspect="1" noChangeArrowheads="1"/>
          </p:cNvPicPr>
          <p:nvPr/>
        </p:nvPicPr>
        <p:blipFill>
          <a:blip r:embed="rId7"/>
          <a:srcRect/>
          <a:stretch>
            <a:fillRect/>
          </a:stretch>
        </p:blipFill>
        <p:spPr bwMode="auto">
          <a:xfrm>
            <a:off x="4427538" y="1989138"/>
            <a:ext cx="4608512" cy="3671887"/>
          </a:xfrm>
          <a:prstGeom prst="rect">
            <a:avLst/>
          </a:prstGeom>
          <a:noFill/>
          <a:ln w="9525">
            <a:noFill/>
            <a:miter lim="800000"/>
            <a:headEnd/>
            <a:tailEnd/>
          </a:ln>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9332"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99334"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9336"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99337" name="Group 10"/>
          <p:cNvGrpSpPr/>
          <p:nvPr/>
        </p:nvGrpSpPr>
        <p:grpSpPr bwMode="auto">
          <a:xfrm>
            <a:off x="250825" y="1835150"/>
            <a:ext cx="3889375" cy="369888"/>
            <a:chOff x="158" y="616"/>
            <a:chExt cx="2245" cy="233"/>
          </a:xfrm>
        </p:grpSpPr>
        <p:sp>
          <p:nvSpPr>
            <p:cNvPr id="99343"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现代人力资源管理的崛起</a:t>
              </a:r>
            </a:p>
          </p:txBody>
        </p:sp>
        <p:grpSp>
          <p:nvGrpSpPr>
            <p:cNvPr id="99344"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99338" name="关于我们"/>
          <p:cNvSpPr>
            <a:spLocks noChangeArrowheads="1"/>
          </p:cNvSpPr>
          <p:nvPr/>
        </p:nvSpPr>
        <p:spPr bwMode="auto">
          <a:xfrm>
            <a:off x="568325" y="1060450"/>
            <a:ext cx="263144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人力资源管理系统</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99340"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4787900" y="2133600"/>
            <a:ext cx="4176713" cy="2808288"/>
          </a:xfrm>
          <a:prstGeom prst="rect">
            <a:avLst/>
          </a:prstGeom>
          <a:noFill/>
          <a:ln w="9525">
            <a:noFill/>
            <a:miter lim="800000"/>
          </a:ln>
        </p:spPr>
        <p:txBody>
          <a:bodyPr/>
          <a:lstStyle/>
          <a:p>
            <a:pPr marL="444500" indent="-444500" defTabSz="0">
              <a:lnSpc>
                <a:spcPct val="22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资源配置时代的到来；</a:t>
            </a:r>
          </a:p>
          <a:p>
            <a:pPr marL="444500" indent="-444500" defTabSz="0">
              <a:lnSpc>
                <a:spcPct val="22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人才竞争时代的到来；</a:t>
            </a:r>
          </a:p>
          <a:p>
            <a:pPr marL="444500" indent="-444500" defTabSz="0">
              <a:lnSpc>
                <a:spcPct val="22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双赢管理时代的到来；</a:t>
            </a:r>
          </a:p>
          <a:p>
            <a:pPr marL="444500" indent="-444500" defTabSz="0">
              <a:lnSpc>
                <a:spcPct val="22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全员人力资源管理的时代到来。</a:t>
            </a:r>
            <a:endParaRPr lang="zh-CN" altLang="en-US" sz="2400">
              <a:latin typeface="Times New Roman" panose="02020603050405020304" pitchFamily="18" charset="0"/>
            </a:endParaRPr>
          </a:p>
        </p:txBody>
      </p:sp>
      <p:pic>
        <p:nvPicPr>
          <p:cNvPr id="99342" name="Picture 22"/>
          <p:cNvPicPr>
            <a:picLocks noChangeAspect="1" noChangeArrowheads="1"/>
          </p:cNvPicPr>
          <p:nvPr/>
        </p:nvPicPr>
        <p:blipFill>
          <a:blip r:embed="rId7"/>
          <a:srcRect/>
          <a:stretch>
            <a:fillRect/>
          </a:stretch>
        </p:blipFill>
        <p:spPr bwMode="auto">
          <a:xfrm>
            <a:off x="250825" y="2276475"/>
            <a:ext cx="3889375" cy="3529013"/>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1" end="1"/>
                                            </p:txEl>
                                          </p:spTgt>
                                        </p:tgtEl>
                                        <p:attrNameLst>
                                          <p:attrName>style.visibility</p:attrName>
                                        </p:attrNameLst>
                                      </p:cBhvr>
                                      <p:to>
                                        <p:strVal val="visible"/>
                                      </p:to>
                                    </p:set>
                                    <p:animEffect transition="in" filter="blinds(horizontal)">
                                      <p:cBhvr>
                                        <p:cTn id="12" dur="500"/>
                                        <p:tgtEl>
                                          <p:spTgt spid="56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40">
                                            <p:txEl>
                                              <p:pRg st="2" end="2"/>
                                            </p:txEl>
                                          </p:spTgt>
                                        </p:tgtEl>
                                        <p:attrNameLst>
                                          <p:attrName>style.visibility</p:attrName>
                                        </p:attrNameLst>
                                      </p:cBhvr>
                                      <p:to>
                                        <p:strVal val="visible"/>
                                      </p:to>
                                    </p:set>
                                    <p:animEffect transition="in" filter="blinds(horizontal)">
                                      <p:cBhvr>
                                        <p:cTn id="17" dur="500"/>
                                        <p:tgtEl>
                                          <p:spTgt spid="56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340">
                                            <p:txEl>
                                              <p:pRg st="3" end="3"/>
                                            </p:txEl>
                                          </p:spTgt>
                                        </p:tgtEl>
                                        <p:attrNameLst>
                                          <p:attrName>style.visibility</p:attrName>
                                        </p:attrNameLst>
                                      </p:cBhvr>
                                      <p:to>
                                        <p:strVal val="visible"/>
                                      </p:to>
                                    </p:set>
                                    <p:animEffect transition="in" filter="blinds(horizontal)">
                                      <p:cBhvr>
                                        <p:cTn id="22" dur="500"/>
                                        <p:tgtEl>
                                          <p:spTgt spid="563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1380"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01382"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1384"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101385" name="Group 10"/>
          <p:cNvGrpSpPr/>
          <p:nvPr/>
        </p:nvGrpSpPr>
        <p:grpSpPr bwMode="auto">
          <a:xfrm>
            <a:off x="250825" y="1835150"/>
            <a:ext cx="3889375" cy="369888"/>
            <a:chOff x="158" y="616"/>
            <a:chExt cx="2245" cy="233"/>
          </a:xfrm>
        </p:grpSpPr>
        <p:sp>
          <p:nvSpPr>
            <p:cNvPr id="101392"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重要观点</a:t>
              </a:r>
            </a:p>
          </p:txBody>
        </p:sp>
        <p:grpSp>
          <p:nvGrpSpPr>
            <p:cNvPr id="101393"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101386" name="关于我们"/>
          <p:cNvSpPr>
            <a:spLocks noChangeArrowheads="1"/>
          </p:cNvSpPr>
          <p:nvPr/>
        </p:nvSpPr>
        <p:spPr bwMode="auto">
          <a:xfrm>
            <a:off x="568325" y="1060450"/>
            <a:ext cx="446786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企业的可持续发展的源泉是什么</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1388"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5076825" y="2276475"/>
            <a:ext cx="3887788" cy="3097213"/>
          </a:xfrm>
          <a:prstGeom prst="rect">
            <a:avLst/>
          </a:prstGeom>
          <a:noFill/>
          <a:ln w="9525">
            <a:noFill/>
            <a:miter lim="800000"/>
          </a:ln>
        </p:spPr>
        <p:txBody>
          <a:bodyPr/>
          <a:lstStyle/>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solidFill>
                  <a:schemeClr val="folHlink"/>
                </a:solidFill>
                <a:ea typeface="黑体" panose="02010609060101010101" pitchFamily="49" charset="-122"/>
              </a:rPr>
              <a:t>理念依据（主观条件）；</a:t>
            </a: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zh-CN" altLang="en-US" dirty="0">
              <a:solidFill>
                <a:schemeClr val="folHlink"/>
              </a:solidFill>
              <a:ea typeface="黑体" panose="02010609060101010101" pitchFamily="49" charset="-122"/>
            </a:endParaRP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zh-CN" altLang="en-US" dirty="0">
              <a:solidFill>
                <a:schemeClr val="folHlink"/>
              </a:solidFill>
              <a:ea typeface="黑体" panose="02010609060101010101" pitchFamily="49" charset="-122"/>
            </a:endParaRP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en-US" altLang="zh-CN" dirty="0">
              <a:solidFill>
                <a:schemeClr val="folHlink"/>
              </a:solidFill>
              <a:ea typeface="黑体" panose="02010609060101010101" pitchFamily="49" charset="-122"/>
            </a:endParaRP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zh-CN" altLang="en-US" dirty="0">
              <a:solidFill>
                <a:schemeClr val="folHlink"/>
              </a:solidFill>
              <a:ea typeface="黑体" panose="02010609060101010101" pitchFamily="49" charset="-122"/>
            </a:endParaRP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dirty="0">
                <a:solidFill>
                  <a:schemeClr val="folHlink"/>
                </a:solidFill>
                <a:ea typeface="黑体" panose="02010609060101010101" pitchFamily="49" charset="-122"/>
              </a:rPr>
              <a:t>客观依据（客观条件）。</a:t>
            </a:r>
            <a:endParaRPr lang="zh-CN" altLang="en-US" dirty="0"/>
          </a:p>
        </p:txBody>
      </p:sp>
      <p:pic>
        <p:nvPicPr>
          <p:cNvPr id="101390" name="Picture 22"/>
          <p:cNvPicPr>
            <a:picLocks noChangeAspect="1" noChangeArrowheads="1"/>
          </p:cNvPicPr>
          <p:nvPr/>
        </p:nvPicPr>
        <p:blipFill>
          <a:blip r:embed="rId7"/>
          <a:srcRect/>
          <a:stretch>
            <a:fillRect/>
          </a:stretch>
        </p:blipFill>
        <p:spPr bwMode="auto">
          <a:xfrm>
            <a:off x="250825" y="3986213"/>
            <a:ext cx="3889375" cy="1890712"/>
          </a:xfrm>
          <a:prstGeom prst="rect">
            <a:avLst/>
          </a:prstGeom>
          <a:noFill/>
          <a:ln w="9525">
            <a:noFill/>
            <a:miter lim="800000"/>
            <a:headEnd/>
            <a:tailEnd/>
          </a:ln>
        </p:spPr>
      </p:pic>
      <p:pic>
        <p:nvPicPr>
          <p:cNvPr id="101391" name="Picture 23"/>
          <p:cNvPicPr>
            <a:picLocks noChangeAspect="1" noChangeArrowheads="1"/>
          </p:cNvPicPr>
          <p:nvPr/>
        </p:nvPicPr>
        <p:blipFill>
          <a:blip r:embed="rId8"/>
          <a:srcRect/>
          <a:stretch>
            <a:fillRect/>
          </a:stretch>
        </p:blipFill>
        <p:spPr bwMode="auto">
          <a:xfrm>
            <a:off x="179388" y="2349500"/>
            <a:ext cx="3960812" cy="172720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5" end="5"/>
                                            </p:txEl>
                                          </p:spTgt>
                                        </p:tgtEl>
                                        <p:attrNameLst>
                                          <p:attrName>style.visibility</p:attrName>
                                        </p:attrNameLst>
                                      </p:cBhvr>
                                      <p:to>
                                        <p:strVal val="visible"/>
                                      </p:to>
                                    </p:set>
                                    <p:animEffect transition="in" filter="blinds(horizontal)">
                                      <p:cBhvr>
                                        <p:cTn id="12" dur="500"/>
                                        <p:tgtEl>
                                          <p:spTgt spid="5634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3428"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03430"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3432"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103433" name="Group 10"/>
          <p:cNvGrpSpPr/>
          <p:nvPr/>
        </p:nvGrpSpPr>
        <p:grpSpPr bwMode="auto">
          <a:xfrm>
            <a:off x="250825" y="1835150"/>
            <a:ext cx="3889375" cy="369888"/>
            <a:chOff x="158" y="616"/>
            <a:chExt cx="2245" cy="233"/>
          </a:xfrm>
        </p:grpSpPr>
        <p:sp>
          <p:nvSpPr>
            <p:cNvPr id="103439"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理念依据</a:t>
              </a:r>
            </a:p>
          </p:txBody>
        </p:sp>
        <p:grpSp>
          <p:nvGrpSpPr>
            <p:cNvPr id="103440"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103434" name="关于我们"/>
          <p:cNvSpPr>
            <a:spLocks noChangeArrowheads="1"/>
          </p:cNvSpPr>
          <p:nvPr/>
        </p:nvSpPr>
        <p:spPr bwMode="auto">
          <a:xfrm>
            <a:off x="568325" y="1060450"/>
            <a:ext cx="477393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人力资源管理与企业的可持续发展</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3436"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4643438" y="2133600"/>
            <a:ext cx="4321175" cy="3600450"/>
          </a:xfrm>
          <a:prstGeom prst="rect">
            <a:avLst/>
          </a:prstGeom>
          <a:noFill/>
          <a:ln w="9525">
            <a:noFill/>
            <a:miter lim="800000"/>
          </a:ln>
        </p:spPr>
        <p:txBody>
          <a:bodyPr/>
          <a:lstStyle/>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solidFill>
                  <a:schemeClr val="folHlink"/>
                </a:solidFill>
                <a:ea typeface="黑体" panose="02010609060101010101" pitchFamily="49" charset="-122"/>
              </a:rPr>
              <a:t>问题：企业家源源不绝工作动力来自哪里？</a:t>
            </a: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境界和高瞻远瞩；</a:t>
            </a: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古之欲明德天下者，必先治其国；欲治其国，必先齐其家；欲齐其家，必先修其身；欲修其身，必先正其心；欲正其心，必先诚其意；</a:t>
            </a: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将者，智、信、仁、勇、严也（</a:t>
            </a:r>
            <a:r>
              <a:rPr lang="en-US" altLang="zh-CN"/>
              <a:t>《</a:t>
            </a:r>
            <a:r>
              <a:rPr lang="zh-CN" altLang="en-US"/>
              <a:t>孙子兵法</a:t>
            </a:r>
            <a:r>
              <a:rPr lang="en-US" altLang="en-US"/>
              <a:t>·</a:t>
            </a:r>
            <a:r>
              <a:rPr lang="zh-CN" altLang="en-US"/>
              <a:t>计</a:t>
            </a:r>
            <a:r>
              <a:rPr lang="en-US" altLang="zh-CN"/>
              <a:t>》</a:t>
            </a:r>
            <a:r>
              <a:rPr lang="zh-CN" altLang="en-US"/>
              <a:t>）。</a:t>
            </a:r>
          </a:p>
        </p:txBody>
      </p:sp>
      <p:pic>
        <p:nvPicPr>
          <p:cNvPr id="103438" name="Picture 22"/>
          <p:cNvPicPr>
            <a:picLocks noChangeAspect="1" noChangeArrowheads="1"/>
          </p:cNvPicPr>
          <p:nvPr/>
        </p:nvPicPr>
        <p:blipFill>
          <a:blip r:embed="rId7"/>
          <a:srcRect/>
          <a:stretch>
            <a:fillRect/>
          </a:stretch>
        </p:blipFill>
        <p:spPr bwMode="auto">
          <a:xfrm>
            <a:off x="323850" y="2349500"/>
            <a:ext cx="3816350" cy="3455988"/>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1" end="1"/>
                                            </p:txEl>
                                          </p:spTgt>
                                        </p:tgtEl>
                                        <p:attrNameLst>
                                          <p:attrName>style.visibility</p:attrName>
                                        </p:attrNameLst>
                                      </p:cBhvr>
                                      <p:to>
                                        <p:strVal val="visible"/>
                                      </p:to>
                                    </p:set>
                                    <p:animEffect transition="in" filter="blinds(horizontal)">
                                      <p:cBhvr>
                                        <p:cTn id="12" dur="500"/>
                                        <p:tgtEl>
                                          <p:spTgt spid="56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40">
                                            <p:txEl>
                                              <p:pRg st="2" end="2"/>
                                            </p:txEl>
                                          </p:spTgt>
                                        </p:tgtEl>
                                        <p:attrNameLst>
                                          <p:attrName>style.visibility</p:attrName>
                                        </p:attrNameLst>
                                      </p:cBhvr>
                                      <p:to>
                                        <p:strVal val="visible"/>
                                      </p:to>
                                    </p:set>
                                    <p:animEffect transition="in" filter="blinds(horizontal)">
                                      <p:cBhvr>
                                        <p:cTn id="17" dur="500"/>
                                        <p:tgtEl>
                                          <p:spTgt spid="56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340">
                                            <p:txEl>
                                              <p:pRg st="3" end="3"/>
                                            </p:txEl>
                                          </p:spTgt>
                                        </p:tgtEl>
                                        <p:attrNameLst>
                                          <p:attrName>style.visibility</p:attrName>
                                        </p:attrNameLst>
                                      </p:cBhvr>
                                      <p:to>
                                        <p:strVal val="visible"/>
                                      </p:to>
                                    </p:set>
                                    <p:animEffect transition="in" filter="blinds(horizontal)">
                                      <p:cBhvr>
                                        <p:cTn id="22" dur="500"/>
                                        <p:tgtEl>
                                          <p:spTgt spid="563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5476"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05478"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5480"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105481" name="Group 10"/>
          <p:cNvGrpSpPr/>
          <p:nvPr/>
        </p:nvGrpSpPr>
        <p:grpSpPr bwMode="auto">
          <a:xfrm>
            <a:off x="250825" y="1835150"/>
            <a:ext cx="3889375" cy="369888"/>
            <a:chOff x="158" y="616"/>
            <a:chExt cx="2245" cy="233"/>
          </a:xfrm>
        </p:grpSpPr>
        <p:sp>
          <p:nvSpPr>
            <p:cNvPr id="105487"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理念依据的核心内容</a:t>
              </a:r>
            </a:p>
          </p:txBody>
        </p:sp>
        <p:grpSp>
          <p:nvGrpSpPr>
            <p:cNvPr id="105488"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105482" name="关于我们"/>
          <p:cNvSpPr>
            <a:spLocks noChangeArrowheads="1"/>
          </p:cNvSpPr>
          <p:nvPr/>
        </p:nvSpPr>
        <p:spPr bwMode="auto">
          <a:xfrm>
            <a:off x="568325" y="1060450"/>
            <a:ext cx="477393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人力资源管理与企业的可持续发展</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5484"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4643438" y="2133600"/>
            <a:ext cx="4321175" cy="3240088"/>
          </a:xfrm>
          <a:prstGeom prst="rect">
            <a:avLst/>
          </a:prstGeom>
          <a:noFill/>
          <a:ln w="9525">
            <a:noFill/>
            <a:miter lim="800000"/>
          </a:ln>
        </p:spPr>
        <p:txBody>
          <a:bodyPr/>
          <a:lstStyle/>
          <a:p>
            <a:pPr marL="444500" indent="-444500" defTabSz="0">
              <a:lnSpc>
                <a:spcPct val="30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理念依据主要是心理因素；</a:t>
            </a:r>
          </a:p>
          <a:p>
            <a:pPr marL="444500" indent="-444500" defTabSz="0">
              <a:lnSpc>
                <a:spcPct val="30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理念依据的核心是心理管理；</a:t>
            </a:r>
          </a:p>
          <a:p>
            <a:pPr marL="444500" indent="-444500" defTabSz="0">
              <a:lnSpc>
                <a:spcPct val="30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理念依据的实质是</a:t>
            </a:r>
            <a:r>
              <a:rPr lang="zh-CN" altLang="en-US">
                <a:solidFill>
                  <a:schemeClr val="folHlink"/>
                </a:solidFill>
                <a:ea typeface="黑体" panose="02010609060101010101" pitchFamily="49" charset="-122"/>
              </a:rPr>
              <a:t>自我人力资源管理。</a:t>
            </a:r>
          </a:p>
        </p:txBody>
      </p:sp>
      <p:pic>
        <p:nvPicPr>
          <p:cNvPr id="105486" name="Picture 22"/>
          <p:cNvPicPr>
            <a:picLocks noChangeAspect="1" noChangeArrowheads="1"/>
          </p:cNvPicPr>
          <p:nvPr/>
        </p:nvPicPr>
        <p:blipFill>
          <a:blip r:embed="rId7"/>
          <a:srcRect/>
          <a:stretch>
            <a:fillRect/>
          </a:stretch>
        </p:blipFill>
        <p:spPr bwMode="auto">
          <a:xfrm>
            <a:off x="250825" y="2349500"/>
            <a:ext cx="3881438" cy="3527425"/>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1" end="1"/>
                                            </p:txEl>
                                          </p:spTgt>
                                        </p:tgtEl>
                                        <p:attrNameLst>
                                          <p:attrName>style.visibility</p:attrName>
                                        </p:attrNameLst>
                                      </p:cBhvr>
                                      <p:to>
                                        <p:strVal val="visible"/>
                                      </p:to>
                                    </p:set>
                                    <p:animEffect transition="in" filter="blinds(horizontal)">
                                      <p:cBhvr>
                                        <p:cTn id="12" dur="500"/>
                                        <p:tgtEl>
                                          <p:spTgt spid="56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40">
                                            <p:txEl>
                                              <p:pRg st="2" end="2"/>
                                            </p:txEl>
                                          </p:spTgt>
                                        </p:tgtEl>
                                        <p:attrNameLst>
                                          <p:attrName>style.visibility</p:attrName>
                                        </p:attrNameLst>
                                      </p:cBhvr>
                                      <p:to>
                                        <p:strVal val="visible"/>
                                      </p:to>
                                    </p:set>
                                    <p:animEffect transition="in" filter="blinds(horizontal)">
                                      <p:cBhvr>
                                        <p:cTn id="17" dur="500"/>
                                        <p:tgtEl>
                                          <p:spTgt spid="563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7524"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07526"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7528"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107529" name="Group 10"/>
          <p:cNvGrpSpPr/>
          <p:nvPr/>
        </p:nvGrpSpPr>
        <p:grpSpPr bwMode="auto">
          <a:xfrm>
            <a:off x="250825" y="1835150"/>
            <a:ext cx="3889375" cy="369888"/>
            <a:chOff x="158" y="616"/>
            <a:chExt cx="2245" cy="233"/>
          </a:xfrm>
        </p:grpSpPr>
        <p:sp>
          <p:nvSpPr>
            <p:cNvPr id="107535"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客观依据</a:t>
              </a:r>
            </a:p>
          </p:txBody>
        </p:sp>
        <p:grpSp>
          <p:nvGrpSpPr>
            <p:cNvPr id="107536"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107530" name="关于我们"/>
          <p:cNvSpPr>
            <a:spLocks noChangeArrowheads="1"/>
          </p:cNvSpPr>
          <p:nvPr/>
        </p:nvSpPr>
        <p:spPr bwMode="auto">
          <a:xfrm>
            <a:off x="568325" y="1060450"/>
            <a:ext cx="477393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人力资源管理与企业的可持续发展</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7532"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4643438" y="2349500"/>
            <a:ext cx="4321175" cy="3024188"/>
          </a:xfrm>
          <a:prstGeom prst="rect">
            <a:avLst/>
          </a:prstGeom>
          <a:noFill/>
          <a:ln w="9525">
            <a:noFill/>
            <a:miter lim="800000"/>
          </a:ln>
        </p:spPr>
        <p:txBody>
          <a:bodyPr/>
          <a:lstStyle/>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企业可持续发展的客观依据就是</a:t>
            </a:r>
            <a:r>
              <a:rPr lang="zh-CN" altLang="en-US">
                <a:solidFill>
                  <a:schemeClr val="folHlink"/>
                </a:solidFill>
                <a:ea typeface="黑体" panose="02010609060101010101" pitchFamily="49" charset="-122"/>
              </a:rPr>
              <a:t>要持续拥有稳定的客户和市场；</a:t>
            </a: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zh-CN" altLang="en-US">
              <a:solidFill>
                <a:schemeClr val="folHlink"/>
              </a:solidFill>
              <a:ea typeface="黑体" panose="02010609060101010101" pitchFamily="49" charset="-122"/>
            </a:endParaRP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zh-CN" altLang="en-US">
              <a:solidFill>
                <a:srgbClr val="FF0000"/>
              </a:solidFill>
            </a:endParaRP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endParaRPr lang="zh-CN" altLang="en-US">
              <a:solidFill>
                <a:srgbClr val="FF0000"/>
              </a:solidFill>
            </a:endParaRPr>
          </a:p>
          <a:p>
            <a:pPr marL="444500" indent="-444500" defTabSz="0">
              <a:lnSpc>
                <a:spcPct val="130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企业如何才能拥有稳定的市场与客户呢？</a:t>
            </a:r>
          </a:p>
        </p:txBody>
      </p:sp>
      <p:pic>
        <p:nvPicPr>
          <p:cNvPr id="107534" name="Picture 23"/>
          <p:cNvPicPr>
            <a:picLocks noChangeAspect="1" noChangeArrowheads="1"/>
          </p:cNvPicPr>
          <p:nvPr/>
        </p:nvPicPr>
        <p:blipFill>
          <a:blip r:embed="rId7"/>
          <a:srcRect/>
          <a:stretch>
            <a:fillRect/>
          </a:stretch>
        </p:blipFill>
        <p:spPr bwMode="auto">
          <a:xfrm>
            <a:off x="250825" y="2276475"/>
            <a:ext cx="3889375" cy="360045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4" end="4"/>
                                            </p:txEl>
                                          </p:spTgt>
                                        </p:tgtEl>
                                        <p:attrNameLst>
                                          <p:attrName>style.visibility</p:attrName>
                                        </p:attrNameLst>
                                      </p:cBhvr>
                                      <p:to>
                                        <p:strVal val="visible"/>
                                      </p:to>
                                    </p:set>
                                    <p:animEffect transition="in" filter="blinds(horizontal)">
                                      <p:cBhvr>
                                        <p:cTn id="12" dur="500"/>
                                        <p:tgtEl>
                                          <p:spTgt spid="56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endParaRPr lang="zh-CN" altLang="en-US"/>
          </a:p>
        </p:txBody>
      </p:sp>
      <p:sp>
        <p:nvSpPr>
          <p:cNvPr id="17" name="内容占位符 16"/>
          <p:cNvSpPr>
            <a:spLocks noGrp="1"/>
          </p:cNvSpPr>
          <p:nvPr>
            <p:ph idx="1"/>
          </p:nvPr>
        </p:nvSpPr>
        <p:spPr/>
        <p:txBody>
          <a:bodyPr/>
          <a:lstStyle/>
          <a:p>
            <a:endParaRPr lang="zh-CN" altLang="en-US"/>
          </a:p>
        </p:txBody>
      </p:sp>
      <p:sp>
        <p:nvSpPr>
          <p:cNvPr id="9" name="line_bottom"/>
          <p:cNvSpPr/>
          <p:nvPr/>
        </p:nvSpPr>
        <p:spPr>
          <a:xfrm flipV="1">
            <a:off x="125413" y="5805488"/>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Loading 100%"/>
          <p:cNvSpPr txBox="1"/>
          <p:nvPr/>
        </p:nvSpPr>
        <p:spPr>
          <a:xfrm>
            <a:off x="3642360" y="3376613"/>
            <a:ext cx="1548130" cy="337185"/>
          </a:xfrm>
          <a:prstGeom prst="rect">
            <a:avLst/>
          </a:prstGeom>
          <a:noFill/>
        </p:spPr>
        <p:txBody>
          <a:bodyPr wrap="none">
            <a:spAutoFit/>
          </a:bodyPr>
          <a:lstStyle/>
          <a:p>
            <a:pPr algn="ctr" fontAlgn="auto">
              <a:spcBef>
                <a:spcPts val="0"/>
              </a:spcBef>
              <a:spcAft>
                <a:spcPts val="0"/>
              </a:spcAft>
              <a:defRPr/>
            </a:pPr>
            <a:r>
              <a:rPr lang="en-US" altLang="zh-CN" sz="1600" b="1" dirty="0">
                <a:solidFill>
                  <a:srgbClr val="00B0F0"/>
                </a:solidFill>
                <a:latin typeface="Arial" panose="020B0604020202020204" pitchFamily="34" charset="0"/>
                <a:ea typeface="+mn-ea"/>
                <a:cs typeface="Arial" panose="020B0604020202020204" pitchFamily="34" charset="0"/>
              </a:rPr>
              <a:t>Loading </a:t>
            </a:r>
            <a:r>
              <a:rPr lang="en-US" altLang="zh-CN" sz="1600" b="1" dirty="0">
                <a:solidFill>
                  <a:schemeClr val="bg1">
                    <a:lumMod val="50000"/>
                  </a:schemeClr>
                </a:solidFill>
                <a:latin typeface="Arial" panose="020B0604020202020204" pitchFamily="34" charset="0"/>
                <a:ea typeface="+mn-ea"/>
                <a:cs typeface="Arial" panose="020B0604020202020204" pitchFamily="34" charset="0"/>
              </a:rPr>
              <a:t>100%</a:t>
            </a:r>
            <a:endParaRPr lang="zh-CN" altLang="en-US" sz="1600" b="1"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7171" name="LOGO"/>
          <p:cNvGrpSpPr/>
          <p:nvPr/>
        </p:nvGrpSpPr>
        <p:grpSpPr bwMode="auto">
          <a:xfrm>
            <a:off x="3292475" y="3249613"/>
            <a:ext cx="2620010" cy="684530"/>
            <a:chOff x="323528" y="230123"/>
            <a:chExt cx="2620376" cy="684174"/>
          </a:xfrm>
        </p:grpSpPr>
        <p:sp>
          <p:nvSpPr>
            <p:cNvPr id="4" name="TextBox 3"/>
            <p:cNvSpPr txBox="1"/>
            <p:nvPr/>
          </p:nvSpPr>
          <p:spPr>
            <a:xfrm>
              <a:off x="323528" y="245990"/>
              <a:ext cx="2149775" cy="583261"/>
            </a:xfrm>
            <a:prstGeom prst="rect">
              <a:avLst/>
            </a:prstGeom>
            <a:noFill/>
          </p:spPr>
          <p:txBody>
            <a:bodyPr wrap="none">
              <a:spAutoFit/>
            </a:bodyPr>
            <a:lstStyle/>
            <a:p>
              <a:pPr fontAlgn="auto">
                <a:spcBef>
                  <a:spcPts val="0"/>
                </a:spcBef>
                <a:spcAft>
                  <a:spcPts val="0"/>
                </a:spcAft>
                <a:defRPr/>
              </a:pPr>
              <a:r>
                <a:rPr lang="en-US" altLang="zh-CN" sz="3200" spc="-150" dirty="0" err="1">
                  <a:solidFill>
                    <a:schemeClr val="bg1">
                      <a:lumMod val="50000"/>
                    </a:schemeClr>
                  </a:solidFill>
                  <a:latin typeface="Arial" panose="020B0604020202020204" pitchFamily="34" charset="0"/>
                  <a:ea typeface="+mn-ea"/>
                  <a:cs typeface="Arial" panose="020B0604020202020204" pitchFamily="34" charset="0"/>
                </a:rPr>
                <a:t>Com</a:t>
              </a:r>
              <a:r>
                <a:rPr lang="en-US" altLang="zh-CN" sz="3200" b="1" spc="-150" dirty="0" err="1">
                  <a:solidFill>
                    <a:srgbClr val="00B0F0"/>
                  </a:solidFill>
                  <a:latin typeface="Arial" panose="020B0604020202020204" pitchFamily="34" charset="0"/>
                  <a:ea typeface="+mn-ea"/>
                  <a:cs typeface="Arial" panose="020B0604020202020204" pitchFamily="34" charset="0"/>
                </a:rPr>
                <a:t>LOGO</a:t>
              </a:r>
              <a:endParaRPr lang="zh-CN" altLang="en-US" sz="3200" b="1" spc="-150" dirty="0">
                <a:solidFill>
                  <a:srgbClr val="00B0F0"/>
                </a:solidFill>
                <a:latin typeface="Arial" panose="020B0604020202020204" pitchFamily="34" charset="0"/>
                <a:ea typeface="+mn-ea"/>
                <a:cs typeface="Arial" panose="020B0604020202020204" pitchFamily="34" charset="0"/>
              </a:endParaRPr>
            </a:p>
          </p:txBody>
        </p:sp>
        <p:sp>
          <p:nvSpPr>
            <p:cNvPr id="5" name="TextBox 4"/>
            <p:cNvSpPr txBox="1"/>
            <p:nvPr/>
          </p:nvSpPr>
          <p:spPr>
            <a:xfrm>
              <a:off x="323528" y="715645"/>
              <a:ext cx="2620376" cy="198652"/>
            </a:xfrm>
            <a:prstGeom prst="rect">
              <a:avLst/>
            </a:prstGeom>
            <a:noFill/>
          </p:spPr>
          <p:txBody>
            <a:bodyPr wrap="none">
              <a:spAutoFit/>
            </a:bodyPr>
            <a:lstStyle/>
            <a:p>
              <a:pPr fontAlgn="auto">
                <a:spcBef>
                  <a:spcPts val="0"/>
                </a:spcBef>
                <a:spcAft>
                  <a:spcPts val="0"/>
                </a:spcAft>
                <a:defRPr/>
              </a:pPr>
              <a:r>
                <a:rPr lang="en-US" altLang="zh-CN" sz="700" dirty="0">
                  <a:solidFill>
                    <a:schemeClr val="bg1">
                      <a:lumMod val="50000"/>
                    </a:schemeClr>
                  </a:solidFill>
                  <a:latin typeface="微软雅黑" panose="020B0503020204020204" pitchFamily="34" charset="-122"/>
                  <a:ea typeface="微软雅黑" panose="020B0503020204020204" pitchFamily="34" charset="-122"/>
                </a:rPr>
                <a:t>SHENZHEN TX INFORMATION TECHNOLOGY CO.,LTD.</a:t>
              </a:r>
              <a:endParaRPr lang="zh-CN" altLang="en-US" sz="7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7222" name="leaf" descr="F:\文件临时存放区\66_014_c\图片\image 270.png"/>
            <p:cNvPicPr>
              <a:picLocks noChangeAspect="1" noChangeArrowheads="1"/>
            </p:cNvPicPr>
            <p:nvPr/>
          </p:nvPicPr>
          <p:blipFill>
            <a:blip r:embed="rId3"/>
            <a:srcRect/>
            <a:stretch>
              <a:fillRect/>
            </a:stretch>
          </p:blipFill>
          <p:spPr bwMode="auto">
            <a:xfrm rot="1942045">
              <a:off x="2362200" y="230123"/>
              <a:ext cx="266700" cy="276225"/>
            </a:xfrm>
            <a:prstGeom prst="rect">
              <a:avLst/>
            </a:prstGeom>
            <a:noFill/>
            <a:ln w="9525">
              <a:noFill/>
              <a:miter lim="800000"/>
              <a:headEnd/>
              <a:tailEnd/>
            </a:ln>
          </p:spPr>
        </p:pic>
      </p:grpSp>
      <p:sp>
        <p:nvSpPr>
          <p:cNvPr id="62" name="blue_nav_begin"/>
          <p:cNvSpPr/>
          <p:nvPr/>
        </p:nvSpPr>
        <p:spPr>
          <a:xfrm>
            <a:off x="125413" y="1992313"/>
            <a:ext cx="4424362" cy="36718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sp>
        <p:nvSpPr>
          <p:cNvPr id="6" name="blue_nav_final"/>
          <p:cNvSpPr/>
          <p:nvPr/>
        </p:nvSpPr>
        <p:spPr>
          <a:xfrm>
            <a:off x="125413" y="1992313"/>
            <a:ext cx="2430462" cy="36718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sp>
        <p:nvSpPr>
          <p:cNvPr id="11" name="mask_left_white"/>
          <p:cNvSpPr/>
          <p:nvPr/>
        </p:nvSpPr>
        <p:spPr>
          <a:xfrm>
            <a:off x="0" y="857250"/>
            <a:ext cx="125413" cy="4859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rectangle_begin"/>
          <p:cNvSpPr/>
          <p:nvPr/>
        </p:nvSpPr>
        <p:spPr>
          <a:xfrm>
            <a:off x="4594225" y="1992313"/>
            <a:ext cx="4424363" cy="36718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 name="rectangle_gray"/>
          <p:cNvSpPr/>
          <p:nvPr/>
        </p:nvSpPr>
        <p:spPr>
          <a:xfrm>
            <a:off x="4427538" y="1992313"/>
            <a:ext cx="4591050" cy="36718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mask_right_white"/>
          <p:cNvSpPr/>
          <p:nvPr/>
        </p:nvSpPr>
        <p:spPr>
          <a:xfrm>
            <a:off x="9018588" y="857250"/>
            <a:ext cx="125412" cy="4859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7178" name="arrow_1"/>
          <p:cNvGrpSpPr>
            <a:grpSpLocks noChangeAspect="1"/>
          </p:cNvGrpSpPr>
          <p:nvPr/>
        </p:nvGrpSpPr>
        <p:grpSpPr bwMode="auto">
          <a:xfrm>
            <a:off x="595313" y="2436813"/>
            <a:ext cx="215900" cy="215900"/>
            <a:chOff x="510977" y="1676698"/>
            <a:chExt cx="174686" cy="174686"/>
          </a:xfrm>
        </p:grpSpPr>
        <p:sp>
          <p:nvSpPr>
            <p:cNvPr id="13" name="椭圆 12"/>
            <p:cNvSpPr/>
            <p:nvPr/>
          </p:nvSpPr>
          <p:spPr>
            <a:xfrm>
              <a:off x="510977" y="1676698"/>
              <a:ext cx="174686" cy="17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cxnSp>
          <p:nvCxnSpPr>
            <p:cNvPr id="18" name="直接连接符 17"/>
            <p:cNvCxnSpPr/>
            <p:nvPr/>
          </p:nvCxnSpPr>
          <p:spPr>
            <a:xfrm>
              <a:off x="541804" y="1766610"/>
              <a:ext cx="95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2700000">
              <a:off x="579053" y="1740921"/>
              <a:ext cx="744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8100000">
              <a:off x="582907" y="1791014"/>
              <a:ext cx="757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180" name="arrow_3"/>
          <p:cNvGrpSpPr>
            <a:grpSpLocks noChangeAspect="1"/>
          </p:cNvGrpSpPr>
          <p:nvPr/>
        </p:nvGrpSpPr>
        <p:grpSpPr bwMode="auto">
          <a:xfrm>
            <a:off x="595313" y="3643114"/>
            <a:ext cx="215900" cy="217488"/>
            <a:chOff x="510977" y="1676698"/>
            <a:chExt cx="174686" cy="174686"/>
          </a:xfrm>
        </p:grpSpPr>
        <p:sp>
          <p:nvSpPr>
            <p:cNvPr id="19" name="椭圆 41"/>
            <p:cNvSpPr/>
            <p:nvPr/>
          </p:nvSpPr>
          <p:spPr>
            <a:xfrm>
              <a:off x="510977" y="1676698"/>
              <a:ext cx="174686" cy="17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cxnSp>
          <p:nvCxnSpPr>
            <p:cNvPr id="20" name="直接连接符 42"/>
            <p:cNvCxnSpPr/>
            <p:nvPr/>
          </p:nvCxnSpPr>
          <p:spPr>
            <a:xfrm>
              <a:off x="541804" y="1767229"/>
              <a:ext cx="95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43"/>
            <p:cNvCxnSpPr/>
            <p:nvPr/>
          </p:nvCxnSpPr>
          <p:spPr>
            <a:xfrm rot="2700000">
              <a:off x="578688" y="1741090"/>
              <a:ext cx="752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44"/>
            <p:cNvCxnSpPr/>
            <p:nvPr/>
          </p:nvCxnSpPr>
          <p:spPr>
            <a:xfrm rot="8100000">
              <a:off x="582907" y="1790180"/>
              <a:ext cx="757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181" name="关于我们"/>
          <p:cNvSpPr>
            <a:spLocks noChangeArrowheads="1"/>
          </p:cNvSpPr>
          <p:nvPr/>
        </p:nvSpPr>
        <p:spPr bwMode="auto">
          <a:xfrm>
            <a:off x="892175" y="2301875"/>
            <a:ext cx="3032125" cy="460375"/>
          </a:xfrm>
          <a:prstGeom prst="rect">
            <a:avLst/>
          </a:prstGeom>
          <a:noFill/>
          <a:ln w="9525">
            <a:noFill/>
            <a:miter lim="800000"/>
          </a:ln>
        </p:spPr>
        <p:txBody>
          <a:bodyPr>
            <a:spAutoFit/>
          </a:bodyPr>
          <a:lstStyle/>
          <a:p>
            <a:r>
              <a:rPr lang="zh-CN" altLang="en-US" sz="2400" dirty="0">
                <a:solidFill>
                  <a:schemeClr val="folHlink"/>
                </a:solidFill>
                <a:latin typeface="微软雅黑" panose="020B0503020204020204" pitchFamily="34" charset="-122"/>
                <a:ea typeface="黑体" panose="02010609060101010101" pitchFamily="49" charset="-122"/>
                <a:cs typeface="微软雅黑" panose="020B0503020204020204" pitchFamily="34" charset="-122"/>
              </a:rPr>
              <a:t>人力资源管理及内容</a:t>
            </a:r>
          </a:p>
        </p:txBody>
      </p:sp>
      <p:sp>
        <p:nvSpPr>
          <p:cNvPr id="7183" name="市场分析"/>
          <p:cNvSpPr>
            <a:spLocks noChangeArrowheads="1"/>
          </p:cNvSpPr>
          <p:nvPr/>
        </p:nvSpPr>
        <p:spPr bwMode="auto">
          <a:xfrm>
            <a:off x="892175" y="3476427"/>
            <a:ext cx="2019300" cy="460375"/>
          </a:xfrm>
          <a:prstGeom prst="rect">
            <a:avLst/>
          </a:prstGeom>
          <a:noFill/>
          <a:ln w="9525">
            <a:noFill/>
            <a:miter lim="800000"/>
          </a:ln>
        </p:spPr>
        <p:txBody>
          <a:bodyPr wrap="none">
            <a:spAutoFit/>
          </a:bodyPr>
          <a:lstStyle/>
          <a:p>
            <a:r>
              <a:rPr lang="zh-CN" altLang="en-US" sz="2400">
                <a:solidFill>
                  <a:schemeClr val="bg1"/>
                </a:solidFill>
                <a:latin typeface="微软雅黑" panose="020B0503020204020204" pitchFamily="34" charset="-122"/>
                <a:ea typeface="黑体" panose="02010609060101010101" pitchFamily="49" charset="-122"/>
                <a:cs typeface="微软雅黑" panose="020B0503020204020204" pitchFamily="34" charset="-122"/>
              </a:rPr>
              <a:t>人力资本理论</a:t>
            </a:r>
          </a:p>
        </p:txBody>
      </p:sp>
      <p:grpSp>
        <p:nvGrpSpPr>
          <p:cNvPr id="7184" name="icon_search"/>
          <p:cNvGrpSpPr/>
          <p:nvPr/>
        </p:nvGrpSpPr>
        <p:grpSpPr bwMode="auto">
          <a:xfrm>
            <a:off x="8183563" y="990600"/>
            <a:ext cx="215900" cy="215900"/>
            <a:chOff x="8360326" y="910853"/>
            <a:chExt cx="216024" cy="216024"/>
          </a:xfrm>
        </p:grpSpPr>
        <p:sp>
          <p:nvSpPr>
            <p:cNvPr id="82" name="椭圆 81"/>
            <p:cNvSpPr/>
            <p:nvPr/>
          </p:nvSpPr>
          <p:spPr>
            <a:xfrm>
              <a:off x="8360326" y="910853"/>
              <a:ext cx="216024" cy="216024"/>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207" name="Picture 6"/>
            <p:cNvPicPr>
              <a:picLocks noChangeAspect="1" noChangeArrowheads="1"/>
            </p:cNvPicPr>
            <p:nvPr/>
          </p:nvPicPr>
          <p:blipFill>
            <a:blip r:embed="rId4"/>
            <a:srcRect/>
            <a:stretch>
              <a:fillRect/>
            </a:stretch>
          </p:blipFill>
          <p:spPr bwMode="auto">
            <a:xfrm>
              <a:off x="8406426" y="959350"/>
              <a:ext cx="123825" cy="119031"/>
            </a:xfrm>
            <a:prstGeom prst="rect">
              <a:avLst/>
            </a:prstGeom>
            <a:noFill/>
            <a:ln w="9525">
              <a:noFill/>
              <a:miter lim="800000"/>
              <a:headEnd/>
              <a:tailEnd/>
            </a:ln>
          </p:spPr>
        </p:pic>
      </p:grpSp>
      <p:grpSp>
        <p:nvGrpSpPr>
          <p:cNvPr id="7185" name="icon_mail"/>
          <p:cNvGrpSpPr/>
          <p:nvPr/>
        </p:nvGrpSpPr>
        <p:grpSpPr bwMode="auto">
          <a:xfrm>
            <a:off x="8801100" y="990600"/>
            <a:ext cx="217488" cy="215900"/>
            <a:chOff x="7345982" y="1282464"/>
            <a:chExt cx="216024" cy="216024"/>
          </a:xfrm>
        </p:grpSpPr>
        <p:sp>
          <p:nvSpPr>
            <p:cNvPr id="1037" name="椭圆 1036"/>
            <p:cNvSpPr/>
            <p:nvPr/>
          </p:nvSpPr>
          <p:spPr>
            <a:xfrm>
              <a:off x="7345982" y="1282464"/>
              <a:ext cx="216024" cy="216024"/>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205" name="Picture 7" descr="F:\文件临时存放区\66_014_c\图片\image 298.png"/>
            <p:cNvPicPr>
              <a:picLocks noChangeAspect="1" noChangeArrowheads="1"/>
            </p:cNvPicPr>
            <p:nvPr/>
          </p:nvPicPr>
          <p:blipFill>
            <a:blip r:embed="rId5">
              <a:biLevel thresh="50000"/>
              <a:grayscl/>
            </a:blip>
            <a:srcRect/>
            <a:stretch>
              <a:fillRect/>
            </a:stretch>
          </p:blipFill>
          <p:spPr bwMode="auto">
            <a:xfrm>
              <a:off x="7396844" y="1347614"/>
              <a:ext cx="114300" cy="85725"/>
            </a:xfrm>
            <a:prstGeom prst="rect">
              <a:avLst/>
            </a:prstGeom>
            <a:noFill/>
            <a:ln w="9525">
              <a:noFill/>
              <a:miter lim="800000"/>
              <a:headEnd/>
              <a:tailEnd/>
            </a:ln>
          </p:spPr>
        </p:pic>
      </p:grpSp>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0" name="icon_home_blue"/>
          <p:cNvSpPr/>
          <p:nvPr/>
        </p:nvSpPr>
        <p:spPr>
          <a:xfrm>
            <a:off x="8493125" y="992188"/>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188" name="icon_home" descr="F:\文件临时存放区\66_014_c\图片\image 304.png"/>
          <p:cNvPicPr>
            <a:picLocks noChangeAspect="1" noChangeArrowheads="1"/>
          </p:cNvPicPr>
          <p:nvPr/>
        </p:nvPicPr>
        <p:blipFill>
          <a:blip r:embed="rId6">
            <a:biLevel thresh="50000"/>
            <a:grayscl/>
          </a:blip>
          <a:srcRect/>
          <a:stretch>
            <a:fillRect/>
          </a:stretch>
        </p:blipFill>
        <p:spPr bwMode="auto">
          <a:xfrm>
            <a:off x="8521700" y="1023938"/>
            <a:ext cx="142875" cy="133350"/>
          </a:xfrm>
          <a:prstGeom prst="rect">
            <a:avLst/>
          </a:prstGeom>
          <a:noFill/>
          <a:ln w="9525">
            <a:noFill/>
            <a:miter lim="800000"/>
            <a:headEnd/>
            <a:tailEnd/>
          </a:ln>
        </p:spPr>
      </p:pic>
      <p:cxnSp>
        <p:nvCxnSpPr>
          <p:cNvPr id="7189" name="直接连接符 14"/>
          <p:cNvCxnSpPr>
            <a:cxnSpLocks noChangeShapeType="1"/>
          </p:cNvCxnSpPr>
          <p:nvPr/>
        </p:nvCxnSpPr>
        <p:spPr bwMode="auto">
          <a:xfrm>
            <a:off x="539750" y="2830513"/>
            <a:ext cx="3887788" cy="0"/>
          </a:xfrm>
          <a:prstGeom prst="line">
            <a:avLst/>
          </a:prstGeom>
          <a:noFill/>
          <a:ln w="12700" algn="ctr">
            <a:solidFill>
              <a:schemeClr val="bg1"/>
            </a:solidFill>
            <a:prstDash val="sysDot"/>
            <a:round/>
          </a:ln>
        </p:spPr>
      </p:cxnSp>
      <p:cxnSp>
        <p:nvCxnSpPr>
          <p:cNvPr id="7191" name="直接连接符 14"/>
          <p:cNvCxnSpPr>
            <a:cxnSpLocks noChangeShapeType="1"/>
          </p:cNvCxnSpPr>
          <p:nvPr/>
        </p:nvCxnSpPr>
        <p:spPr bwMode="auto">
          <a:xfrm>
            <a:off x="539750" y="4005064"/>
            <a:ext cx="3887788" cy="0"/>
          </a:xfrm>
          <a:prstGeom prst="line">
            <a:avLst/>
          </a:prstGeom>
          <a:noFill/>
          <a:ln w="12700" algn="ctr">
            <a:solidFill>
              <a:schemeClr val="bg1"/>
            </a:solidFill>
            <a:prstDash val="sysDot"/>
            <a:round/>
          </a:ln>
        </p:spPr>
      </p:cxnSp>
      <p:sp>
        <p:nvSpPr>
          <p:cNvPr id="7192" name="TextBox 3"/>
          <p:cNvSpPr txBox="1">
            <a:spLocks noChangeArrowheads="1"/>
          </p:cNvSpPr>
          <p:nvPr/>
        </p:nvSpPr>
        <p:spPr bwMode="auto">
          <a:xfrm>
            <a:off x="1331913" y="1196975"/>
            <a:ext cx="2303462" cy="583565"/>
          </a:xfrm>
          <a:prstGeom prst="rect">
            <a:avLst/>
          </a:prstGeom>
          <a:noFill/>
          <a:ln w="9525">
            <a:noFill/>
            <a:miter lim="800000"/>
          </a:ln>
        </p:spPr>
        <p:txBody>
          <a:bodyPr>
            <a:spAutoFit/>
          </a:bodyPr>
          <a:lstStyle/>
          <a:p>
            <a:r>
              <a:rPr lang="zh-CN" altLang="en-US" sz="3200" b="1">
                <a:solidFill>
                  <a:srgbClr val="00B0F0"/>
                </a:solidFill>
                <a:ea typeface="黑体" panose="02010609060101010101" pitchFamily="49" charset="-122"/>
                <a:cs typeface="Arial" panose="020B0604020202020204" pitchFamily="34" charset="0"/>
              </a:rPr>
              <a:t>主要内容</a:t>
            </a:r>
          </a:p>
        </p:txBody>
      </p:sp>
      <p:pic>
        <p:nvPicPr>
          <p:cNvPr id="7193" name="Picture 5" descr="F:\文件临时存放区\66_014_c\图片\image 270.png"/>
          <p:cNvPicPr>
            <a:picLocks noChangeAspect="1" noChangeArrowheads="1"/>
          </p:cNvPicPr>
          <p:nvPr/>
        </p:nvPicPr>
        <p:blipFill>
          <a:blip r:embed="rId3"/>
          <a:srcRect/>
          <a:stretch>
            <a:fillRect/>
          </a:stretch>
        </p:blipFill>
        <p:spPr bwMode="auto">
          <a:xfrm rot="1942045">
            <a:off x="3635375" y="1125538"/>
            <a:ext cx="266700" cy="276225"/>
          </a:xfrm>
          <a:prstGeom prst="rect">
            <a:avLst/>
          </a:prstGeom>
          <a:noFill/>
          <a:ln w="9525">
            <a:noFill/>
            <a:miter lim="800000"/>
            <a:headEnd/>
            <a:tailEnd/>
          </a:ln>
        </p:spPr>
      </p:pic>
      <p:cxnSp>
        <p:nvCxnSpPr>
          <p:cNvPr id="7194" name="直接连接符 14"/>
          <p:cNvCxnSpPr>
            <a:cxnSpLocks noChangeShapeType="1"/>
          </p:cNvCxnSpPr>
          <p:nvPr/>
        </p:nvCxnSpPr>
        <p:spPr bwMode="auto">
          <a:xfrm>
            <a:off x="468313" y="4003477"/>
            <a:ext cx="3887787" cy="0"/>
          </a:xfrm>
          <a:prstGeom prst="line">
            <a:avLst/>
          </a:prstGeom>
          <a:noFill/>
          <a:ln w="12700" algn="ctr">
            <a:solidFill>
              <a:schemeClr val="bg1"/>
            </a:solidFill>
            <a:prstDash val="sysDot"/>
            <a:round/>
          </a:ln>
        </p:spPr>
      </p:cxnSp>
      <p:grpSp>
        <p:nvGrpSpPr>
          <p:cNvPr id="7195" name="arrow_3"/>
          <p:cNvGrpSpPr>
            <a:grpSpLocks noChangeAspect="1"/>
          </p:cNvGrpSpPr>
          <p:nvPr/>
        </p:nvGrpSpPr>
        <p:grpSpPr bwMode="auto">
          <a:xfrm>
            <a:off x="595313" y="4819650"/>
            <a:ext cx="215900" cy="217488"/>
            <a:chOff x="510977" y="1676698"/>
            <a:chExt cx="174686" cy="174686"/>
          </a:xfrm>
        </p:grpSpPr>
        <p:sp>
          <p:nvSpPr>
            <p:cNvPr id="3" name="椭圆 41"/>
            <p:cNvSpPr/>
            <p:nvPr/>
          </p:nvSpPr>
          <p:spPr>
            <a:xfrm>
              <a:off x="510977" y="1676698"/>
              <a:ext cx="174686" cy="17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a typeface="黑体" panose="02010609060101010101" pitchFamily="49" charset="-122"/>
              </a:endParaRPr>
            </a:p>
          </p:txBody>
        </p:sp>
        <p:cxnSp>
          <p:nvCxnSpPr>
            <p:cNvPr id="7" name="直接连接符 42"/>
            <p:cNvCxnSpPr/>
            <p:nvPr/>
          </p:nvCxnSpPr>
          <p:spPr>
            <a:xfrm>
              <a:off x="541804" y="1767229"/>
              <a:ext cx="95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43"/>
            <p:cNvCxnSpPr/>
            <p:nvPr/>
          </p:nvCxnSpPr>
          <p:spPr>
            <a:xfrm rot="2700000">
              <a:off x="578688" y="1741090"/>
              <a:ext cx="752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44"/>
            <p:cNvCxnSpPr/>
            <p:nvPr/>
          </p:nvCxnSpPr>
          <p:spPr>
            <a:xfrm rot="8100000">
              <a:off x="582907" y="1790180"/>
              <a:ext cx="757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196" name="市场分析"/>
          <p:cNvSpPr>
            <a:spLocks noChangeArrowheads="1"/>
          </p:cNvSpPr>
          <p:nvPr/>
        </p:nvSpPr>
        <p:spPr bwMode="auto">
          <a:xfrm>
            <a:off x="892175" y="4652963"/>
            <a:ext cx="2631440" cy="460375"/>
          </a:xfrm>
          <a:prstGeom prst="rect">
            <a:avLst/>
          </a:prstGeom>
          <a:noFill/>
          <a:ln w="9525">
            <a:noFill/>
            <a:miter lim="800000"/>
          </a:ln>
        </p:spPr>
        <p:txBody>
          <a:bodyPr wrap="none">
            <a:spAutoFit/>
          </a:bodyPr>
          <a:lstStyle/>
          <a:p>
            <a:r>
              <a:rPr lang="zh-CN" altLang="en-US" sz="2400">
                <a:solidFill>
                  <a:schemeClr val="bg1"/>
                </a:solidFill>
                <a:latin typeface="微软雅黑" panose="020B0503020204020204" pitchFamily="34" charset="-122"/>
                <a:ea typeface="黑体" panose="02010609060101010101" pitchFamily="49" charset="-122"/>
                <a:cs typeface="微软雅黑" panose="020B0503020204020204" pitchFamily="34" charset="-122"/>
              </a:rPr>
              <a:t>人力资源管理系统</a:t>
            </a:r>
          </a:p>
        </p:txBody>
      </p:sp>
      <p:cxnSp>
        <p:nvCxnSpPr>
          <p:cNvPr id="7197" name="直接连接符 14"/>
          <p:cNvCxnSpPr>
            <a:cxnSpLocks noChangeShapeType="1"/>
          </p:cNvCxnSpPr>
          <p:nvPr/>
        </p:nvCxnSpPr>
        <p:spPr bwMode="auto">
          <a:xfrm>
            <a:off x="539750" y="5181600"/>
            <a:ext cx="3887788" cy="0"/>
          </a:xfrm>
          <a:prstGeom prst="line">
            <a:avLst/>
          </a:prstGeom>
          <a:noFill/>
          <a:ln w="12700" algn="ctr">
            <a:solidFill>
              <a:schemeClr val="bg1"/>
            </a:solidFill>
            <a:prstDash val="sysDot"/>
            <a:round/>
          </a:ln>
        </p:spPr>
      </p:cxnSp>
      <p:cxnSp>
        <p:nvCxnSpPr>
          <p:cNvPr id="7198" name="直接连接符 14"/>
          <p:cNvCxnSpPr>
            <a:cxnSpLocks noChangeShapeType="1"/>
          </p:cNvCxnSpPr>
          <p:nvPr/>
        </p:nvCxnSpPr>
        <p:spPr bwMode="auto">
          <a:xfrm>
            <a:off x="468313" y="5180013"/>
            <a:ext cx="3887787" cy="0"/>
          </a:xfrm>
          <a:prstGeom prst="line">
            <a:avLst/>
          </a:prstGeom>
          <a:noFill/>
          <a:ln w="12700" algn="ctr">
            <a:solidFill>
              <a:schemeClr val="bg1"/>
            </a:solidFill>
            <a:prstDash val="sysDot"/>
            <a:round/>
          </a:ln>
        </p:spPr>
      </p:cxnSp>
      <p:pic>
        <p:nvPicPr>
          <p:cNvPr id="7199" name="Picture 56"/>
          <p:cNvPicPr>
            <a:picLocks noChangeAspect="1" noChangeArrowheads="1"/>
          </p:cNvPicPr>
          <p:nvPr/>
        </p:nvPicPr>
        <p:blipFill>
          <a:blip r:embed="rId7"/>
          <a:srcRect/>
          <a:stretch>
            <a:fillRect/>
          </a:stretch>
        </p:blipFill>
        <p:spPr bwMode="auto">
          <a:xfrm>
            <a:off x="4427538" y="1989138"/>
            <a:ext cx="4608512" cy="3671887"/>
          </a:xfrm>
          <a:prstGeom prst="rect">
            <a:avLst/>
          </a:prstGeom>
          <a:noFill/>
          <a:ln w="9525">
            <a:noFill/>
            <a:miter lim="800000"/>
            <a:headEnd/>
            <a:tailEnd/>
          </a:ln>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9572"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09574"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9576"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109577" name="Group 10"/>
          <p:cNvGrpSpPr/>
          <p:nvPr/>
        </p:nvGrpSpPr>
        <p:grpSpPr bwMode="auto">
          <a:xfrm>
            <a:off x="250825" y="1835150"/>
            <a:ext cx="3889375" cy="369888"/>
            <a:chOff x="158" y="616"/>
            <a:chExt cx="2245" cy="233"/>
          </a:xfrm>
        </p:grpSpPr>
        <p:sp>
          <p:nvSpPr>
            <p:cNvPr id="109582"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客观依据</a:t>
              </a:r>
            </a:p>
          </p:txBody>
        </p:sp>
        <p:grpSp>
          <p:nvGrpSpPr>
            <p:cNvPr id="109583"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5021"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0880" y="1766536"/>
                <a:ext cx="9674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9084"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3096" y="1791491"/>
                <a:ext cx="75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109578" name="关于我们"/>
          <p:cNvSpPr>
            <a:spLocks noChangeArrowheads="1"/>
          </p:cNvSpPr>
          <p:nvPr/>
        </p:nvSpPr>
        <p:spPr bwMode="auto">
          <a:xfrm>
            <a:off x="568325" y="1060450"/>
            <a:ext cx="477393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人力资源管理与企业的可持续发展</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9580"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pic>
        <p:nvPicPr>
          <p:cNvPr id="109581" name="Picture 21"/>
          <p:cNvPicPr>
            <a:picLocks noChangeAspect="1" noChangeArrowheads="1"/>
          </p:cNvPicPr>
          <p:nvPr/>
        </p:nvPicPr>
        <p:blipFill>
          <a:blip r:embed="rId7"/>
          <a:srcRect/>
          <a:stretch>
            <a:fillRect/>
          </a:stretch>
        </p:blipFill>
        <p:spPr bwMode="auto">
          <a:xfrm>
            <a:off x="323850" y="2420938"/>
            <a:ext cx="8640763" cy="3384550"/>
          </a:xfrm>
          <a:prstGeom prst="rect">
            <a:avLst/>
          </a:prstGeom>
          <a:noFill/>
          <a:ln w="9525">
            <a:noFill/>
            <a:miter lim="800000"/>
            <a:headEnd/>
            <a:tailEnd/>
          </a:ln>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1620"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11622"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1624"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grpSp>
        <p:nvGrpSpPr>
          <p:cNvPr id="111625" name="Group 10"/>
          <p:cNvGrpSpPr/>
          <p:nvPr/>
        </p:nvGrpSpPr>
        <p:grpSpPr bwMode="auto">
          <a:xfrm>
            <a:off x="250825" y="1835150"/>
            <a:ext cx="3960813" cy="369888"/>
            <a:chOff x="158" y="616"/>
            <a:chExt cx="2245" cy="233"/>
          </a:xfrm>
        </p:grpSpPr>
        <p:sp>
          <p:nvSpPr>
            <p:cNvPr id="111631"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客观依据</a:t>
              </a:r>
            </a:p>
          </p:txBody>
        </p:sp>
        <p:grpSp>
          <p:nvGrpSpPr>
            <p:cNvPr id="111632" name="arrow_1"/>
            <p:cNvGrpSpPr>
              <a:grpSpLocks noChangeAspect="1"/>
            </p:cNvGrpSpPr>
            <p:nvPr/>
          </p:nvGrpSpPr>
          <p:grpSpPr bwMode="auto">
            <a:xfrm>
              <a:off x="158" y="647"/>
              <a:ext cx="182" cy="175"/>
              <a:chOff x="510977" y="1676698"/>
              <a:chExt cx="174686" cy="174686"/>
            </a:xfrm>
          </p:grpSpPr>
          <p:sp>
            <p:nvSpPr>
              <p:cNvPr id="85" name="椭圆 84"/>
              <p:cNvSpPr/>
              <p:nvPr/>
            </p:nvSpPr>
            <p:spPr>
              <a:xfrm>
                <a:off x="510977" y="1676698"/>
                <a:ext cx="174455"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6" name="直接连接符 85"/>
              <p:cNvCxnSpPr/>
              <p:nvPr/>
            </p:nvCxnSpPr>
            <p:spPr>
              <a:xfrm>
                <a:off x="541205" y="1766536"/>
                <a:ext cx="9586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a:off x="578908"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8100000">
                <a:off x="582659" y="1791491"/>
                <a:ext cx="7600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111626" name="关于我们"/>
          <p:cNvSpPr>
            <a:spLocks noChangeArrowheads="1"/>
          </p:cNvSpPr>
          <p:nvPr/>
        </p:nvSpPr>
        <p:spPr bwMode="auto">
          <a:xfrm>
            <a:off x="568325" y="1060450"/>
            <a:ext cx="477393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人力资源管理与企业的可持续发展</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11628"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4643438" y="2133600"/>
            <a:ext cx="4321175" cy="3240088"/>
          </a:xfrm>
          <a:prstGeom prst="rect">
            <a:avLst/>
          </a:prstGeom>
          <a:noFill/>
          <a:ln w="9525">
            <a:noFill/>
            <a:miter lim="800000"/>
          </a:ln>
        </p:spPr>
        <p:txBody>
          <a:bodyPr/>
          <a:lstStyle/>
          <a:p>
            <a:pPr marL="444500" indent="-444500" defTabSz="0">
              <a:lnSpc>
                <a:spcPct val="17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企业可持续发展的客观依据就是</a:t>
            </a:r>
            <a:r>
              <a:rPr lang="zh-CN" altLang="en-US">
                <a:solidFill>
                  <a:schemeClr val="folHlink"/>
                </a:solidFill>
                <a:ea typeface="黑体" panose="02010609060101010101" pitchFamily="49" charset="-122"/>
              </a:rPr>
              <a:t>要持续拥有稳定的客户和市场；</a:t>
            </a:r>
          </a:p>
          <a:p>
            <a:pPr marL="444500" indent="-444500" defTabSz="0">
              <a:lnSpc>
                <a:spcPct val="17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企业如何才能拥有稳定的市场与客户呢？</a:t>
            </a:r>
          </a:p>
          <a:p>
            <a:pPr marL="444500" indent="-444500" defTabSz="0">
              <a:lnSpc>
                <a:spcPct val="175000"/>
              </a:lnSpc>
              <a:spcBef>
                <a:spcPct val="20000"/>
              </a:spcBef>
              <a:buClr>
                <a:schemeClr val="accent1"/>
              </a:buClr>
              <a:buSzPct val="80000"/>
              <a:buFont typeface="Wingdings" panose="05000000000000000000" pitchFamily="2" charset="2"/>
              <a:buChar char="p"/>
              <a:tabLst>
                <a:tab pos="267970" algn="l"/>
                <a:tab pos="360045" algn="l"/>
              </a:tabLst>
            </a:pPr>
            <a:r>
              <a:rPr lang="zh-CN" altLang="en-US"/>
              <a:t>企业可持续发展的客观依据的实质就是企业的</a:t>
            </a:r>
            <a:r>
              <a:rPr lang="zh-CN" altLang="en-US">
                <a:solidFill>
                  <a:schemeClr val="folHlink"/>
                </a:solidFill>
                <a:ea typeface="黑体" panose="02010609060101010101" pitchFamily="49" charset="-122"/>
              </a:rPr>
              <a:t>制度化人力资源管理</a:t>
            </a:r>
            <a:r>
              <a:rPr lang="zh-CN" altLang="en-US"/>
              <a:t>。</a:t>
            </a:r>
          </a:p>
        </p:txBody>
      </p:sp>
      <p:pic>
        <p:nvPicPr>
          <p:cNvPr id="111630" name="Picture 21"/>
          <p:cNvPicPr>
            <a:picLocks noChangeAspect="1" noChangeArrowheads="1"/>
          </p:cNvPicPr>
          <p:nvPr/>
        </p:nvPicPr>
        <p:blipFill>
          <a:blip r:embed="rId7"/>
          <a:srcRect/>
          <a:stretch>
            <a:fillRect/>
          </a:stretch>
        </p:blipFill>
        <p:spPr bwMode="auto">
          <a:xfrm>
            <a:off x="250825" y="2276475"/>
            <a:ext cx="3965575" cy="3529013"/>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2" end="2"/>
                                            </p:txEl>
                                          </p:spTgt>
                                        </p:tgtEl>
                                        <p:attrNameLst>
                                          <p:attrName>style.visibility</p:attrName>
                                        </p:attrNameLst>
                                      </p:cBhvr>
                                      <p:to>
                                        <p:strVal val="visible"/>
                                      </p:to>
                                    </p:set>
                                    <p:animEffect transition="in" filter="blinds(horizontal)">
                                      <p:cBhvr>
                                        <p:cTn id="7" dur="500"/>
                                        <p:tgtEl>
                                          <p:spTgt spid="563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3668"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13670"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3672"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sp>
        <p:nvSpPr>
          <p:cNvPr id="113673" name="关于我们"/>
          <p:cNvSpPr>
            <a:spLocks noChangeArrowheads="1"/>
          </p:cNvSpPr>
          <p:nvPr/>
        </p:nvSpPr>
        <p:spPr bwMode="auto">
          <a:xfrm>
            <a:off x="568325" y="1060450"/>
            <a:ext cx="385572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人力资源管理者的全新角色</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13675"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pic>
        <p:nvPicPr>
          <p:cNvPr id="113676" name="Picture 21"/>
          <p:cNvPicPr>
            <a:picLocks noChangeAspect="1" noChangeArrowheads="1"/>
          </p:cNvPicPr>
          <p:nvPr/>
        </p:nvPicPr>
        <p:blipFill>
          <a:blip r:embed="rId7"/>
          <a:srcRect/>
          <a:stretch>
            <a:fillRect/>
          </a:stretch>
        </p:blipFill>
        <p:spPr bwMode="auto">
          <a:xfrm>
            <a:off x="179388" y="1844675"/>
            <a:ext cx="8640762" cy="3960813"/>
          </a:xfrm>
          <a:prstGeom prst="rect">
            <a:avLst/>
          </a:prstGeom>
          <a:noFill/>
          <a:ln w="9525">
            <a:noFill/>
            <a:miter lim="800000"/>
            <a:headEnd/>
            <a:tailEnd/>
          </a:ln>
        </p:spPr>
      </p:pic>
      <p:sp>
        <p:nvSpPr>
          <p:cNvPr id="111630" name="Rectangle 14"/>
          <p:cNvSpPr>
            <a:spLocks noChangeArrowheads="1"/>
          </p:cNvSpPr>
          <p:nvPr/>
        </p:nvSpPr>
        <p:spPr bwMode="auto">
          <a:xfrm>
            <a:off x="7092950" y="2781300"/>
            <a:ext cx="1871663" cy="2376488"/>
          </a:xfrm>
          <a:prstGeom prst="rect">
            <a:avLst/>
          </a:prstGeom>
          <a:noFill/>
          <a:ln w="9525">
            <a:solidFill>
              <a:schemeClr val="folHlink"/>
            </a:solidFill>
            <a:prstDash val="dash"/>
            <a:miter lim="800000"/>
          </a:ln>
        </p:spPr>
        <p:txBody>
          <a:bodyPr wrap="none" anchor="ct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1630"/>
                                        </p:tgtEl>
                                        <p:attrNameLst>
                                          <p:attrName>style.visibility</p:attrName>
                                        </p:attrNameLst>
                                      </p:cBhvr>
                                      <p:to>
                                        <p:strVal val="visible"/>
                                      </p:to>
                                    </p:set>
                                    <p:animEffect transition="in" filter="blinds(horizontal)">
                                      <p:cBhvr>
                                        <p:cTn id="7" dur="500"/>
                                        <p:tgtEl>
                                          <p:spTgt spid="111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0"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5716"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15718"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5720"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sp>
        <p:nvSpPr>
          <p:cNvPr id="115721" name="关于我们"/>
          <p:cNvSpPr>
            <a:spLocks noChangeArrowheads="1"/>
          </p:cNvSpPr>
          <p:nvPr/>
        </p:nvSpPr>
        <p:spPr bwMode="auto">
          <a:xfrm>
            <a:off x="568325" y="1060450"/>
            <a:ext cx="508000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企业人力资源开发与管理的责任分担</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15723"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graphicFrame>
        <p:nvGraphicFramePr>
          <p:cNvPr id="113694" name="Group 30"/>
          <p:cNvGraphicFramePr>
            <a:graphicFrameLocks noGrp="1"/>
          </p:cNvGraphicFramePr>
          <p:nvPr/>
        </p:nvGraphicFramePr>
        <p:xfrm>
          <a:off x="250825" y="1912938"/>
          <a:ext cx="8642350" cy="3816350"/>
        </p:xfrm>
        <a:graphic>
          <a:graphicData uri="http://schemas.openxmlformats.org/drawingml/2006/table">
            <a:tbl>
              <a:tblPr/>
              <a:tblGrid>
                <a:gridCol w="1570355"/>
                <a:gridCol w="7071995"/>
              </a:tblGrid>
              <a:tr h="958850">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高层管理者的角色与责任</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高层从大局着眼把握未来人力资源管理发展的方向，倡导企业各级管理者都关心人力资源问题，承担人力资源管理的责任</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角色定位：人力资源战略的</a:t>
                      </a:r>
                      <a:r>
                        <a:rPr kumimoji="0" lang="zh-CN" altLang="en-US" sz="16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倡导者</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，人力资源管理</a:t>
                      </a:r>
                      <a:r>
                        <a:rPr kumimoji="0" lang="zh-CN" altLang="en-US" sz="16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政策的制定者</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，领导团队的</a:t>
                      </a:r>
                      <a:r>
                        <a:rPr kumimoji="0" lang="zh-CN" altLang="en-US" sz="16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建设者</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，人力资源</a:t>
                      </a:r>
                      <a:r>
                        <a:rPr kumimoji="0" lang="zh-CN" altLang="en-US" sz="16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政策导向的把握者</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，自我管理者</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955675">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直线管理人员的角色与责任</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现有直线职能管理体制下，各中心、部门主管是人力资源管理和企业文化最直接的体现者，应承担相应的职责。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角色定位：人力资源政策和制度的</a:t>
                      </a:r>
                      <a:r>
                        <a:rPr kumimoji="0" lang="zh-CN" altLang="en-US" sz="16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执行者</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，人力资源具体措施的制定者，人力资源管理氛围的营造者</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942975">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人力资源管理部门的角色与责任</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人力资源管理部门从权力机构转变为企业化的服务者、咨询机构，对企业的人力资源决策起支持作用</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角色定位：人力资源开发与管理</a:t>
                      </a:r>
                      <a:r>
                        <a:rPr kumimoji="0" lang="zh-CN" altLang="en-US" sz="16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方案的制定者</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、人力资源政策和制度执行的监督者，人力资源管理人员的专业化</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615950">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员工自我开发与管理的责任</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由他律到自律，</a:t>
                      </a:r>
                      <a:r>
                        <a:rPr kumimoji="0" lang="zh-CN" altLang="en-US" sz="16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自我开发与管理</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。心理契约、团队管理、学习型人才与学习型组织、职业生涯管理、跨团队跨职能的合作</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7764"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17766"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7768"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sp>
        <p:nvSpPr>
          <p:cNvPr id="117769" name="关于我们"/>
          <p:cNvSpPr>
            <a:spLocks noChangeArrowheads="1"/>
          </p:cNvSpPr>
          <p:nvPr/>
        </p:nvSpPr>
        <p:spPr bwMode="auto">
          <a:xfrm>
            <a:off x="568325" y="1060450"/>
            <a:ext cx="661035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人力资源管理部门与非人力资源管理部门的关系</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17771"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sp>
        <p:nvSpPr>
          <p:cNvPr id="56340" name="Rectangle 3"/>
          <p:cNvSpPr>
            <a:spLocks noChangeArrowheads="1"/>
          </p:cNvSpPr>
          <p:nvPr/>
        </p:nvSpPr>
        <p:spPr bwMode="auto">
          <a:xfrm>
            <a:off x="179388" y="4149725"/>
            <a:ext cx="8713787" cy="1655763"/>
          </a:xfrm>
          <a:prstGeom prst="rect">
            <a:avLst/>
          </a:prstGeom>
          <a:noFill/>
          <a:ln w="9525">
            <a:noFill/>
            <a:miter lim="800000"/>
          </a:ln>
        </p:spPr>
        <p:txBody>
          <a:bodyPr/>
          <a:lstStyle/>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r>
              <a:rPr lang="zh-CN" altLang="en-US"/>
              <a:t>人力资源管理是企业的系统工程，所有部门都应该参与进来；</a:t>
            </a:r>
          </a:p>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r>
              <a:rPr lang="zh-CN" altLang="en-US"/>
              <a:t>非人力资源管理部门的工作在人力资源管理中的比重正逐步提高；</a:t>
            </a:r>
          </a:p>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r>
              <a:rPr lang="zh-CN" altLang="en-US"/>
              <a:t>企业人力资源管理的效果取决于人力资源管理部门与非人力资源管理部门良好合作程度；</a:t>
            </a:r>
          </a:p>
          <a:p>
            <a:pPr marL="444500" indent="-444500" defTabSz="0">
              <a:spcBef>
                <a:spcPct val="20000"/>
              </a:spcBef>
              <a:buClr>
                <a:schemeClr val="accent1"/>
              </a:buClr>
              <a:buSzPct val="80000"/>
              <a:buFont typeface="Wingdings" panose="05000000000000000000" pitchFamily="2" charset="2"/>
              <a:buChar char="p"/>
              <a:tabLst>
                <a:tab pos="267970" algn="l"/>
                <a:tab pos="360045" algn="l"/>
              </a:tabLst>
            </a:pPr>
            <a:r>
              <a:rPr lang="zh-CN" altLang="en-US"/>
              <a:t>非人力资源经理对现代人力资源管理知识、理念、能力和技术的掌握非常重要。</a:t>
            </a:r>
          </a:p>
        </p:txBody>
      </p:sp>
      <p:pic>
        <p:nvPicPr>
          <p:cNvPr id="117773" name="Picture 22"/>
          <p:cNvPicPr>
            <a:picLocks noChangeAspect="1" noChangeArrowheads="1"/>
          </p:cNvPicPr>
          <p:nvPr/>
        </p:nvPicPr>
        <p:blipFill>
          <a:blip r:embed="rId7"/>
          <a:srcRect/>
          <a:stretch>
            <a:fillRect/>
          </a:stretch>
        </p:blipFill>
        <p:spPr bwMode="auto">
          <a:xfrm>
            <a:off x="250825" y="1773238"/>
            <a:ext cx="8785225" cy="216058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40">
                                            <p:txEl>
                                              <p:pRg st="0" end="0"/>
                                            </p:txEl>
                                          </p:spTgt>
                                        </p:tgtEl>
                                        <p:attrNameLst>
                                          <p:attrName>style.visibility</p:attrName>
                                        </p:attrNameLst>
                                      </p:cBhvr>
                                      <p:to>
                                        <p:strVal val="visible"/>
                                      </p:to>
                                    </p:set>
                                    <p:animEffect transition="in" filter="blinds(horizontal)">
                                      <p:cBhvr>
                                        <p:cTn id="7" dur="500"/>
                                        <p:tgtEl>
                                          <p:spTgt spid="56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40">
                                            <p:txEl>
                                              <p:pRg st="1" end="1"/>
                                            </p:txEl>
                                          </p:spTgt>
                                        </p:tgtEl>
                                        <p:attrNameLst>
                                          <p:attrName>style.visibility</p:attrName>
                                        </p:attrNameLst>
                                      </p:cBhvr>
                                      <p:to>
                                        <p:strVal val="visible"/>
                                      </p:to>
                                    </p:set>
                                    <p:animEffect transition="in" filter="blinds(horizontal)">
                                      <p:cBhvr>
                                        <p:cTn id="12" dur="500"/>
                                        <p:tgtEl>
                                          <p:spTgt spid="56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40">
                                            <p:txEl>
                                              <p:pRg st="2" end="2"/>
                                            </p:txEl>
                                          </p:spTgt>
                                        </p:tgtEl>
                                        <p:attrNameLst>
                                          <p:attrName>style.visibility</p:attrName>
                                        </p:attrNameLst>
                                      </p:cBhvr>
                                      <p:to>
                                        <p:strVal val="visible"/>
                                      </p:to>
                                    </p:set>
                                    <p:animEffect transition="in" filter="blinds(horizontal)">
                                      <p:cBhvr>
                                        <p:cTn id="17" dur="500"/>
                                        <p:tgtEl>
                                          <p:spTgt spid="56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340">
                                            <p:txEl>
                                              <p:pRg st="3" end="3"/>
                                            </p:txEl>
                                          </p:spTgt>
                                        </p:tgtEl>
                                        <p:attrNameLst>
                                          <p:attrName>style.visibility</p:attrName>
                                        </p:attrNameLst>
                                      </p:cBhvr>
                                      <p:to>
                                        <p:strVal val="visible"/>
                                      </p:to>
                                    </p:set>
                                    <p:animEffect transition="in" filter="blinds(horizontal)">
                                      <p:cBhvr>
                                        <p:cTn id="22" dur="500"/>
                                        <p:tgtEl>
                                          <p:spTgt spid="563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9812" name="Picture 6"/>
          <p:cNvPicPr>
            <a:picLocks noChangeAspect="1" noChangeArrowheads="1"/>
          </p:cNvPicPr>
          <p:nvPr/>
        </p:nvPicPr>
        <p:blipFill>
          <a:blip r:embed="rId3"/>
          <a:srcRect/>
          <a:stretch>
            <a:fillRect/>
          </a:stretch>
        </p:blipFill>
        <p:spPr bwMode="auto">
          <a:xfrm>
            <a:off x="8229600" y="1039813"/>
            <a:ext cx="123825" cy="119062"/>
          </a:xfrm>
          <a:prstGeom prst="rect">
            <a:avLst/>
          </a:prstGeom>
          <a:noFill/>
          <a:ln w="9525">
            <a:noFill/>
            <a:miter lim="800000"/>
            <a:headEnd/>
            <a:tailEnd/>
          </a:ln>
        </p:spPr>
      </p:pic>
      <p:sp>
        <p:nvSpPr>
          <p:cNvPr id="1037" name="椭圆 1036"/>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19814" name="Picture 7" descr="F:\文件临时存放区\66_014_c\图片\image 298.png"/>
          <p:cNvPicPr>
            <a:picLocks noChangeAspect="1" noChangeArrowheads="1"/>
          </p:cNvPicPr>
          <p:nvPr/>
        </p:nvPicPr>
        <p:blipFill>
          <a:blip r:embed="rId4">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78"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9816" name="icon_home" descr="F:\文件临时存放区\66_014_c\图片\image 304.png"/>
          <p:cNvPicPr>
            <a:picLocks noChangeAspect="1" noChangeArrowheads="1"/>
          </p:cNvPicPr>
          <p:nvPr/>
        </p:nvPicPr>
        <p:blipFill>
          <a:blip r:embed="rId5">
            <a:biLevel thresh="50000"/>
            <a:grayscl/>
          </a:blip>
          <a:srcRect/>
          <a:stretch>
            <a:fillRect/>
          </a:stretch>
        </p:blipFill>
        <p:spPr bwMode="auto">
          <a:xfrm>
            <a:off x="8521700" y="1023938"/>
            <a:ext cx="142875" cy="133350"/>
          </a:xfrm>
          <a:prstGeom prst="rect">
            <a:avLst/>
          </a:prstGeom>
          <a:noFill/>
          <a:ln w="9525">
            <a:noFill/>
            <a:miter lim="800000"/>
            <a:headEnd/>
            <a:tailEnd/>
          </a:ln>
        </p:spPr>
      </p:pic>
      <p:sp>
        <p:nvSpPr>
          <p:cNvPr id="119817" name="关于我们"/>
          <p:cNvSpPr>
            <a:spLocks noChangeArrowheads="1"/>
          </p:cNvSpPr>
          <p:nvPr/>
        </p:nvSpPr>
        <p:spPr bwMode="auto">
          <a:xfrm>
            <a:off x="568325" y="1060450"/>
            <a:ext cx="2631440" cy="460375"/>
          </a:xfrm>
          <a:prstGeom prst="rect">
            <a:avLst/>
          </a:prstGeom>
          <a:noFill/>
          <a:ln w="9525">
            <a:noFill/>
            <a:miter lim="800000"/>
          </a:ln>
        </p:spPr>
        <p:txBody>
          <a:bodyPr wrap="none">
            <a:spAutoFit/>
          </a:bodyPr>
          <a:lstStyle/>
          <a:p>
            <a:r>
              <a:rPr lang="zh-CN" altLang="en-US" sz="2400">
                <a:solidFill>
                  <a:schemeClr val="accent1"/>
                </a:solidFill>
                <a:latin typeface="黑体" panose="02010609060101010101" pitchFamily="49" charset="-122"/>
                <a:ea typeface="黑体" panose="02010609060101010101" pitchFamily="49" charset="-122"/>
                <a:cs typeface="微软雅黑" panose="020B0503020204020204" pitchFamily="34" charset="-122"/>
              </a:rPr>
              <a:t>人力资源管理系统</a:t>
            </a:r>
          </a:p>
        </p:txBody>
      </p:sp>
      <p:cxnSp>
        <p:nvCxnSpPr>
          <p:cNvPr id="41" name="直接连接符 40"/>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19819" name="arrow_游标"/>
          <p:cNvPicPr>
            <a:picLocks noChangeAspect="1" noChangeArrowheads="1"/>
          </p:cNvPicPr>
          <p:nvPr/>
        </p:nvPicPr>
        <p:blipFill>
          <a:blip r:embed="rId6"/>
          <a:srcRect/>
          <a:stretch>
            <a:fillRect/>
          </a:stretch>
        </p:blipFill>
        <p:spPr bwMode="auto">
          <a:xfrm>
            <a:off x="179388" y="1125538"/>
            <a:ext cx="357187" cy="360362"/>
          </a:xfrm>
          <a:prstGeom prst="rect">
            <a:avLst/>
          </a:prstGeom>
          <a:noFill/>
          <a:ln w="9525">
            <a:noFill/>
            <a:miter lim="800000"/>
            <a:headEnd/>
            <a:tailEnd/>
          </a:ln>
        </p:spPr>
      </p:pic>
      <p:pic>
        <p:nvPicPr>
          <p:cNvPr id="119820" name="Picture 14"/>
          <p:cNvPicPr>
            <a:picLocks noChangeAspect="1" noChangeArrowheads="1"/>
          </p:cNvPicPr>
          <p:nvPr/>
        </p:nvPicPr>
        <p:blipFill>
          <a:blip r:embed="rId7"/>
          <a:srcRect/>
          <a:stretch>
            <a:fillRect/>
          </a:stretch>
        </p:blipFill>
        <p:spPr bwMode="auto">
          <a:xfrm>
            <a:off x="323850" y="1916113"/>
            <a:ext cx="8640763" cy="3856037"/>
          </a:xfrm>
          <a:prstGeom prst="rect">
            <a:avLst/>
          </a:prstGeom>
          <a:noFill/>
          <a:ln w="9525">
            <a:noFill/>
            <a:miter lim="800000"/>
            <a:headEnd/>
            <a:tailEnd/>
          </a:ln>
        </p:spPr>
      </p:pic>
      <p:sp>
        <p:nvSpPr>
          <p:cNvPr id="117774" name="Rectangle 14"/>
          <p:cNvSpPr>
            <a:spLocks noChangeArrowheads="1"/>
          </p:cNvSpPr>
          <p:nvPr/>
        </p:nvSpPr>
        <p:spPr bwMode="auto">
          <a:xfrm>
            <a:off x="5580063" y="2636838"/>
            <a:ext cx="2087562" cy="2376487"/>
          </a:xfrm>
          <a:prstGeom prst="rect">
            <a:avLst/>
          </a:prstGeom>
          <a:noFill/>
          <a:ln w="25400">
            <a:solidFill>
              <a:schemeClr val="folHlink"/>
            </a:solidFill>
            <a:prstDash val="dash"/>
            <a:miter lim="800000"/>
          </a:ln>
        </p:spPr>
        <p:txBody>
          <a:bodyPr wrap="none" anchor="ctr"/>
          <a:lstStyle/>
          <a:p>
            <a:endParaRPr lang="zh-CN" altLang="en-US"/>
          </a:p>
        </p:txBody>
      </p:sp>
      <p:sp>
        <p:nvSpPr>
          <p:cNvPr id="117775" name="AutoShape 25"/>
          <p:cNvSpPr>
            <a:spLocks noChangeArrowheads="1"/>
          </p:cNvSpPr>
          <p:nvPr/>
        </p:nvSpPr>
        <p:spPr bwMode="auto">
          <a:xfrm>
            <a:off x="7885113" y="1989138"/>
            <a:ext cx="1009650" cy="387350"/>
          </a:xfrm>
          <a:prstGeom prst="wedgeRoundRectCallout">
            <a:avLst>
              <a:gd name="adj1" fmla="val -135690"/>
              <a:gd name="adj2" fmla="val 212296"/>
              <a:gd name="adj3" fmla="val 16667"/>
            </a:avLst>
          </a:prstGeom>
          <a:gradFill rotWithShape="1">
            <a:gsLst>
              <a:gs pos="0">
                <a:srgbClr val="FF99CC"/>
              </a:gs>
              <a:gs pos="100000">
                <a:srgbClr val="76475E"/>
              </a:gs>
            </a:gsLst>
            <a:path path="rect">
              <a:fillToRect l="50000" t="50000" r="50000" b="50000"/>
            </a:path>
          </a:gradFill>
          <a:ln w="9525" algn="ctr">
            <a:noFill/>
            <a:miter lim="800000"/>
          </a:ln>
        </p:spPr>
        <p:txBody>
          <a:bodyPr lIns="0" tIns="10800" rIns="0" bIns="10800" anchor="ctr"/>
          <a:lstStyle/>
          <a:p>
            <a:pPr>
              <a:spcBef>
                <a:spcPct val="20000"/>
              </a:spcBef>
            </a:pPr>
            <a:r>
              <a:rPr kumimoji="1" lang="zh-CN" altLang="en-US" b="1">
                <a:latin typeface="楷体_GB2312" pitchFamily="49" charset="-122"/>
                <a:ea typeface="楷体_GB2312" pitchFamily="49" charset="-122"/>
              </a:rPr>
              <a:t>职位管理</a:t>
            </a:r>
          </a:p>
        </p:txBody>
      </p:sp>
      <p:sp>
        <p:nvSpPr>
          <p:cNvPr id="117776" name="AutoShape 25"/>
          <p:cNvSpPr>
            <a:spLocks noChangeArrowheads="1"/>
          </p:cNvSpPr>
          <p:nvPr/>
        </p:nvSpPr>
        <p:spPr bwMode="auto">
          <a:xfrm>
            <a:off x="323850" y="1989138"/>
            <a:ext cx="1944688" cy="431800"/>
          </a:xfrm>
          <a:prstGeom prst="wedgeRoundRectCallout">
            <a:avLst>
              <a:gd name="adj1" fmla="val -2569"/>
              <a:gd name="adj2" fmla="val 194852"/>
              <a:gd name="adj3" fmla="val 16667"/>
            </a:avLst>
          </a:prstGeom>
          <a:gradFill rotWithShape="1">
            <a:gsLst>
              <a:gs pos="0">
                <a:srgbClr val="FF99CC"/>
              </a:gs>
              <a:gs pos="100000">
                <a:srgbClr val="76475E"/>
              </a:gs>
            </a:gsLst>
            <a:path path="rect">
              <a:fillToRect l="50000" t="50000" r="50000" b="50000"/>
            </a:path>
          </a:gradFill>
          <a:ln w="9525" algn="ctr">
            <a:noFill/>
            <a:miter lim="800000"/>
          </a:ln>
        </p:spPr>
        <p:txBody>
          <a:bodyPr lIns="0" tIns="10800" rIns="0" bIns="10800" anchor="ctr"/>
          <a:lstStyle/>
          <a:p>
            <a:pPr>
              <a:spcBef>
                <a:spcPct val="20000"/>
              </a:spcBef>
            </a:pPr>
            <a:r>
              <a:rPr kumimoji="1" lang="zh-CN" altLang="en-US" b="1">
                <a:latin typeface="楷体_GB2312" pitchFamily="49" charset="-122"/>
                <a:ea typeface="楷体_GB2312" pitchFamily="49" charset="-122"/>
              </a:rPr>
              <a:t>招聘与选拔管理</a:t>
            </a:r>
          </a:p>
        </p:txBody>
      </p:sp>
      <p:sp>
        <p:nvSpPr>
          <p:cNvPr id="117777" name="Rectangle 17"/>
          <p:cNvSpPr>
            <a:spLocks noChangeArrowheads="1"/>
          </p:cNvSpPr>
          <p:nvPr/>
        </p:nvSpPr>
        <p:spPr bwMode="auto">
          <a:xfrm>
            <a:off x="468313" y="2636838"/>
            <a:ext cx="2087562" cy="2376487"/>
          </a:xfrm>
          <a:prstGeom prst="rect">
            <a:avLst/>
          </a:prstGeom>
          <a:noFill/>
          <a:ln w="25400">
            <a:solidFill>
              <a:srgbClr val="FF0000"/>
            </a:solidFill>
            <a:prstDash val="dash"/>
            <a:miter lim="800000"/>
          </a:ln>
        </p:spPr>
        <p:txBody>
          <a:bodyPr wrap="none" anchor="ctr"/>
          <a:lstStyle/>
          <a:p>
            <a:endParaRPr lang="zh-CN" altLang="en-US"/>
          </a:p>
        </p:txBody>
      </p:sp>
      <p:sp>
        <p:nvSpPr>
          <p:cNvPr id="117778" name="Rectangle 18"/>
          <p:cNvSpPr>
            <a:spLocks noChangeArrowheads="1"/>
          </p:cNvSpPr>
          <p:nvPr/>
        </p:nvSpPr>
        <p:spPr bwMode="auto">
          <a:xfrm>
            <a:off x="3059113" y="3429000"/>
            <a:ext cx="3241675" cy="1871663"/>
          </a:xfrm>
          <a:prstGeom prst="rect">
            <a:avLst/>
          </a:prstGeom>
          <a:noFill/>
          <a:ln w="25400">
            <a:solidFill>
              <a:srgbClr val="0000FF"/>
            </a:solidFill>
            <a:prstDash val="dash"/>
            <a:miter lim="800000"/>
          </a:ln>
        </p:spPr>
        <p:txBody>
          <a:bodyPr wrap="none" anchor="ctr"/>
          <a:lstStyle/>
          <a:p>
            <a:endParaRPr lang="zh-CN" altLang="en-US"/>
          </a:p>
        </p:txBody>
      </p:sp>
      <p:sp>
        <p:nvSpPr>
          <p:cNvPr id="117779" name="AutoShape 25"/>
          <p:cNvSpPr>
            <a:spLocks noChangeArrowheads="1"/>
          </p:cNvSpPr>
          <p:nvPr/>
        </p:nvSpPr>
        <p:spPr bwMode="auto">
          <a:xfrm>
            <a:off x="5651500" y="1989138"/>
            <a:ext cx="1873250" cy="458787"/>
          </a:xfrm>
          <a:prstGeom prst="wedgeRoundRectCallout">
            <a:avLst>
              <a:gd name="adj1" fmla="val -85847"/>
              <a:gd name="adj2" fmla="val 372144"/>
              <a:gd name="adj3" fmla="val 16667"/>
            </a:avLst>
          </a:prstGeom>
          <a:gradFill rotWithShape="1">
            <a:gsLst>
              <a:gs pos="0">
                <a:srgbClr val="FF99CC"/>
              </a:gs>
              <a:gs pos="100000">
                <a:srgbClr val="76475E"/>
              </a:gs>
            </a:gsLst>
            <a:path path="rect">
              <a:fillToRect l="50000" t="50000" r="50000" b="50000"/>
            </a:path>
          </a:gradFill>
          <a:ln w="9525" algn="ctr">
            <a:noFill/>
            <a:miter lim="800000"/>
          </a:ln>
        </p:spPr>
        <p:txBody>
          <a:bodyPr lIns="0" tIns="10800" rIns="0" bIns="10800" anchor="ctr"/>
          <a:lstStyle/>
          <a:p>
            <a:pPr>
              <a:spcBef>
                <a:spcPct val="20000"/>
              </a:spcBef>
            </a:pPr>
            <a:r>
              <a:rPr kumimoji="1" lang="zh-CN" altLang="en-US" b="1">
                <a:latin typeface="楷体_GB2312" pitchFamily="49" charset="-122"/>
                <a:ea typeface="楷体_GB2312" pitchFamily="49" charset="-122"/>
              </a:rPr>
              <a:t>绩效与薪酬管理</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75"/>
                                        </p:tgtEl>
                                        <p:attrNameLst>
                                          <p:attrName>style.visibility</p:attrName>
                                        </p:attrNameLst>
                                      </p:cBhvr>
                                      <p:to>
                                        <p:strVal val="visible"/>
                                      </p:to>
                                    </p:set>
                                    <p:animEffect transition="in" filter="blinds(horizontal)">
                                      <p:cBhvr>
                                        <p:cTn id="7" dur="500"/>
                                        <p:tgtEl>
                                          <p:spTgt spid="11777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7774"/>
                                        </p:tgtEl>
                                        <p:attrNameLst>
                                          <p:attrName>style.visibility</p:attrName>
                                        </p:attrNameLst>
                                      </p:cBhvr>
                                      <p:to>
                                        <p:strVal val="visible"/>
                                      </p:to>
                                    </p:set>
                                    <p:animEffect transition="in" filter="blinds(horizontal)">
                                      <p:cBhvr>
                                        <p:cTn id="10" dur="500"/>
                                        <p:tgtEl>
                                          <p:spTgt spid="1177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7776"/>
                                        </p:tgtEl>
                                        <p:attrNameLst>
                                          <p:attrName>style.visibility</p:attrName>
                                        </p:attrNameLst>
                                      </p:cBhvr>
                                      <p:to>
                                        <p:strVal val="visible"/>
                                      </p:to>
                                    </p:set>
                                    <p:animEffect transition="in" filter="blinds(horizontal)">
                                      <p:cBhvr>
                                        <p:cTn id="15" dur="500"/>
                                        <p:tgtEl>
                                          <p:spTgt spid="11777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7777"/>
                                        </p:tgtEl>
                                        <p:attrNameLst>
                                          <p:attrName>style.visibility</p:attrName>
                                        </p:attrNameLst>
                                      </p:cBhvr>
                                      <p:to>
                                        <p:strVal val="visible"/>
                                      </p:to>
                                    </p:set>
                                    <p:animEffect transition="in" filter="blinds(horizontal)">
                                      <p:cBhvr>
                                        <p:cTn id="18" dur="500"/>
                                        <p:tgtEl>
                                          <p:spTgt spid="11777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7779"/>
                                        </p:tgtEl>
                                        <p:attrNameLst>
                                          <p:attrName>style.visibility</p:attrName>
                                        </p:attrNameLst>
                                      </p:cBhvr>
                                      <p:to>
                                        <p:strVal val="visible"/>
                                      </p:to>
                                    </p:set>
                                    <p:animEffect transition="in" filter="blinds(horizontal)">
                                      <p:cBhvr>
                                        <p:cTn id="23" dur="500"/>
                                        <p:tgtEl>
                                          <p:spTgt spid="11777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7778"/>
                                        </p:tgtEl>
                                        <p:attrNameLst>
                                          <p:attrName>style.visibility</p:attrName>
                                        </p:attrNameLst>
                                      </p:cBhvr>
                                      <p:to>
                                        <p:strVal val="visible"/>
                                      </p:to>
                                    </p:set>
                                    <p:animEffect transition="in" filter="blinds(horizontal)">
                                      <p:cBhvr>
                                        <p:cTn id="26" dur="500"/>
                                        <p:tgtEl>
                                          <p:spTgt spid="117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74" grpId="0" bldLvl="0" animBg="1"/>
      <p:bldP spid="117775" grpId="0" bldLvl="0" animBg="1"/>
      <p:bldP spid="117776" grpId="0" bldLvl="0" animBg="1"/>
      <p:bldP spid="117777" grpId="0" bldLvl="0" animBg="1"/>
      <p:bldP spid="117778" grpId="0" bldLvl="0" animBg="1"/>
      <p:bldP spid="11777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椭圆 7"/>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椭圆 8"/>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40" name="Picture 6"/>
          <p:cNvPicPr>
            <a:picLocks noChangeAspect="1" noChangeArrowheads="1"/>
          </p:cNvPicPr>
          <p:nvPr/>
        </p:nvPicPr>
        <p:blipFill>
          <a:blip r:embed="rId2" cstate="print"/>
          <a:srcRect/>
          <a:stretch>
            <a:fillRect/>
          </a:stretch>
        </p:blipFill>
        <p:spPr bwMode="auto">
          <a:xfrm>
            <a:off x="8229600" y="1039813"/>
            <a:ext cx="123825" cy="119062"/>
          </a:xfrm>
          <a:prstGeom prst="rect">
            <a:avLst/>
          </a:prstGeom>
          <a:noFill/>
          <a:ln w="9525">
            <a:noFill/>
            <a:miter lim="800000"/>
            <a:headEnd/>
            <a:tailEnd/>
          </a:ln>
        </p:spPr>
      </p:pic>
      <p:sp>
        <p:nvSpPr>
          <p:cNvPr id="11" name="椭圆 10"/>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4342" name="Picture 7" descr="F:\文件临时存放区\66_014_c\图片\image 298.png"/>
          <p:cNvPicPr>
            <a:picLocks noChangeAspect="1" noChangeArrowheads="1"/>
          </p:cNvPicPr>
          <p:nvPr/>
        </p:nvPicPr>
        <p:blipFill>
          <a:blip r:embed="rId3" cstate="print">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13"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44" name="icon_home" descr="F:\文件临时存放区\66_014_c\图片\image 304.png"/>
          <p:cNvPicPr>
            <a:picLocks noChangeAspect="1" noChangeArrowheads="1"/>
          </p:cNvPicPr>
          <p:nvPr/>
        </p:nvPicPr>
        <p:blipFill>
          <a:blip r:embed="rId4" cstate="print">
            <a:biLevel thresh="50000"/>
            <a:grayscl/>
          </a:blip>
          <a:srcRect/>
          <a:stretch>
            <a:fillRect/>
          </a:stretch>
        </p:blipFill>
        <p:spPr bwMode="auto">
          <a:xfrm>
            <a:off x="8521700" y="1023938"/>
            <a:ext cx="142875" cy="133350"/>
          </a:xfrm>
          <a:prstGeom prst="rect">
            <a:avLst/>
          </a:prstGeom>
          <a:noFill/>
          <a:ln w="9525">
            <a:noFill/>
            <a:miter lim="800000"/>
            <a:headEnd/>
            <a:tailEnd/>
          </a:ln>
        </p:spPr>
      </p:pic>
      <p:sp>
        <p:nvSpPr>
          <p:cNvPr id="14345" name="关于我们"/>
          <p:cNvSpPr>
            <a:spLocks noChangeArrowheads="1"/>
          </p:cNvSpPr>
          <p:nvPr/>
        </p:nvSpPr>
        <p:spPr bwMode="auto">
          <a:xfrm>
            <a:off x="568325" y="1060450"/>
            <a:ext cx="1407160" cy="460375"/>
          </a:xfrm>
          <a:prstGeom prst="rect">
            <a:avLst/>
          </a:prstGeom>
          <a:noFill/>
          <a:ln w="9525">
            <a:noFill/>
            <a:miter lim="800000"/>
          </a:ln>
        </p:spPr>
        <p:txBody>
          <a:bodyPr wrap="none">
            <a:spAutoFit/>
          </a:bodyPr>
          <a:lstStyle/>
          <a:p>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相关概念</a:t>
            </a:r>
          </a:p>
        </p:txBody>
      </p:sp>
      <p:pic>
        <p:nvPicPr>
          <p:cNvPr id="14346" name="arrow_游标"/>
          <p:cNvPicPr>
            <a:picLocks noChangeAspect="1" noChangeArrowheads="1"/>
          </p:cNvPicPr>
          <p:nvPr/>
        </p:nvPicPr>
        <p:blipFill>
          <a:blip r:embed="rId5" cstate="print"/>
          <a:srcRect/>
          <a:stretch>
            <a:fillRect/>
          </a:stretch>
        </p:blipFill>
        <p:spPr bwMode="auto">
          <a:xfrm>
            <a:off x="179388" y="1125538"/>
            <a:ext cx="357187" cy="360362"/>
          </a:xfrm>
          <a:prstGeom prst="rect">
            <a:avLst/>
          </a:prstGeom>
          <a:noFill/>
          <a:ln w="9525">
            <a:noFill/>
            <a:miter lim="800000"/>
            <a:headEnd/>
            <a:tailEnd/>
          </a:ln>
        </p:spPr>
      </p:pic>
      <p:sp>
        <p:nvSpPr>
          <p:cNvPr id="4" name="矩形 3"/>
          <p:cNvSpPr>
            <a:spLocks noChangeArrowheads="1"/>
          </p:cNvSpPr>
          <p:nvPr/>
        </p:nvSpPr>
        <p:spPr bwMode="auto">
          <a:xfrm>
            <a:off x="6368620" y="2419674"/>
            <a:ext cx="2508250" cy="1022350"/>
          </a:xfrm>
          <a:prstGeom prst="rect">
            <a:avLst/>
          </a:prstGeom>
          <a:solidFill>
            <a:schemeClr val="accent1">
              <a:lumMod val="20000"/>
              <a:lumOff val="80000"/>
            </a:schemeClr>
          </a:solidFill>
          <a:ln w="9525">
            <a:noFill/>
            <a:miter lim="800000"/>
          </a:ln>
        </p:spPr>
        <p:txBody>
          <a:bodyPr>
            <a:spAutoFit/>
          </a:bodyPr>
          <a:lstStyle/>
          <a:p>
            <a:pPr marL="171450" indent="-171450">
              <a:spcBef>
                <a:spcPct val="50000"/>
              </a:spcBef>
              <a:buFont typeface="Arial" panose="020B0604020202020204" pitchFamily="34" charset="0"/>
              <a:buChar char="•"/>
            </a:pPr>
            <a:r>
              <a:rPr lang="zh-CN" altLang="en-US" sz="1100" dirty="0">
                <a:ea typeface="楷体_GB2312" pitchFamily="49" charset="-122"/>
              </a:rPr>
              <a:t>作息及假期管理</a:t>
            </a:r>
            <a:endParaRPr lang="en-US" altLang="zh-CN" sz="1100" dirty="0">
              <a:ea typeface="楷体_GB2312" pitchFamily="49" charset="-122"/>
            </a:endParaRPr>
          </a:p>
          <a:p>
            <a:pPr marL="171450" indent="-171450">
              <a:spcBef>
                <a:spcPct val="50000"/>
              </a:spcBef>
              <a:buFont typeface="Arial" panose="020B0604020202020204" pitchFamily="34" charset="0"/>
              <a:buChar char="•"/>
            </a:pPr>
            <a:r>
              <a:rPr lang="zh-CN" altLang="en-US" sz="1100" dirty="0">
                <a:ea typeface="楷体_GB2312" pitchFamily="49" charset="-122"/>
              </a:rPr>
              <a:t>劳动保护</a:t>
            </a:r>
            <a:endParaRPr lang="en-US" altLang="zh-CN" sz="1100" dirty="0">
              <a:ea typeface="楷体_GB2312" pitchFamily="49" charset="-122"/>
            </a:endParaRPr>
          </a:p>
          <a:p>
            <a:pPr marL="171450" indent="-171450">
              <a:spcBef>
                <a:spcPct val="50000"/>
              </a:spcBef>
              <a:buFont typeface="Arial" panose="020B0604020202020204" pitchFamily="34" charset="0"/>
              <a:buChar char="•"/>
            </a:pPr>
            <a:r>
              <a:rPr lang="zh-CN" altLang="en-US" sz="1100" dirty="0">
                <a:ea typeface="楷体_GB2312" pitchFamily="49" charset="-122"/>
              </a:rPr>
              <a:t>安全管理</a:t>
            </a:r>
            <a:endParaRPr lang="en-US" altLang="zh-CN" sz="1100" dirty="0">
              <a:ea typeface="楷体_GB2312" pitchFamily="49" charset="-122"/>
            </a:endParaRPr>
          </a:p>
          <a:p>
            <a:pPr marL="171450" indent="-171450">
              <a:spcBef>
                <a:spcPct val="50000"/>
              </a:spcBef>
              <a:buFont typeface="Arial" panose="020B0604020202020204" pitchFamily="34" charset="0"/>
              <a:buChar char="•"/>
            </a:pPr>
            <a:r>
              <a:rPr lang="zh-CN" altLang="en-US" sz="1100" dirty="0">
                <a:ea typeface="楷体_GB2312" pitchFamily="49" charset="-122"/>
              </a:rPr>
              <a:t>健康管理</a:t>
            </a:r>
          </a:p>
        </p:txBody>
      </p:sp>
      <p:pic>
        <p:nvPicPr>
          <p:cNvPr id="6" name="图片 5"/>
          <p:cNvPicPr>
            <a:picLocks noChangeAspect="1"/>
          </p:cNvPicPr>
          <p:nvPr/>
        </p:nvPicPr>
        <p:blipFill>
          <a:blip r:embed="rId6" cstate="print"/>
          <a:srcRect/>
          <a:stretch>
            <a:fillRect/>
          </a:stretch>
        </p:blipFill>
        <p:spPr bwMode="auto">
          <a:xfrm>
            <a:off x="323528" y="2348880"/>
            <a:ext cx="1872207" cy="1222698"/>
          </a:xfrm>
          <a:prstGeom prst="rect">
            <a:avLst/>
          </a:prstGeom>
          <a:noFill/>
          <a:ln w="9525">
            <a:noFill/>
            <a:miter lim="800000"/>
            <a:headEnd/>
            <a:tailEnd/>
          </a:ln>
        </p:spPr>
      </p:pic>
      <p:cxnSp>
        <p:nvCxnSpPr>
          <p:cNvPr id="75" name="直接连接符 74"/>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0" name="组合 82"/>
          <p:cNvGrpSpPr/>
          <p:nvPr/>
        </p:nvGrpSpPr>
        <p:grpSpPr bwMode="auto">
          <a:xfrm>
            <a:off x="230267" y="3571577"/>
            <a:ext cx="2234162" cy="2232134"/>
            <a:chOff x="6842888" y="3147514"/>
            <a:chExt cx="1761062" cy="2230407"/>
          </a:xfrm>
        </p:grpSpPr>
        <p:cxnSp>
          <p:nvCxnSpPr>
            <p:cNvPr id="84" name="直接箭头连接符 83"/>
            <p:cNvCxnSpPr>
              <a:stCxn id="6" idx="2"/>
            </p:cNvCxnSpPr>
            <p:nvPr/>
          </p:nvCxnSpPr>
          <p:spPr>
            <a:xfrm>
              <a:off x="7654278" y="3147514"/>
              <a:ext cx="1" cy="359200"/>
            </a:xfrm>
            <a:prstGeom prst="straightConnector1">
              <a:avLst/>
            </a:prstGeom>
            <a:ln w="127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4364" name="TextBox 103"/>
            <p:cNvSpPr txBox="1">
              <a:spLocks noChangeArrowheads="1"/>
            </p:cNvSpPr>
            <p:nvPr/>
          </p:nvSpPr>
          <p:spPr bwMode="auto">
            <a:xfrm>
              <a:off x="6916399" y="3436753"/>
              <a:ext cx="1687551" cy="336924"/>
            </a:xfrm>
            <a:prstGeom prst="rect">
              <a:avLst/>
            </a:prstGeom>
            <a:noFill/>
            <a:ln w="9525">
              <a:noFill/>
              <a:miter lim="800000"/>
            </a:ln>
          </p:spPr>
          <p:txBody>
            <a:bodyPr>
              <a:spAutoFit/>
            </a:bodyPr>
            <a:lstStyle/>
            <a:p>
              <a:pPr algn="ctr"/>
              <a:r>
                <a:rPr lang="zh-CN" altLang="en-US" sz="1600" dirty="0">
                  <a:solidFill>
                    <a:srgbClr val="00B0F0"/>
                  </a:solidFill>
                  <a:latin typeface="微软雅黑" panose="020B0503020204020204" pitchFamily="34" charset="-122"/>
                  <a:ea typeface="微软雅黑" panose="020B0503020204020204" pitchFamily="34" charset="-122"/>
                </a:rPr>
                <a:t>人是万物之灵</a:t>
              </a:r>
            </a:p>
          </p:txBody>
        </p:sp>
        <p:sp>
          <p:nvSpPr>
            <p:cNvPr id="86" name="TextBox 104"/>
            <p:cNvSpPr txBox="1"/>
            <p:nvPr/>
          </p:nvSpPr>
          <p:spPr>
            <a:xfrm>
              <a:off x="6842888" y="3626043"/>
              <a:ext cx="1703971" cy="1751878"/>
            </a:xfrm>
            <a:prstGeom prst="rect">
              <a:avLst/>
            </a:prstGeom>
            <a:noFill/>
          </p:spPr>
          <p:txBody>
            <a:bodyPr>
              <a:spAutoFit/>
            </a:bodyPr>
            <a:lstStyle/>
            <a:p>
              <a:pPr marL="171450" indent="-171450" fontAlgn="auto">
                <a:spcBef>
                  <a:spcPts val="0"/>
                </a:spcBef>
                <a:spcAft>
                  <a:spcPts val="0"/>
                </a:spcAft>
                <a:buFont typeface="Arial" panose="020B0604020202020204" pitchFamily="34" charset="0"/>
                <a:buChar char="•"/>
                <a:defRPr/>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人是宇宙中最智慧的生物</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人是大自然进化的最完美的结果</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人本身由心理与生理两大方面构成</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人力资源是蕴藏在人身体内部的</a:t>
              </a:r>
              <a:r>
                <a:rPr lang="zh-CN" altLang="en-US" sz="1200" dirty="0">
                  <a:solidFill>
                    <a:srgbClr val="C00000"/>
                  </a:solidFill>
                  <a:latin typeface="黑体" panose="02010609060101010101" pitchFamily="49" charset="-122"/>
                  <a:ea typeface="黑体" panose="02010609060101010101" pitchFamily="49" charset="-122"/>
                </a:rPr>
                <a:t>生理特性</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en-US" sz="1200" dirty="0">
                  <a:solidFill>
                    <a:srgbClr val="C00000"/>
                  </a:solidFill>
                  <a:latin typeface="黑体" panose="02010609060101010101" pitchFamily="49" charset="-122"/>
                  <a:ea typeface="黑体" panose="02010609060101010101" pitchFamily="49" charset="-122"/>
                </a:rPr>
                <a:t>心理特性</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潜力的总和</a:t>
              </a:r>
            </a:p>
          </p:txBody>
        </p:sp>
      </p:grpSp>
      <p:grpSp>
        <p:nvGrpSpPr>
          <p:cNvPr id="12" name="组合 86"/>
          <p:cNvGrpSpPr/>
          <p:nvPr/>
        </p:nvGrpSpPr>
        <p:grpSpPr bwMode="auto">
          <a:xfrm>
            <a:off x="4161340" y="2047040"/>
            <a:ext cx="2210864" cy="1500720"/>
            <a:chOff x="8379769" y="788175"/>
            <a:chExt cx="2213620" cy="2226320"/>
          </a:xfrm>
        </p:grpSpPr>
        <p:sp>
          <p:nvSpPr>
            <p:cNvPr id="14361" name="TextBox 103"/>
            <p:cNvSpPr txBox="1">
              <a:spLocks noChangeArrowheads="1"/>
            </p:cNvSpPr>
            <p:nvPr/>
          </p:nvSpPr>
          <p:spPr bwMode="auto">
            <a:xfrm>
              <a:off x="8379769" y="788175"/>
              <a:ext cx="1687551" cy="500214"/>
            </a:xfrm>
            <a:prstGeom prst="rect">
              <a:avLst/>
            </a:prstGeom>
            <a:noFill/>
            <a:ln w="9525">
              <a:noFill/>
              <a:miter lim="800000"/>
            </a:ln>
          </p:spPr>
          <p:txBody>
            <a:bodyPr>
              <a:spAutoFit/>
            </a:bodyPr>
            <a:lstStyle/>
            <a:p>
              <a:pPr algn="ctr"/>
              <a:r>
                <a:rPr lang="zh-CN" altLang="en-US" sz="1600" dirty="0">
                  <a:solidFill>
                    <a:srgbClr val="00B0F0"/>
                  </a:solidFill>
                  <a:latin typeface="微软雅黑" panose="020B0503020204020204" pitchFamily="34" charset="-122"/>
                  <a:ea typeface="微软雅黑" panose="020B0503020204020204" pitchFamily="34" charset="-122"/>
                </a:rPr>
                <a:t>生理特征</a:t>
              </a:r>
            </a:p>
          </p:txBody>
        </p:sp>
        <p:sp>
          <p:nvSpPr>
            <p:cNvPr id="90" name="TextBox 104"/>
            <p:cNvSpPr txBox="1"/>
            <p:nvPr/>
          </p:nvSpPr>
          <p:spPr>
            <a:xfrm>
              <a:off x="8718846" y="1235955"/>
              <a:ext cx="1874543" cy="1778540"/>
            </a:xfrm>
            <a:prstGeom prst="rect">
              <a:avLst/>
            </a:prstGeom>
            <a:noFill/>
          </p:spPr>
          <p:txBody>
            <a:bodyPr wrap="square">
              <a:spAutoFit/>
            </a:bodyPr>
            <a:lstStyle/>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身体健康程度</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身体的完好程度</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体力</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行为的协调程度</a:t>
              </a:r>
            </a:p>
          </p:txBody>
        </p:sp>
      </p:grpSp>
      <p:sp>
        <p:nvSpPr>
          <p:cNvPr id="14358" name="TextBox 103"/>
          <p:cNvSpPr txBox="1">
            <a:spLocks noChangeArrowheads="1"/>
          </p:cNvSpPr>
          <p:nvPr/>
        </p:nvSpPr>
        <p:spPr bwMode="auto">
          <a:xfrm>
            <a:off x="4095089" y="3711744"/>
            <a:ext cx="1686973" cy="337185"/>
          </a:xfrm>
          <a:prstGeom prst="rect">
            <a:avLst/>
          </a:prstGeom>
          <a:noFill/>
          <a:ln w="9525">
            <a:noFill/>
            <a:miter lim="800000"/>
          </a:ln>
        </p:spPr>
        <p:txBody>
          <a:bodyPr>
            <a:spAutoFit/>
          </a:bodyPr>
          <a:lstStyle/>
          <a:p>
            <a:pPr algn="ctr"/>
            <a:r>
              <a:rPr lang="zh-CN" altLang="en-US" sz="1600" dirty="0">
                <a:solidFill>
                  <a:srgbClr val="00B0F0"/>
                </a:solidFill>
                <a:latin typeface="微软雅黑" panose="020B0503020204020204" pitchFamily="34" charset="-122"/>
                <a:ea typeface="微软雅黑" panose="020B0503020204020204" pitchFamily="34" charset="-122"/>
              </a:rPr>
              <a:t>心理特征</a:t>
            </a:r>
          </a:p>
        </p:txBody>
      </p:sp>
      <p:cxnSp>
        <p:nvCxnSpPr>
          <p:cNvPr id="43" name="直接箭头连接符 42"/>
          <p:cNvCxnSpPr/>
          <p:nvPr/>
        </p:nvCxnSpPr>
        <p:spPr bwMode="auto">
          <a:xfrm>
            <a:off x="4211960" y="4919554"/>
            <a:ext cx="287883" cy="719"/>
          </a:xfrm>
          <a:prstGeom prst="straightConnector1">
            <a:avLst/>
          </a:prstGeom>
          <a:ln w="127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4" name="TextBox 104"/>
          <p:cNvSpPr txBox="1"/>
          <p:nvPr/>
        </p:nvSpPr>
        <p:spPr bwMode="auto">
          <a:xfrm>
            <a:off x="4499992" y="4005064"/>
            <a:ext cx="1944216" cy="1476375"/>
          </a:xfrm>
          <a:prstGeom prst="rect">
            <a:avLst/>
          </a:prstGeom>
          <a:noFill/>
        </p:spPr>
        <p:txBody>
          <a:bodyPr wrap="square">
            <a:spAutoFit/>
          </a:bodyPr>
          <a:lstStyle/>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知识</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技能</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经验</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态度和意愿</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素质特征</a:t>
            </a:r>
          </a:p>
        </p:txBody>
      </p:sp>
      <p:sp>
        <p:nvSpPr>
          <p:cNvPr id="49" name="Line 18"/>
          <p:cNvSpPr>
            <a:spLocks noChangeShapeType="1"/>
          </p:cNvSpPr>
          <p:nvPr/>
        </p:nvSpPr>
        <p:spPr bwMode="auto">
          <a:xfrm flipV="1">
            <a:off x="2413251" y="3643026"/>
            <a:ext cx="6730749" cy="1998"/>
          </a:xfrm>
          <a:prstGeom prst="line">
            <a:avLst/>
          </a:prstGeom>
          <a:noFill/>
          <a:ln w="9525" cap="rnd">
            <a:solidFill>
              <a:schemeClr val="tx1"/>
            </a:solidFill>
            <a:prstDash val="sysDot"/>
            <a:round/>
          </a:ln>
        </p:spPr>
        <p:txBody>
          <a:bodyPr wrap="none" anchor="ctr"/>
          <a:lstStyle/>
          <a:p>
            <a:endParaRPr lang="zh-CN" altLang="en-US"/>
          </a:p>
        </p:txBody>
      </p:sp>
      <p:cxnSp>
        <p:nvCxnSpPr>
          <p:cNvPr id="51" name="直接箭头连接符 50"/>
          <p:cNvCxnSpPr/>
          <p:nvPr/>
        </p:nvCxnSpPr>
        <p:spPr bwMode="auto">
          <a:xfrm>
            <a:off x="4211960" y="2780928"/>
            <a:ext cx="287883" cy="719"/>
          </a:xfrm>
          <a:prstGeom prst="straightConnector1">
            <a:avLst/>
          </a:prstGeom>
          <a:ln w="127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2" name="WordArt 7"/>
          <p:cNvSpPr>
            <a:spLocks noChangeArrowheads="1" noChangeShapeType="1" noTextEdit="1"/>
          </p:cNvSpPr>
          <p:nvPr/>
        </p:nvSpPr>
        <p:spPr bwMode="auto">
          <a:xfrm>
            <a:off x="2339752" y="5611089"/>
            <a:ext cx="6108344" cy="266183"/>
          </a:xfrm>
          <a:prstGeom prst="rect">
            <a:avLst/>
          </a:prstGeom>
        </p:spPr>
        <p:txBody>
          <a:bodyPr wrap="none" fromWordArt="1">
            <a:prstTxWarp prst="textPlain">
              <a:avLst>
                <a:gd name="adj" fmla="val 50000"/>
              </a:avLst>
            </a:prstTxWarp>
          </a:bodyPr>
          <a:lstStyle/>
          <a:p>
            <a:pPr algn="ctr">
              <a:defRPr/>
            </a:pPr>
            <a:r>
              <a:rPr lang="zh-CN" altLang="en-US" sz="3600" kern="10" dirty="0">
                <a:ln w="19050">
                  <a:solidFill>
                    <a:srgbClr val="FF6600"/>
                  </a:solidFill>
                  <a:round/>
                </a:ln>
                <a:solidFill>
                  <a:srgbClr val="FFFF00"/>
                </a:solidFill>
                <a:effectLst>
                  <a:outerShdw dist="35921" dir="2700000" algn="ctr" rotWithShape="0">
                    <a:srgbClr val="990000"/>
                  </a:outerShdw>
                </a:effectLst>
                <a:latin typeface="宋体" panose="02010600030101010101" pitchFamily="2" charset="-122"/>
                <a:ea typeface="宋体" panose="02010600030101010101" pitchFamily="2" charset="-122"/>
              </a:rPr>
              <a:t>行为是生理特征与心理特征的外化形式</a:t>
            </a:r>
          </a:p>
        </p:txBody>
      </p:sp>
      <p:grpSp>
        <p:nvGrpSpPr>
          <p:cNvPr id="30" name="Group 10"/>
          <p:cNvGrpSpPr/>
          <p:nvPr/>
        </p:nvGrpSpPr>
        <p:grpSpPr bwMode="auto">
          <a:xfrm>
            <a:off x="250824" y="1835150"/>
            <a:ext cx="3889115" cy="369888"/>
            <a:chOff x="158" y="616"/>
            <a:chExt cx="2245" cy="233"/>
          </a:xfrm>
        </p:grpSpPr>
        <p:sp>
          <p:nvSpPr>
            <p:cNvPr id="31"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人及人力资源主要指什么</a:t>
              </a:r>
            </a:p>
          </p:txBody>
        </p:sp>
        <p:grpSp>
          <p:nvGrpSpPr>
            <p:cNvPr id="32" name="arrow_1"/>
            <p:cNvGrpSpPr>
              <a:grpSpLocks noChangeAspect="1"/>
            </p:cNvGrpSpPr>
            <p:nvPr/>
          </p:nvGrpSpPr>
          <p:grpSpPr bwMode="auto">
            <a:xfrm>
              <a:off x="158" y="647"/>
              <a:ext cx="182" cy="175"/>
              <a:chOff x="510977" y="1676698"/>
              <a:chExt cx="174686" cy="174686"/>
            </a:xfrm>
          </p:grpSpPr>
          <p:sp>
            <p:nvSpPr>
              <p:cNvPr id="33" name="椭圆 32"/>
              <p:cNvSpPr/>
              <p:nvPr/>
            </p:nvSpPr>
            <p:spPr>
              <a:xfrm>
                <a:off x="510977" y="1676698"/>
                <a:ext cx="174785"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34" name="直接连接符 33"/>
              <p:cNvCxnSpPr/>
              <p:nvPr/>
            </p:nvCxnSpPr>
            <p:spPr>
              <a:xfrm>
                <a:off x="541452" y="1766536"/>
                <a:ext cx="95908"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2700000">
                <a:off x="579311"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8100000">
                <a:off x="583580" y="1791491"/>
                <a:ext cx="7529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pic>
        <p:nvPicPr>
          <p:cNvPr id="3" name="图片 2"/>
          <p:cNvPicPr>
            <a:picLocks noChangeAspect="1"/>
          </p:cNvPicPr>
          <p:nvPr/>
        </p:nvPicPr>
        <p:blipFill>
          <a:blip r:embed="rId7"/>
          <a:stretch>
            <a:fillRect/>
          </a:stretch>
        </p:blipFill>
        <p:spPr>
          <a:xfrm>
            <a:off x="2413251" y="2344722"/>
            <a:ext cx="1726681" cy="1222698"/>
          </a:xfrm>
          <a:prstGeom prst="rect">
            <a:avLst/>
          </a:prstGeom>
        </p:spPr>
      </p:pic>
      <p:sp>
        <p:nvSpPr>
          <p:cNvPr id="41" name="矩形 40"/>
          <p:cNvSpPr>
            <a:spLocks noChangeArrowheads="1"/>
          </p:cNvSpPr>
          <p:nvPr/>
        </p:nvSpPr>
        <p:spPr bwMode="auto">
          <a:xfrm>
            <a:off x="6368620" y="4059655"/>
            <a:ext cx="2508250" cy="1276350"/>
          </a:xfrm>
          <a:prstGeom prst="rect">
            <a:avLst/>
          </a:prstGeom>
          <a:solidFill>
            <a:schemeClr val="accent1">
              <a:lumMod val="20000"/>
              <a:lumOff val="80000"/>
            </a:schemeClr>
          </a:solidFill>
          <a:ln w="9525">
            <a:noFill/>
            <a:miter lim="800000"/>
          </a:ln>
        </p:spPr>
        <p:txBody>
          <a:bodyPr>
            <a:spAutoFit/>
          </a:bodyPr>
          <a:lstStyle/>
          <a:p>
            <a:pPr marL="171450" indent="-171450">
              <a:spcBef>
                <a:spcPct val="50000"/>
              </a:spcBef>
              <a:buFont typeface="Arial" panose="020B0604020202020204" pitchFamily="34" charset="0"/>
              <a:buChar char="•"/>
            </a:pPr>
            <a:r>
              <a:rPr lang="zh-CN" altLang="en-US" sz="1100" dirty="0">
                <a:ea typeface="楷体_GB2312" pitchFamily="49" charset="-122"/>
              </a:rPr>
              <a:t>战略人力资源管理</a:t>
            </a:r>
            <a:endParaRPr lang="en-US" altLang="zh-CN" sz="1100" dirty="0">
              <a:ea typeface="楷体_GB2312" pitchFamily="49" charset="-122"/>
            </a:endParaRPr>
          </a:p>
          <a:p>
            <a:pPr marL="171450" indent="-171450">
              <a:spcBef>
                <a:spcPct val="50000"/>
              </a:spcBef>
              <a:buFont typeface="Arial" panose="020B0604020202020204" pitchFamily="34" charset="0"/>
              <a:buChar char="•"/>
            </a:pPr>
            <a:r>
              <a:rPr lang="zh-CN" altLang="en-US" sz="1100" dirty="0">
                <a:ea typeface="楷体_GB2312" pitchFamily="49" charset="-122"/>
              </a:rPr>
              <a:t>素质模型与岗位管理</a:t>
            </a:r>
            <a:endParaRPr lang="en-US" altLang="zh-CN" sz="1100" dirty="0">
              <a:ea typeface="楷体_GB2312" pitchFamily="49" charset="-122"/>
            </a:endParaRPr>
          </a:p>
          <a:p>
            <a:pPr marL="171450" indent="-171450">
              <a:spcBef>
                <a:spcPct val="50000"/>
              </a:spcBef>
              <a:buFont typeface="Arial" panose="020B0604020202020204" pitchFamily="34" charset="0"/>
              <a:buChar char="•"/>
            </a:pPr>
            <a:r>
              <a:rPr lang="zh-CN" altLang="en-US" sz="1100" dirty="0">
                <a:ea typeface="楷体_GB2312" pitchFamily="49" charset="-122"/>
              </a:rPr>
              <a:t>招聘管理与人才测评</a:t>
            </a:r>
            <a:endParaRPr lang="en-US" altLang="zh-CN" sz="1100" dirty="0">
              <a:ea typeface="楷体_GB2312" pitchFamily="49" charset="-122"/>
            </a:endParaRPr>
          </a:p>
          <a:p>
            <a:pPr marL="171450" indent="-171450">
              <a:spcBef>
                <a:spcPct val="50000"/>
              </a:spcBef>
              <a:buFont typeface="Arial" panose="020B0604020202020204" pitchFamily="34" charset="0"/>
              <a:buChar char="•"/>
            </a:pPr>
            <a:r>
              <a:rPr lang="zh-CN" altLang="en-US" sz="1100" dirty="0">
                <a:ea typeface="楷体_GB2312" pitchFamily="49" charset="-122"/>
              </a:rPr>
              <a:t>绩效与薪酬管理</a:t>
            </a:r>
            <a:endParaRPr lang="en-US" altLang="zh-CN" sz="1100" dirty="0">
              <a:ea typeface="楷体_GB2312" pitchFamily="49" charset="-122"/>
            </a:endParaRPr>
          </a:p>
          <a:p>
            <a:pPr marL="171450" indent="-171450">
              <a:spcBef>
                <a:spcPct val="50000"/>
              </a:spcBef>
              <a:buFont typeface="Arial" panose="020B0604020202020204" pitchFamily="34" charset="0"/>
              <a:buChar char="•"/>
            </a:pPr>
            <a:r>
              <a:rPr lang="zh-CN" altLang="en-US" sz="1100" dirty="0">
                <a:ea typeface="楷体_GB2312" pitchFamily="49" charset="-122"/>
              </a:rPr>
              <a:t>培训及职业生涯管理等</a:t>
            </a:r>
          </a:p>
        </p:txBody>
      </p:sp>
      <p:pic>
        <p:nvPicPr>
          <p:cNvPr id="16" name="图片 15"/>
          <p:cNvPicPr>
            <a:picLocks noChangeAspect="1"/>
          </p:cNvPicPr>
          <p:nvPr/>
        </p:nvPicPr>
        <p:blipFill>
          <a:blip r:embed="rId8"/>
          <a:stretch>
            <a:fillRect/>
          </a:stretch>
        </p:blipFill>
        <p:spPr>
          <a:xfrm>
            <a:off x="2401574" y="4059655"/>
            <a:ext cx="1734616" cy="1459693"/>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4358" grpId="0"/>
      <p:bldP spid="44" grpId="0"/>
      <p:bldP spid="49" grpId="0" bldLvl="0" animBg="1"/>
      <p:bldP spid="52" grpId="0"/>
      <p:bldP spid="4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椭圆 7"/>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椭圆 8"/>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269" name="Picture 6"/>
          <p:cNvPicPr>
            <a:picLocks noChangeAspect="1" noChangeArrowheads="1"/>
          </p:cNvPicPr>
          <p:nvPr/>
        </p:nvPicPr>
        <p:blipFill>
          <a:blip r:embed="rId2"/>
          <a:srcRect/>
          <a:stretch>
            <a:fillRect/>
          </a:stretch>
        </p:blipFill>
        <p:spPr bwMode="auto">
          <a:xfrm>
            <a:off x="8229600" y="1039813"/>
            <a:ext cx="123825" cy="119062"/>
          </a:xfrm>
          <a:prstGeom prst="rect">
            <a:avLst/>
          </a:prstGeom>
          <a:noFill/>
          <a:ln w="9525">
            <a:noFill/>
            <a:miter lim="800000"/>
            <a:headEnd/>
            <a:tailEnd/>
          </a:ln>
        </p:spPr>
      </p:pic>
      <p:sp>
        <p:nvSpPr>
          <p:cNvPr id="11" name="椭圆 10"/>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1271" name="Picture 7" descr="F:\文件临时存放区\66_014_c\图片\image 298.png"/>
          <p:cNvPicPr>
            <a:picLocks noChangeAspect="1" noChangeArrowheads="1"/>
          </p:cNvPicPr>
          <p:nvPr/>
        </p:nvPicPr>
        <p:blipFill>
          <a:blip r:embed="rId3">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13"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273" name="icon_home" descr="F:\文件临时存放区\66_014_c\图片\image 304.png"/>
          <p:cNvPicPr>
            <a:picLocks noChangeAspect="1" noChangeArrowheads="1"/>
          </p:cNvPicPr>
          <p:nvPr/>
        </p:nvPicPr>
        <p:blipFill>
          <a:blip r:embed="rId4">
            <a:biLevel thresh="50000"/>
            <a:grayscl/>
          </a:blip>
          <a:srcRect/>
          <a:stretch>
            <a:fillRect/>
          </a:stretch>
        </p:blipFill>
        <p:spPr bwMode="auto">
          <a:xfrm>
            <a:off x="8521700" y="1023938"/>
            <a:ext cx="142875" cy="133350"/>
          </a:xfrm>
          <a:prstGeom prst="rect">
            <a:avLst/>
          </a:prstGeom>
          <a:noFill/>
          <a:ln w="9525">
            <a:noFill/>
            <a:miter lim="800000"/>
            <a:headEnd/>
            <a:tailEnd/>
          </a:ln>
        </p:spPr>
      </p:pic>
      <p:sp>
        <p:nvSpPr>
          <p:cNvPr id="11275" name="关于我们"/>
          <p:cNvSpPr>
            <a:spLocks noChangeArrowheads="1"/>
          </p:cNvSpPr>
          <p:nvPr/>
        </p:nvSpPr>
        <p:spPr bwMode="auto">
          <a:xfrm>
            <a:off x="568325" y="1060450"/>
            <a:ext cx="4927600" cy="460375"/>
          </a:xfrm>
          <a:prstGeom prst="rect">
            <a:avLst/>
          </a:prstGeom>
          <a:noFill/>
          <a:ln w="9525">
            <a:noFill/>
            <a:miter lim="800000"/>
          </a:ln>
        </p:spPr>
        <p:txBody>
          <a:bodyPr wrap="none">
            <a:spAutoFit/>
          </a:bodyPr>
          <a:lstStyle/>
          <a:p>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对心理特征的进一步区分</a:t>
            </a:r>
            <a:r>
              <a:rPr lang="en-US" altLang="zh-CN"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a:t>
            </a:r>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素质模型</a:t>
            </a:r>
          </a:p>
        </p:txBody>
      </p:sp>
      <p:pic>
        <p:nvPicPr>
          <p:cNvPr id="11276" name="arrow_游标"/>
          <p:cNvPicPr>
            <a:picLocks noChangeAspect="1" noChangeArrowheads="1"/>
          </p:cNvPicPr>
          <p:nvPr/>
        </p:nvPicPr>
        <p:blipFill>
          <a:blip r:embed="rId5"/>
          <a:srcRect/>
          <a:stretch>
            <a:fillRect/>
          </a:stretch>
        </p:blipFill>
        <p:spPr bwMode="auto">
          <a:xfrm>
            <a:off x="179388" y="1125538"/>
            <a:ext cx="357187" cy="360362"/>
          </a:xfrm>
          <a:prstGeom prst="rect">
            <a:avLst/>
          </a:prstGeom>
          <a:noFill/>
          <a:ln w="9525">
            <a:noFill/>
            <a:miter lim="800000"/>
            <a:headEnd/>
            <a:tailEnd/>
          </a:ln>
        </p:spPr>
      </p:pic>
      <p:cxnSp>
        <p:nvCxnSpPr>
          <p:cNvPr id="75" name="直接连接符 74"/>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76" name="Group 10"/>
          <p:cNvGrpSpPr/>
          <p:nvPr/>
        </p:nvGrpSpPr>
        <p:grpSpPr bwMode="auto">
          <a:xfrm>
            <a:off x="250826" y="1773238"/>
            <a:ext cx="3961133" cy="369887"/>
            <a:chOff x="158" y="616"/>
            <a:chExt cx="2245" cy="233"/>
          </a:xfrm>
        </p:grpSpPr>
        <p:sp>
          <p:nvSpPr>
            <p:cNvPr id="77"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dirty="0">
                  <a:solidFill>
                    <a:schemeClr val="bg1"/>
                  </a:solidFill>
                  <a:latin typeface="微软雅黑" panose="020B0503020204020204" pitchFamily="34" charset="-122"/>
                  <a:ea typeface="微软雅黑" panose="020B0503020204020204" pitchFamily="34" charset="-122"/>
                </a:rPr>
                <a:t>更加重要的心理特征是什么</a:t>
              </a:r>
            </a:p>
          </p:txBody>
        </p:sp>
        <p:grpSp>
          <p:nvGrpSpPr>
            <p:cNvPr id="78" name="arrow_1"/>
            <p:cNvGrpSpPr>
              <a:grpSpLocks noChangeAspect="1"/>
            </p:cNvGrpSpPr>
            <p:nvPr/>
          </p:nvGrpSpPr>
          <p:grpSpPr bwMode="auto">
            <a:xfrm>
              <a:off x="158" y="647"/>
              <a:ext cx="182" cy="175"/>
              <a:chOff x="510977" y="1676698"/>
              <a:chExt cx="174686" cy="174686"/>
            </a:xfrm>
          </p:grpSpPr>
          <p:sp>
            <p:nvSpPr>
              <p:cNvPr id="79" name="椭圆 78"/>
              <p:cNvSpPr/>
              <p:nvPr/>
            </p:nvSpPr>
            <p:spPr>
              <a:xfrm>
                <a:off x="510977" y="1676698"/>
                <a:ext cx="174431" cy="174687"/>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80" name="直接连接符 79"/>
              <p:cNvCxnSpPr/>
              <p:nvPr/>
            </p:nvCxnSpPr>
            <p:spPr>
              <a:xfrm>
                <a:off x="542152" y="1766537"/>
                <a:ext cx="9500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2700000">
                <a:off x="579688" y="1741083"/>
                <a:ext cx="748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rot="8100000">
                <a:off x="583718" y="1791492"/>
                <a:ext cx="7571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pic>
        <p:nvPicPr>
          <p:cNvPr id="3" name="图片 2"/>
          <p:cNvPicPr>
            <a:picLocks noChangeAspect="1"/>
          </p:cNvPicPr>
          <p:nvPr/>
        </p:nvPicPr>
        <p:blipFill>
          <a:blip r:embed="rId6"/>
          <a:stretch>
            <a:fillRect/>
          </a:stretch>
        </p:blipFill>
        <p:spPr>
          <a:xfrm>
            <a:off x="4505049" y="2202625"/>
            <a:ext cx="2555136" cy="1215445"/>
          </a:xfrm>
          <a:prstGeom prst="rect">
            <a:avLst/>
          </a:prstGeom>
        </p:spPr>
      </p:pic>
      <p:sp>
        <p:nvSpPr>
          <p:cNvPr id="40" name="矩形 39"/>
          <p:cNvSpPr/>
          <p:nvPr/>
        </p:nvSpPr>
        <p:spPr>
          <a:xfrm>
            <a:off x="7198296" y="2244807"/>
            <a:ext cx="1848591" cy="1099185"/>
          </a:xfrm>
          <a:prstGeom prst="rect">
            <a:avLst/>
          </a:prstGeom>
        </p:spPr>
        <p:txBody>
          <a:bodyPr wrap="square">
            <a:spAutoFit/>
          </a:bodyPr>
          <a:lstStyle/>
          <a:p>
            <a:pPr>
              <a:spcBef>
                <a:spcPct val="50000"/>
              </a:spcBef>
            </a:pPr>
            <a:r>
              <a:rPr lang="zh-CN" altLang="en-US" sz="1600" dirty="0">
                <a:solidFill>
                  <a:srgbClr val="00B0F0"/>
                </a:solidFill>
                <a:latin typeface="微软雅黑" panose="020B0503020204020204" pitchFamily="34" charset="-122"/>
                <a:ea typeface="微软雅黑" panose="020B0503020204020204" pitchFamily="34" charset="-122"/>
              </a:rPr>
              <a:t>典型特征：</a:t>
            </a:r>
            <a:endParaRPr lang="en-US" altLang="zh-CN" sz="1600" dirty="0">
              <a:solidFill>
                <a:srgbClr val="00B0F0"/>
              </a:solidFill>
              <a:latin typeface="微软雅黑" panose="020B0503020204020204" pitchFamily="34" charset="-122"/>
              <a:ea typeface="微软雅黑" panose="020B0503020204020204" pitchFamily="34" charset="-122"/>
            </a:endParaRPr>
          </a:p>
          <a:p>
            <a:pPr>
              <a:spcBef>
                <a:spcPct val="50000"/>
              </a:spcBef>
            </a:pPr>
            <a:r>
              <a:rPr lang="zh-CN" altLang="en-US" sz="1100" dirty="0">
                <a:ea typeface="楷体_GB2312" pitchFamily="49" charset="-122"/>
              </a:rPr>
              <a:t>专注、坚持、单纯、执着</a:t>
            </a:r>
            <a:endParaRPr lang="en-US" altLang="zh-CN" sz="1100" dirty="0">
              <a:ea typeface="楷体_GB2312" pitchFamily="49" charset="-122"/>
            </a:endParaRPr>
          </a:p>
          <a:p>
            <a:pPr>
              <a:spcBef>
                <a:spcPct val="50000"/>
              </a:spcBef>
            </a:pPr>
            <a:r>
              <a:rPr lang="zh-CN" altLang="en-US" sz="1100" dirty="0">
                <a:ea typeface="楷体_GB2312" pitchFamily="49" charset="-122"/>
              </a:rPr>
              <a:t>认真、严谨、执行、诚实</a:t>
            </a:r>
            <a:endParaRPr lang="en-US" altLang="zh-CN" sz="1100" dirty="0">
              <a:ea typeface="楷体_GB2312" pitchFamily="49" charset="-122"/>
            </a:endParaRPr>
          </a:p>
          <a:p>
            <a:pPr>
              <a:spcBef>
                <a:spcPct val="50000"/>
              </a:spcBef>
            </a:pPr>
            <a:r>
              <a:rPr lang="zh-CN" altLang="en-US" sz="1100" dirty="0">
                <a:ea typeface="楷体_GB2312" pitchFamily="49" charset="-122"/>
              </a:rPr>
              <a:t>坚韧、信用、善良、承诺</a:t>
            </a:r>
          </a:p>
        </p:txBody>
      </p:sp>
      <p:pic>
        <p:nvPicPr>
          <p:cNvPr id="31" name="图片 30"/>
          <p:cNvPicPr>
            <a:picLocks noChangeAspect="1"/>
          </p:cNvPicPr>
          <p:nvPr/>
        </p:nvPicPr>
        <p:blipFill>
          <a:blip r:embed="rId7"/>
          <a:stretch>
            <a:fillRect/>
          </a:stretch>
        </p:blipFill>
        <p:spPr>
          <a:xfrm>
            <a:off x="285345" y="2351345"/>
            <a:ext cx="1988788" cy="3525925"/>
          </a:xfrm>
          <a:prstGeom prst="rect">
            <a:avLst/>
          </a:prstGeom>
        </p:spPr>
      </p:pic>
      <p:sp>
        <p:nvSpPr>
          <p:cNvPr id="32" name="矩形 31"/>
          <p:cNvSpPr/>
          <p:nvPr/>
        </p:nvSpPr>
        <p:spPr>
          <a:xfrm>
            <a:off x="2384354" y="2536158"/>
            <a:ext cx="1988784" cy="1276350"/>
          </a:xfrm>
          <a:prstGeom prst="rect">
            <a:avLst/>
          </a:prstGeom>
        </p:spPr>
        <p:txBody>
          <a:bodyPr wrap="square">
            <a:spAutoFit/>
          </a:bodyPr>
          <a:lstStyle/>
          <a:p>
            <a:pPr marL="171450" indent="-171450">
              <a:lnSpc>
                <a:spcPct val="150000"/>
              </a:lnSpc>
              <a:spcBef>
                <a:spcPct val="50000"/>
              </a:spcBef>
              <a:buFont typeface="Arial" panose="020B0604020202020204" pitchFamily="34" charset="0"/>
              <a:buChar char="•"/>
            </a:pPr>
            <a:r>
              <a:rPr lang="zh-CN" altLang="en-US" sz="1100" dirty="0">
                <a:solidFill>
                  <a:srgbClr val="00B0F0"/>
                </a:solidFill>
                <a:latin typeface="微软雅黑" panose="020B0503020204020204" pitchFamily="34" charset="-122"/>
                <a:ea typeface="微软雅黑" panose="020B0503020204020204" pitchFamily="34" charset="-122"/>
              </a:rPr>
              <a:t>行为：</a:t>
            </a:r>
            <a:r>
              <a:rPr lang="zh-CN" altLang="en-US" sz="1100" dirty="0">
                <a:ea typeface="楷体_GB2312" pitchFamily="49" charset="-122"/>
              </a:rPr>
              <a:t>外在的行动和表现</a:t>
            </a:r>
            <a:endParaRPr lang="en-US" altLang="zh-CN" sz="1100" dirty="0">
              <a:ea typeface="楷体_GB2312" pitchFamily="49" charset="-122"/>
            </a:endParaRPr>
          </a:p>
          <a:p>
            <a:pPr marL="171450" indent="-171450">
              <a:lnSpc>
                <a:spcPct val="150000"/>
              </a:lnSpc>
              <a:spcBef>
                <a:spcPct val="50000"/>
              </a:spcBef>
              <a:buFont typeface="Arial" panose="020B0604020202020204" pitchFamily="34" charset="0"/>
              <a:buChar char="•"/>
            </a:pPr>
            <a:r>
              <a:rPr lang="zh-CN" altLang="en-US" sz="1100" dirty="0">
                <a:solidFill>
                  <a:srgbClr val="00B0F0"/>
                </a:solidFill>
                <a:latin typeface="微软雅黑" panose="020B0503020204020204" pitchFamily="34" charset="-122"/>
                <a:ea typeface="微软雅黑" panose="020B0503020204020204" pitchFamily="34" charset="-122"/>
              </a:rPr>
              <a:t>知识与技能：</a:t>
            </a:r>
            <a:r>
              <a:rPr lang="zh-CN" altLang="en-US" sz="1100" dirty="0">
                <a:ea typeface="楷体_GB2312" pitchFamily="49" charset="-122"/>
              </a:rPr>
              <a:t>对特定领域知识的了解和实践的掌握</a:t>
            </a:r>
            <a:endParaRPr lang="en-US" altLang="zh-CN" sz="1100" dirty="0">
              <a:ea typeface="楷体_GB2312" pitchFamily="49" charset="-122"/>
            </a:endParaRPr>
          </a:p>
          <a:p>
            <a:pPr marL="171450" indent="-171450">
              <a:lnSpc>
                <a:spcPct val="150000"/>
              </a:lnSpc>
              <a:spcBef>
                <a:spcPct val="50000"/>
              </a:spcBef>
              <a:buFont typeface="Arial" panose="020B0604020202020204" pitchFamily="34" charset="0"/>
              <a:buChar char="•"/>
            </a:pPr>
            <a:r>
              <a:rPr lang="zh-CN" altLang="en-US" sz="1100" dirty="0">
                <a:solidFill>
                  <a:srgbClr val="00B0F0"/>
                </a:solidFill>
                <a:latin typeface="微软雅黑" panose="020B0503020204020204" pitchFamily="34" charset="-122"/>
                <a:ea typeface="微软雅黑" panose="020B0503020204020204" pitchFamily="34" charset="-122"/>
              </a:rPr>
              <a:t>经验：</a:t>
            </a:r>
            <a:r>
              <a:rPr lang="zh-CN" altLang="en-US" sz="1100" dirty="0">
                <a:ea typeface="楷体_GB2312" pitchFamily="49" charset="-122"/>
              </a:rPr>
              <a:t>行动的熟练熟悉度</a:t>
            </a:r>
          </a:p>
        </p:txBody>
      </p:sp>
      <p:sp>
        <p:nvSpPr>
          <p:cNvPr id="33" name="Text Box 10"/>
          <p:cNvSpPr txBox="1">
            <a:spLocks noChangeArrowheads="1"/>
          </p:cNvSpPr>
          <p:nvPr/>
        </p:nvSpPr>
        <p:spPr bwMode="auto">
          <a:xfrm>
            <a:off x="2385284" y="4007529"/>
            <a:ext cx="1917512" cy="1868805"/>
          </a:xfrm>
          <a:prstGeom prst="rect">
            <a:avLst/>
          </a:prstGeom>
          <a:noFill/>
          <a:ln w="9525">
            <a:noFill/>
            <a:miter lim="800000"/>
          </a:ln>
        </p:spPr>
        <p:txBody>
          <a:bodyPr wrap="square">
            <a:spAutoFit/>
          </a:bodyPr>
          <a:lstStyle/>
          <a:p>
            <a:pPr marL="171450" indent="-171450">
              <a:spcBef>
                <a:spcPct val="50000"/>
              </a:spcBef>
              <a:buFont typeface="Arial" panose="020B0604020202020204" pitchFamily="34" charset="0"/>
              <a:buChar char="•"/>
            </a:pPr>
            <a:r>
              <a:rPr lang="zh-CN" altLang="en-US" sz="1100" dirty="0">
                <a:solidFill>
                  <a:srgbClr val="00B0F0"/>
                </a:solidFill>
                <a:latin typeface="微软雅黑" panose="020B0503020204020204" pitchFamily="34" charset="-122"/>
                <a:ea typeface="微软雅黑" panose="020B0503020204020204" pitchFamily="34" charset="-122"/>
              </a:rPr>
              <a:t>价值观：</a:t>
            </a:r>
            <a:r>
              <a:rPr lang="zh-CN" altLang="en-US" sz="1100" dirty="0">
                <a:ea typeface="楷体_GB2312" pitchFamily="49" charset="-122"/>
              </a:rPr>
              <a:t>对特定事物的偏好和判断</a:t>
            </a:r>
          </a:p>
          <a:p>
            <a:pPr marL="171450" indent="-171450">
              <a:spcBef>
                <a:spcPct val="50000"/>
              </a:spcBef>
              <a:buFont typeface="Arial" panose="020B0604020202020204" pitchFamily="34" charset="0"/>
              <a:buChar char="•"/>
            </a:pPr>
            <a:r>
              <a:rPr lang="zh-CN" altLang="en-US" sz="1100" dirty="0">
                <a:solidFill>
                  <a:srgbClr val="00B0F0"/>
                </a:solidFill>
                <a:latin typeface="微软雅黑" panose="020B0503020204020204" pitchFamily="34" charset="-122"/>
                <a:ea typeface="微软雅黑" panose="020B0503020204020204" pitchFamily="34" charset="-122"/>
              </a:rPr>
              <a:t>自我形象：</a:t>
            </a:r>
            <a:r>
              <a:rPr lang="zh-CN" altLang="en-US" sz="1100" dirty="0">
                <a:ea typeface="楷体_GB2312" pitchFamily="49" charset="-122"/>
              </a:rPr>
              <a:t>对自己的看法</a:t>
            </a:r>
          </a:p>
          <a:p>
            <a:pPr marL="171450" indent="-171450">
              <a:spcBef>
                <a:spcPct val="50000"/>
              </a:spcBef>
              <a:buFont typeface="Arial" panose="020B0604020202020204" pitchFamily="34" charset="0"/>
              <a:buChar char="•"/>
            </a:pPr>
            <a:r>
              <a:rPr lang="zh-CN" altLang="en-US" sz="1100" dirty="0">
                <a:solidFill>
                  <a:srgbClr val="00B0F0"/>
                </a:solidFill>
                <a:latin typeface="微软雅黑" panose="020B0503020204020204" pitchFamily="34" charset="-122"/>
                <a:ea typeface="微软雅黑" panose="020B0503020204020204" pitchFamily="34" charset="-122"/>
              </a:rPr>
              <a:t>个性与特质：</a:t>
            </a:r>
            <a:r>
              <a:rPr lang="zh-CN" altLang="en-US" sz="1100" dirty="0">
                <a:ea typeface="楷体_GB2312" pitchFamily="49" charset="-122"/>
              </a:rPr>
              <a:t>持续而稳定的行为与心理特征</a:t>
            </a:r>
          </a:p>
          <a:p>
            <a:pPr marL="171450" indent="-171450">
              <a:spcBef>
                <a:spcPct val="50000"/>
              </a:spcBef>
              <a:buFont typeface="Arial" panose="020B0604020202020204" pitchFamily="34" charset="0"/>
              <a:buChar char="•"/>
            </a:pPr>
            <a:r>
              <a:rPr lang="zh-CN" altLang="en-US" sz="1100" dirty="0">
                <a:solidFill>
                  <a:srgbClr val="00B0F0"/>
                </a:solidFill>
                <a:latin typeface="微软雅黑" panose="020B0503020204020204" pitchFamily="34" charset="-122"/>
                <a:ea typeface="微软雅黑" panose="020B0503020204020204" pitchFamily="34" charset="-122"/>
              </a:rPr>
              <a:t>内驱力与动机：</a:t>
            </a:r>
            <a:r>
              <a:rPr lang="zh-CN" altLang="en-US" sz="1100" dirty="0">
                <a:ea typeface="楷体_GB2312" pitchFamily="49" charset="-122"/>
              </a:rPr>
              <a:t>内在持续而强烈的想法或偏好，它将驱动、引导和决定外在行动和行为</a:t>
            </a:r>
          </a:p>
        </p:txBody>
      </p:sp>
      <p:sp>
        <p:nvSpPr>
          <p:cNvPr id="34" name="Line 18"/>
          <p:cNvSpPr>
            <a:spLocks noChangeShapeType="1"/>
          </p:cNvSpPr>
          <p:nvPr/>
        </p:nvSpPr>
        <p:spPr bwMode="auto">
          <a:xfrm flipV="1">
            <a:off x="4337808" y="2202625"/>
            <a:ext cx="1" cy="3628610"/>
          </a:xfrm>
          <a:prstGeom prst="line">
            <a:avLst/>
          </a:prstGeom>
          <a:noFill/>
          <a:ln w="9525" cap="rnd">
            <a:solidFill>
              <a:schemeClr val="tx1"/>
            </a:solidFill>
            <a:prstDash val="sysDot"/>
            <a:round/>
          </a:ln>
        </p:spPr>
        <p:txBody>
          <a:bodyPr wrap="none" anchor="ctr"/>
          <a:lstStyle/>
          <a:p>
            <a:endParaRPr lang="zh-CN" altLang="en-US"/>
          </a:p>
        </p:txBody>
      </p:sp>
      <p:pic>
        <p:nvPicPr>
          <p:cNvPr id="4" name="图片 3"/>
          <p:cNvPicPr>
            <a:picLocks noChangeAspect="1"/>
          </p:cNvPicPr>
          <p:nvPr/>
        </p:nvPicPr>
        <p:blipFill>
          <a:blip r:embed="rId8"/>
          <a:stretch>
            <a:fillRect/>
          </a:stretch>
        </p:blipFill>
        <p:spPr>
          <a:xfrm flipH="1">
            <a:off x="1041340" y="3676974"/>
            <a:ext cx="438387" cy="431254"/>
          </a:xfrm>
          <a:prstGeom prst="rect">
            <a:avLst/>
          </a:prstGeom>
        </p:spPr>
      </p:pic>
      <p:sp>
        <p:nvSpPr>
          <p:cNvPr id="35" name="Line 18"/>
          <p:cNvSpPr>
            <a:spLocks noChangeShapeType="1"/>
          </p:cNvSpPr>
          <p:nvPr/>
        </p:nvSpPr>
        <p:spPr bwMode="auto">
          <a:xfrm flipV="1">
            <a:off x="2274132" y="3933056"/>
            <a:ext cx="2028663" cy="0"/>
          </a:xfrm>
          <a:prstGeom prst="line">
            <a:avLst/>
          </a:prstGeom>
          <a:noFill/>
          <a:ln w="9525" cap="rnd">
            <a:solidFill>
              <a:schemeClr val="tx1"/>
            </a:solidFill>
            <a:prstDash val="sysDot"/>
            <a:round/>
          </a:ln>
        </p:spPr>
        <p:txBody>
          <a:bodyPr wrap="none" anchor="ctr"/>
          <a:lstStyle/>
          <a:p>
            <a:endParaRPr lang="zh-CN" altLang="en-US"/>
          </a:p>
        </p:txBody>
      </p:sp>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7956" y="3667688"/>
            <a:ext cx="3231507" cy="260459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2" grpId="0"/>
      <p:bldP spid="33" grpId="0"/>
      <p:bldP spid="34" grpId="0" bldLvl="0" animBg="1"/>
      <p:bldP spid="3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flipV="1">
            <a:off x="125413" y="1643063"/>
            <a:ext cx="8893175" cy="460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椭圆 7"/>
          <p:cNvSpPr/>
          <p:nvPr/>
        </p:nvSpPr>
        <p:spPr>
          <a:xfrm>
            <a:off x="8183563"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椭圆 8"/>
          <p:cNvSpPr/>
          <p:nvPr/>
        </p:nvSpPr>
        <p:spPr>
          <a:xfrm>
            <a:off x="8183563" y="990600"/>
            <a:ext cx="215900" cy="2159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40" name="Picture 6"/>
          <p:cNvPicPr>
            <a:picLocks noChangeAspect="1" noChangeArrowheads="1"/>
          </p:cNvPicPr>
          <p:nvPr/>
        </p:nvPicPr>
        <p:blipFill>
          <a:blip r:embed="rId2" cstate="print"/>
          <a:srcRect/>
          <a:stretch>
            <a:fillRect/>
          </a:stretch>
        </p:blipFill>
        <p:spPr bwMode="auto">
          <a:xfrm>
            <a:off x="8229600" y="1039813"/>
            <a:ext cx="123825" cy="119062"/>
          </a:xfrm>
          <a:prstGeom prst="rect">
            <a:avLst/>
          </a:prstGeom>
          <a:noFill/>
          <a:ln w="9525">
            <a:noFill/>
            <a:miter lim="800000"/>
            <a:headEnd/>
            <a:tailEnd/>
          </a:ln>
        </p:spPr>
      </p:pic>
      <p:sp>
        <p:nvSpPr>
          <p:cNvPr id="11" name="椭圆 10"/>
          <p:cNvSpPr/>
          <p:nvPr/>
        </p:nvSpPr>
        <p:spPr>
          <a:xfrm>
            <a:off x="8801100" y="990600"/>
            <a:ext cx="217488"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pic>
        <p:nvPicPr>
          <p:cNvPr id="14342" name="Picture 7" descr="F:\文件临时存放区\66_014_c\图片\image 298.png"/>
          <p:cNvPicPr>
            <a:picLocks noChangeAspect="1" noChangeArrowheads="1"/>
          </p:cNvPicPr>
          <p:nvPr/>
        </p:nvPicPr>
        <p:blipFill>
          <a:blip r:embed="rId3" cstate="print">
            <a:biLevel thresh="50000"/>
            <a:grayscl/>
          </a:blip>
          <a:srcRect/>
          <a:stretch>
            <a:fillRect/>
          </a:stretch>
        </p:blipFill>
        <p:spPr bwMode="auto">
          <a:xfrm>
            <a:off x="8853488" y="1055688"/>
            <a:ext cx="114300" cy="85725"/>
          </a:xfrm>
          <a:prstGeom prst="rect">
            <a:avLst/>
          </a:prstGeom>
          <a:noFill/>
          <a:ln w="9525">
            <a:noFill/>
            <a:miter lim="800000"/>
            <a:headEnd/>
            <a:tailEnd/>
          </a:ln>
        </p:spPr>
      </p:pic>
      <p:sp>
        <p:nvSpPr>
          <p:cNvPr id="13" name="icon_home_green"/>
          <p:cNvSpPr/>
          <p:nvPr/>
        </p:nvSpPr>
        <p:spPr>
          <a:xfrm>
            <a:off x="8493125" y="990600"/>
            <a:ext cx="215900" cy="215900"/>
          </a:xfrm>
          <a:prstGeom prst="ellipse">
            <a:avLst/>
          </a:prstGeom>
          <a:solidFill>
            <a:srgbClr val="B2D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344" name="icon_home" descr="F:\文件临时存放区\66_014_c\图片\image 304.png"/>
          <p:cNvPicPr>
            <a:picLocks noChangeAspect="1" noChangeArrowheads="1"/>
          </p:cNvPicPr>
          <p:nvPr/>
        </p:nvPicPr>
        <p:blipFill>
          <a:blip r:embed="rId4" cstate="print">
            <a:biLevel thresh="50000"/>
            <a:grayscl/>
          </a:blip>
          <a:srcRect/>
          <a:stretch>
            <a:fillRect/>
          </a:stretch>
        </p:blipFill>
        <p:spPr bwMode="auto">
          <a:xfrm>
            <a:off x="8521700" y="1023938"/>
            <a:ext cx="142875" cy="133350"/>
          </a:xfrm>
          <a:prstGeom prst="rect">
            <a:avLst/>
          </a:prstGeom>
          <a:noFill/>
          <a:ln w="9525">
            <a:noFill/>
            <a:miter lim="800000"/>
            <a:headEnd/>
            <a:tailEnd/>
          </a:ln>
        </p:spPr>
      </p:pic>
      <p:sp>
        <p:nvSpPr>
          <p:cNvPr id="14345" name="关于我们"/>
          <p:cNvSpPr>
            <a:spLocks noChangeArrowheads="1"/>
          </p:cNvSpPr>
          <p:nvPr/>
        </p:nvSpPr>
        <p:spPr bwMode="auto">
          <a:xfrm>
            <a:off x="568325" y="1060450"/>
            <a:ext cx="1713230" cy="460375"/>
          </a:xfrm>
          <a:prstGeom prst="rect">
            <a:avLst/>
          </a:prstGeom>
          <a:noFill/>
          <a:ln w="9525">
            <a:noFill/>
            <a:miter lim="800000"/>
          </a:ln>
        </p:spPr>
        <p:txBody>
          <a:bodyPr wrap="none">
            <a:spAutoFit/>
          </a:bodyPr>
          <a:lstStyle/>
          <a:p>
            <a:r>
              <a:rPr lang="zh-CN" altLang="en-US" sz="2400" dirty="0">
                <a:solidFill>
                  <a:srgbClr val="7F7F7F"/>
                </a:solidFill>
                <a:latin typeface="黑体" panose="02010609060101010101" pitchFamily="49" charset="-122"/>
                <a:ea typeface="黑体" panose="02010609060101010101" pitchFamily="49" charset="-122"/>
                <a:cs typeface="微软雅黑" panose="020B0503020204020204" pitchFamily="34" charset="-122"/>
              </a:rPr>
              <a:t>进一步延伸</a:t>
            </a:r>
          </a:p>
        </p:txBody>
      </p:sp>
      <p:pic>
        <p:nvPicPr>
          <p:cNvPr id="14346" name="arrow_游标"/>
          <p:cNvPicPr>
            <a:picLocks noChangeAspect="1" noChangeArrowheads="1"/>
          </p:cNvPicPr>
          <p:nvPr/>
        </p:nvPicPr>
        <p:blipFill>
          <a:blip r:embed="rId5" cstate="print"/>
          <a:srcRect/>
          <a:stretch>
            <a:fillRect/>
          </a:stretch>
        </p:blipFill>
        <p:spPr bwMode="auto">
          <a:xfrm>
            <a:off x="179388" y="1125538"/>
            <a:ext cx="357187" cy="360362"/>
          </a:xfrm>
          <a:prstGeom prst="rect">
            <a:avLst/>
          </a:prstGeom>
          <a:noFill/>
          <a:ln w="9525">
            <a:noFill/>
            <a:miter lim="800000"/>
            <a:headEnd/>
            <a:tailEnd/>
          </a:ln>
        </p:spPr>
      </p:pic>
      <p:cxnSp>
        <p:nvCxnSpPr>
          <p:cNvPr id="75" name="直接连接符 74"/>
          <p:cNvCxnSpPr/>
          <p:nvPr/>
        </p:nvCxnSpPr>
        <p:spPr>
          <a:xfrm>
            <a:off x="179388" y="1700213"/>
            <a:ext cx="0" cy="4300537"/>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0" name="组合 82"/>
          <p:cNvGrpSpPr/>
          <p:nvPr/>
        </p:nvGrpSpPr>
        <p:grpSpPr bwMode="auto">
          <a:xfrm>
            <a:off x="4643306" y="3508484"/>
            <a:ext cx="4360715" cy="2180713"/>
            <a:chOff x="6827235" y="3076999"/>
            <a:chExt cx="3437302" cy="2179026"/>
          </a:xfrm>
        </p:grpSpPr>
        <p:cxnSp>
          <p:nvCxnSpPr>
            <p:cNvPr id="84" name="直接箭头连接符 83"/>
            <p:cNvCxnSpPr/>
            <p:nvPr/>
          </p:nvCxnSpPr>
          <p:spPr>
            <a:xfrm flipH="1">
              <a:off x="7708761" y="3076999"/>
              <a:ext cx="2276" cy="330954"/>
            </a:xfrm>
            <a:prstGeom prst="straightConnector1">
              <a:avLst/>
            </a:prstGeom>
            <a:ln w="127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6" name="TextBox 104"/>
            <p:cNvSpPr txBox="1"/>
            <p:nvPr/>
          </p:nvSpPr>
          <p:spPr>
            <a:xfrm>
              <a:off x="6827235" y="3873431"/>
              <a:ext cx="3437302" cy="1382594"/>
            </a:xfrm>
            <a:prstGeom prst="rect">
              <a:avLst/>
            </a:prstGeom>
            <a:noFill/>
          </p:spPr>
          <p:txBody>
            <a:bodyPr wrap="square">
              <a:spAutoFit/>
            </a:bodyPr>
            <a:lstStyle/>
            <a:p>
              <a:pPr marL="171450" indent="-171450" fontAlgn="auto">
                <a:lnSpc>
                  <a:spcPct val="150000"/>
                </a:lnSpc>
                <a:spcBef>
                  <a:spcPts val="0"/>
                </a:spcBef>
                <a:spcAft>
                  <a:spcPts val="0"/>
                </a:spcAft>
                <a:buFont typeface="Arial" panose="020B0604020202020204" pitchFamily="34" charset="0"/>
                <a:buChar char="•"/>
                <a:defRPr/>
              </a:pPr>
              <a:r>
                <a:rPr lang="zh-CN" altLang="en-US" sz="1400" dirty="0">
                  <a:solidFill>
                    <a:srgbClr val="FF0000"/>
                  </a:solidFill>
                  <a:latin typeface="微软雅黑" panose="020B0503020204020204" pitchFamily="34" charset="-122"/>
                  <a:ea typeface="微软雅黑" panose="020B0503020204020204" pitchFamily="34" charset="-122"/>
                </a:rPr>
                <a:t>简单来说，组织人力资源管理就是通过相关环境和程序的设计对员工核心心理、生理与行为进行干预和调控，最终达到组织战略目标的一系列政策和措施的总和。</a:t>
              </a:r>
            </a:p>
          </p:txBody>
        </p:sp>
      </p:grpSp>
      <p:grpSp>
        <p:nvGrpSpPr>
          <p:cNvPr id="30" name="Group 10"/>
          <p:cNvGrpSpPr/>
          <p:nvPr/>
        </p:nvGrpSpPr>
        <p:grpSpPr bwMode="auto">
          <a:xfrm>
            <a:off x="250824" y="1772816"/>
            <a:ext cx="4321159" cy="369888"/>
            <a:chOff x="158" y="616"/>
            <a:chExt cx="2245" cy="233"/>
          </a:xfrm>
        </p:grpSpPr>
        <p:sp>
          <p:nvSpPr>
            <p:cNvPr id="31" name="title_1"/>
            <p:cNvSpPr>
              <a:spLocks noChangeArrowheads="1"/>
            </p:cNvSpPr>
            <p:nvPr/>
          </p:nvSpPr>
          <p:spPr bwMode="auto">
            <a:xfrm>
              <a:off x="385" y="616"/>
              <a:ext cx="2018" cy="233"/>
            </a:xfrm>
            <a:prstGeom prst="rect">
              <a:avLst/>
            </a:prstGeom>
            <a:solidFill>
              <a:schemeClr val="accent1"/>
            </a:solidFill>
            <a:ln w="25400" algn="ctr">
              <a:noFill/>
              <a:miter lim="800000"/>
            </a:ln>
          </p:spPr>
          <p:txBody>
            <a:bodyPr anchor="ctr"/>
            <a:lstStyle/>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心理与行为的关系</a:t>
              </a:r>
            </a:p>
          </p:txBody>
        </p:sp>
        <p:grpSp>
          <p:nvGrpSpPr>
            <p:cNvPr id="32" name="arrow_1"/>
            <p:cNvGrpSpPr>
              <a:grpSpLocks noChangeAspect="1"/>
            </p:cNvGrpSpPr>
            <p:nvPr/>
          </p:nvGrpSpPr>
          <p:grpSpPr bwMode="auto">
            <a:xfrm>
              <a:off x="158" y="647"/>
              <a:ext cx="182" cy="175"/>
              <a:chOff x="510977" y="1676698"/>
              <a:chExt cx="174686" cy="174686"/>
            </a:xfrm>
          </p:grpSpPr>
          <p:sp>
            <p:nvSpPr>
              <p:cNvPr id="33" name="椭圆 32"/>
              <p:cNvSpPr/>
              <p:nvPr/>
            </p:nvSpPr>
            <p:spPr>
              <a:xfrm>
                <a:off x="510977" y="1676698"/>
                <a:ext cx="174785" cy="174685"/>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endParaRPr>
              </a:p>
            </p:txBody>
          </p:sp>
          <p:cxnSp>
            <p:nvCxnSpPr>
              <p:cNvPr id="34" name="直接连接符 33"/>
              <p:cNvCxnSpPr/>
              <p:nvPr/>
            </p:nvCxnSpPr>
            <p:spPr>
              <a:xfrm>
                <a:off x="541452" y="1766536"/>
                <a:ext cx="95908"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2700000">
                <a:off x="579311" y="1741082"/>
                <a:ext cx="7486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8100000">
                <a:off x="583580" y="1791491"/>
                <a:ext cx="7529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pic>
        <p:nvPicPr>
          <p:cNvPr id="2" name="图片 1"/>
          <p:cNvPicPr>
            <a:picLocks noChangeAspect="1"/>
          </p:cNvPicPr>
          <p:nvPr/>
        </p:nvPicPr>
        <p:blipFill>
          <a:blip r:embed="rId6"/>
          <a:stretch>
            <a:fillRect/>
          </a:stretch>
        </p:blipFill>
        <p:spPr>
          <a:xfrm>
            <a:off x="6913900" y="2265608"/>
            <a:ext cx="2090976" cy="1853778"/>
          </a:xfrm>
          <a:prstGeom prst="rect">
            <a:avLst/>
          </a:prstGeom>
        </p:spPr>
      </p:pic>
      <p:pic>
        <p:nvPicPr>
          <p:cNvPr id="3" name="图片 2"/>
          <p:cNvPicPr>
            <a:picLocks noChangeAspect="1"/>
          </p:cNvPicPr>
          <p:nvPr/>
        </p:nvPicPr>
        <p:blipFill>
          <a:blip r:embed="rId7"/>
          <a:stretch>
            <a:fillRect/>
          </a:stretch>
        </p:blipFill>
        <p:spPr>
          <a:xfrm>
            <a:off x="4734571" y="2250354"/>
            <a:ext cx="2179329" cy="1869031"/>
          </a:xfrm>
          <a:prstGeom prst="rect">
            <a:avLst/>
          </a:prstGeom>
        </p:spPr>
      </p:pic>
      <p:pic>
        <p:nvPicPr>
          <p:cNvPr id="15" name="图片 14"/>
          <p:cNvPicPr>
            <a:picLocks noChangeAspect="1"/>
          </p:cNvPicPr>
          <p:nvPr/>
        </p:nvPicPr>
        <p:blipFill>
          <a:blip r:embed="rId8"/>
          <a:stretch>
            <a:fillRect/>
          </a:stretch>
        </p:blipFill>
        <p:spPr>
          <a:xfrm>
            <a:off x="286362" y="2238492"/>
            <a:ext cx="4285622" cy="1869031"/>
          </a:xfrm>
          <a:prstGeom prst="rect">
            <a:avLst/>
          </a:prstGeom>
        </p:spPr>
      </p:pic>
      <p:sp>
        <p:nvSpPr>
          <p:cNvPr id="41" name="TextBox 104"/>
          <p:cNvSpPr txBox="1"/>
          <p:nvPr/>
        </p:nvSpPr>
        <p:spPr bwMode="auto">
          <a:xfrm>
            <a:off x="211261" y="4293096"/>
            <a:ext cx="4360715" cy="1476375"/>
          </a:xfrm>
          <a:prstGeom prst="rect">
            <a:avLst/>
          </a:prstGeom>
          <a:noFill/>
        </p:spPr>
        <p:txBody>
          <a:bodyPr wrap="square">
            <a:spAutoFit/>
          </a:bodyPr>
          <a:lstStyle/>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良好的结果来自良好的行为，良好的行为来自良好的心理，心理是个体行为绩效的决定性因素</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在大多数情况下，心理与行为具有一致性</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有所思，有所想，必有所为</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外界条件又会直接或间接影响心理影响行为的过程</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468313" y="1516880"/>
            <a:ext cx="8229600" cy="4256040"/>
          </a:xfrm>
          <a:prstGeom prst="rect">
            <a:avLst/>
          </a:prstGeom>
          <a:noFill/>
          <a:ln w="9525">
            <a:noFill/>
            <a:miter lim="800000"/>
            <a:headEnd/>
            <a:tailEnd/>
          </a:ln>
        </p:spPr>
      </p:pic>
    </p:spTree>
    <p:extLst>
      <p:ext uri="{BB962C8B-B14F-4D97-AF65-F5344CB8AC3E}">
        <p14:creationId xmlns:p14="http://schemas.microsoft.com/office/powerpoint/2010/main" val="26430179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p:nvPr/>
        </p:nvSpPr>
        <p:spPr>
          <a:xfrm>
            <a:off x="28575" y="44450"/>
            <a:ext cx="5686425" cy="461963"/>
          </a:xfrm>
          <a:prstGeom prst="rect">
            <a:avLst/>
          </a:prstGeom>
          <a:noFill/>
          <a:ln w="6350">
            <a:noFill/>
          </a:ln>
        </p:spPr>
        <p:txBody>
          <a:bodyPr lIns="0" rIns="0">
            <a:spAutoFit/>
          </a:bodyPr>
          <a:lstStyle/>
          <a:p>
            <a:pPr algn="ctr"/>
            <a:r>
              <a:rPr lang="en-US" altLang="zh-CN" sz="2400" dirty="0">
                <a:solidFill>
                  <a:schemeClr val="bg1"/>
                </a:solidFill>
                <a:latin typeface="楷体_GB2312" pitchFamily="49" charset="-122"/>
                <a:ea typeface="楷体_GB2312" pitchFamily="49" charset="-122"/>
              </a:rPr>
              <a:t> </a:t>
            </a:r>
            <a:r>
              <a:rPr lang="zh-CN" altLang="en-US" sz="2400" dirty="0">
                <a:solidFill>
                  <a:schemeClr val="bg1"/>
                </a:solidFill>
                <a:latin typeface="楷体_GB2312" pitchFamily="49" charset="-122"/>
                <a:ea typeface="楷体_GB2312" pitchFamily="49" charset="-122"/>
              </a:rPr>
              <a:t>一 什么是人力资源管理</a:t>
            </a:r>
            <a:endParaRPr lang="zh-CN" altLang="en-US" sz="2800" dirty="0">
              <a:solidFill>
                <a:schemeClr val="bg1"/>
              </a:solidFill>
              <a:latin typeface="Times New Roman" panose="02020603050405020304" pitchFamily="18" charset="0"/>
              <a:ea typeface="楷体_GB2312" pitchFamily="49" charset="-122"/>
            </a:endParaRPr>
          </a:p>
        </p:txBody>
      </p:sp>
      <p:grpSp>
        <p:nvGrpSpPr>
          <p:cNvPr id="5123" name="Group 3"/>
          <p:cNvGrpSpPr/>
          <p:nvPr/>
        </p:nvGrpSpPr>
        <p:grpSpPr>
          <a:xfrm>
            <a:off x="250825" y="1747838"/>
            <a:ext cx="1835150" cy="4679950"/>
            <a:chOff x="158" y="935"/>
            <a:chExt cx="1156" cy="2948"/>
          </a:xfrm>
        </p:grpSpPr>
        <p:sp>
          <p:nvSpPr>
            <p:cNvPr id="5154" name="Rectangle 4"/>
            <p:cNvSpPr/>
            <p:nvPr/>
          </p:nvSpPr>
          <p:spPr>
            <a:xfrm>
              <a:off x="158" y="935"/>
              <a:ext cx="635" cy="2948"/>
            </a:xfrm>
            <a:prstGeom prst="rect">
              <a:avLst/>
            </a:prstGeom>
            <a:gradFill rotWithShape="1">
              <a:gsLst>
                <a:gs pos="0">
                  <a:srgbClr val="EAEAEA"/>
                </a:gs>
                <a:gs pos="100000">
                  <a:srgbClr val="C0C0C0"/>
                </a:gs>
              </a:gsLst>
              <a:lin ang="0" scaled="1"/>
              <a:tileRect/>
            </a:gradFill>
            <a:ln w="12700">
              <a:noFill/>
            </a:ln>
          </p:spPr>
          <p:txBody>
            <a:bodyPr/>
            <a:lstStyle/>
            <a:p>
              <a:pPr algn="ctr"/>
              <a:endParaRPr lang="en-US" altLang="zh-CN" dirty="0">
                <a:solidFill>
                  <a:schemeClr val="bg1"/>
                </a:solidFill>
                <a:latin typeface="Arial" panose="020B0604020202020204" pitchFamily="34" charset="0"/>
              </a:endParaRPr>
            </a:p>
            <a:p>
              <a:pPr algn="ctr"/>
              <a:r>
                <a:rPr lang="zh-CN" altLang="en-US" dirty="0">
                  <a:latin typeface="Arial" panose="020B0604020202020204" pitchFamily="34" charset="0"/>
                  <a:ea typeface="楷体_GB2312" pitchFamily="49" charset="-122"/>
                </a:rPr>
                <a:t>使命</a:t>
              </a:r>
              <a:endParaRPr lang="zh-CN" altLang="zh-CN" dirty="0">
                <a:latin typeface="Arial" panose="020B0604020202020204" pitchFamily="34" charset="0"/>
                <a:ea typeface="楷体_GB2312" pitchFamily="49" charset="-122"/>
              </a:endParaRPr>
            </a:p>
            <a:p>
              <a:pPr algn="ctr"/>
              <a:endParaRPr lang="zh-CN" altLang="zh-CN" dirty="0">
                <a:latin typeface="Arial" panose="020B0604020202020204" pitchFamily="34" charset="0"/>
                <a:ea typeface="楷体_GB2312" pitchFamily="49" charset="-122"/>
              </a:endParaRPr>
            </a:p>
            <a:p>
              <a:pPr algn="ctr"/>
              <a:r>
                <a:rPr lang="zh-CN" altLang="en-US" dirty="0">
                  <a:latin typeface="Arial" panose="020B0604020202020204" pitchFamily="34" charset="0"/>
                  <a:ea typeface="楷体_GB2312" pitchFamily="49" charset="-122"/>
                </a:rPr>
                <a:t>远景</a:t>
              </a:r>
              <a:endParaRPr lang="zh-CN" altLang="zh-CN" dirty="0">
                <a:latin typeface="Arial" panose="020B0604020202020204" pitchFamily="34" charset="0"/>
                <a:ea typeface="楷体_GB2312" pitchFamily="49" charset="-122"/>
              </a:endParaRPr>
            </a:p>
            <a:p>
              <a:pPr algn="ctr"/>
              <a:endParaRPr lang="zh-CN" altLang="zh-CN" dirty="0">
                <a:latin typeface="Arial" panose="020B0604020202020204" pitchFamily="34" charset="0"/>
                <a:ea typeface="楷体_GB2312" pitchFamily="49" charset="-122"/>
              </a:endParaRPr>
            </a:p>
            <a:p>
              <a:pPr algn="ctr"/>
              <a:r>
                <a:rPr lang="zh-CN" altLang="en-US" dirty="0">
                  <a:latin typeface="Arial" panose="020B0604020202020204" pitchFamily="34" charset="0"/>
                  <a:ea typeface="楷体_GB2312" pitchFamily="49" charset="-122"/>
                </a:rPr>
                <a:t>战略</a:t>
              </a:r>
              <a:endParaRPr lang="zh-CN" altLang="zh-CN" dirty="0">
                <a:latin typeface="Arial" panose="020B0604020202020204" pitchFamily="34" charset="0"/>
                <a:ea typeface="楷体_GB2312" pitchFamily="49" charset="-122"/>
              </a:endParaRPr>
            </a:p>
            <a:p>
              <a:pPr algn="ctr"/>
              <a:endParaRPr lang="zh-CN" altLang="zh-CN" dirty="0">
                <a:latin typeface="Arial" panose="020B0604020202020204" pitchFamily="34" charset="0"/>
                <a:ea typeface="楷体_GB2312" pitchFamily="49" charset="-122"/>
              </a:endParaRPr>
            </a:p>
            <a:p>
              <a:pPr algn="ctr"/>
              <a:r>
                <a:rPr lang="zh-CN" altLang="en-US" dirty="0">
                  <a:latin typeface="Arial" panose="020B0604020202020204" pitchFamily="34" charset="0"/>
                  <a:ea typeface="楷体_GB2312" pitchFamily="49" charset="-122"/>
                </a:rPr>
                <a:t>关键成功</a:t>
              </a:r>
            </a:p>
            <a:p>
              <a:pPr algn="ctr"/>
              <a:r>
                <a:rPr lang="zh-CN" altLang="en-US" dirty="0">
                  <a:latin typeface="Arial" panose="020B0604020202020204" pitchFamily="34" charset="0"/>
                  <a:ea typeface="楷体_GB2312" pitchFamily="49" charset="-122"/>
                </a:rPr>
                <a:t>因素</a:t>
              </a:r>
            </a:p>
            <a:p>
              <a:pPr algn="ctr"/>
              <a:endParaRPr lang="zh-CN" altLang="en-US" dirty="0">
                <a:latin typeface="Arial" panose="020B0604020202020204" pitchFamily="34" charset="0"/>
                <a:ea typeface="楷体_GB2312" pitchFamily="49" charset="-122"/>
              </a:endParaRPr>
            </a:p>
            <a:p>
              <a:pPr algn="ctr"/>
              <a:r>
                <a:rPr lang="zh-CN" altLang="en-US" dirty="0">
                  <a:latin typeface="Arial" panose="020B0604020202020204" pitchFamily="34" charset="0"/>
                  <a:ea typeface="楷体_GB2312" pitchFamily="49" charset="-122"/>
                </a:rPr>
                <a:t>关键绩效</a:t>
              </a:r>
            </a:p>
            <a:p>
              <a:pPr algn="ctr"/>
              <a:r>
                <a:rPr lang="zh-CN" altLang="en-US" dirty="0">
                  <a:latin typeface="Arial" panose="020B0604020202020204" pitchFamily="34" charset="0"/>
                  <a:ea typeface="楷体_GB2312" pitchFamily="49" charset="-122"/>
                </a:rPr>
                <a:t>指标</a:t>
              </a:r>
            </a:p>
            <a:p>
              <a:pPr algn="ctr"/>
              <a:endParaRPr lang="zh-CN" altLang="en-US" dirty="0">
                <a:latin typeface="Arial" panose="020B0604020202020204" pitchFamily="34" charset="0"/>
                <a:ea typeface="楷体_GB2312" pitchFamily="49" charset="-122"/>
              </a:endParaRPr>
            </a:p>
            <a:p>
              <a:pPr algn="ctr"/>
              <a:r>
                <a:rPr lang="zh-CN" altLang="en-US" dirty="0">
                  <a:latin typeface="Arial" panose="020B0604020202020204" pitchFamily="34" charset="0"/>
                  <a:ea typeface="楷体_GB2312" pitchFamily="49" charset="-122"/>
                </a:rPr>
                <a:t>组织核心</a:t>
              </a:r>
            </a:p>
            <a:p>
              <a:pPr algn="ctr"/>
              <a:r>
                <a:rPr lang="zh-CN" altLang="en-US" dirty="0">
                  <a:latin typeface="Arial" panose="020B0604020202020204" pitchFamily="34" charset="0"/>
                  <a:ea typeface="楷体_GB2312" pitchFamily="49" charset="-122"/>
                </a:rPr>
                <a:t>能力</a:t>
              </a:r>
            </a:p>
            <a:p>
              <a:pPr algn="ctr"/>
              <a:endParaRPr lang="en-US" altLang="zh-CN" dirty="0">
                <a:latin typeface="Arial" panose="020B0604020202020204" pitchFamily="34" charset="0"/>
                <a:ea typeface="楷体_GB2312" pitchFamily="49" charset="-122"/>
              </a:endParaRPr>
            </a:p>
          </p:txBody>
        </p:sp>
        <p:sp>
          <p:nvSpPr>
            <p:cNvPr id="5155" name="AutoShape 5"/>
            <p:cNvSpPr/>
            <p:nvPr/>
          </p:nvSpPr>
          <p:spPr>
            <a:xfrm>
              <a:off x="849" y="2160"/>
              <a:ext cx="182" cy="499"/>
            </a:xfrm>
            <a:prstGeom prst="rightArrow">
              <a:avLst>
                <a:gd name="adj1" fmla="val 50000"/>
                <a:gd name="adj2" fmla="val 25000"/>
              </a:avLst>
            </a:prstGeom>
            <a:gradFill rotWithShape="1">
              <a:gsLst>
                <a:gs pos="0">
                  <a:srgbClr val="EAEAEA"/>
                </a:gs>
                <a:gs pos="100000">
                  <a:srgbClr val="C0C0C0"/>
                </a:gs>
              </a:gsLst>
              <a:lin ang="0" scaled="1"/>
              <a:tileRect/>
            </a:gradFill>
            <a:ln w="12700">
              <a:noFill/>
            </a:ln>
          </p:spPr>
          <p:txBody>
            <a:bodyPr/>
            <a:lstStyle/>
            <a:p>
              <a:endParaRPr lang="zh-CN" altLang="en-US" dirty="0">
                <a:latin typeface="Arial" panose="020B0604020202020204" pitchFamily="34" charset="0"/>
              </a:endParaRPr>
            </a:p>
          </p:txBody>
        </p:sp>
        <p:sp>
          <p:nvSpPr>
            <p:cNvPr id="5156" name="Rectangle 6"/>
            <p:cNvSpPr/>
            <p:nvPr/>
          </p:nvSpPr>
          <p:spPr>
            <a:xfrm rot="-5400000">
              <a:off x="-284" y="2285"/>
              <a:ext cx="2948" cy="248"/>
            </a:xfrm>
            <a:prstGeom prst="rect">
              <a:avLst/>
            </a:prstGeom>
            <a:gradFill rotWithShape="1">
              <a:gsLst>
                <a:gs pos="0">
                  <a:srgbClr val="EAEAEA"/>
                </a:gs>
                <a:gs pos="100000">
                  <a:srgbClr val="C0C0C0"/>
                </a:gs>
              </a:gsLst>
              <a:lin ang="0" scaled="1"/>
              <a:tileRect/>
            </a:gradFill>
            <a:ln w="12700">
              <a:noFill/>
            </a:ln>
          </p:spPr>
          <p:txBody>
            <a:bodyPr/>
            <a:lstStyle/>
            <a:p>
              <a:pPr algn="ctr"/>
              <a:r>
                <a:rPr lang="en-US" altLang="zh-CN" dirty="0">
                  <a:latin typeface="Arial" panose="020B0604020202020204" pitchFamily="34" charset="0"/>
                  <a:ea typeface="楷体_GB2312" pitchFamily="49" charset="-122"/>
                </a:rPr>
                <a:t>AMO</a:t>
              </a:r>
              <a:endParaRPr lang="zh-CN" altLang="zh-CN" dirty="0">
                <a:latin typeface="Arial" panose="020B0604020202020204" pitchFamily="34" charset="0"/>
                <a:ea typeface="楷体_GB2312" pitchFamily="49" charset="-122"/>
              </a:endParaRPr>
            </a:p>
          </p:txBody>
        </p:sp>
      </p:grpSp>
      <p:grpSp>
        <p:nvGrpSpPr>
          <p:cNvPr id="5124" name="Group 7"/>
          <p:cNvGrpSpPr/>
          <p:nvPr/>
        </p:nvGrpSpPr>
        <p:grpSpPr>
          <a:xfrm>
            <a:off x="2124075" y="1747838"/>
            <a:ext cx="5715000" cy="566737"/>
            <a:chOff x="2040" y="2556"/>
            <a:chExt cx="8491" cy="780"/>
          </a:xfrm>
        </p:grpSpPr>
        <p:sp>
          <p:nvSpPr>
            <p:cNvPr id="5151" name="AutoShape 8"/>
            <p:cNvSpPr/>
            <p:nvPr/>
          </p:nvSpPr>
          <p:spPr>
            <a:xfrm>
              <a:off x="2040" y="2556"/>
              <a:ext cx="3292" cy="780"/>
            </a:xfrm>
            <a:prstGeom prst="chevron">
              <a:avLst>
                <a:gd name="adj" fmla="val 105512"/>
              </a:avLst>
            </a:prstGeom>
            <a:gradFill rotWithShape="1">
              <a:gsLst>
                <a:gs pos="0">
                  <a:srgbClr val="CCFFCC">
                    <a:alpha val="82999"/>
                  </a:srgbClr>
                </a:gs>
                <a:gs pos="100000">
                  <a:srgbClr val="33CC33">
                    <a:alpha val="78998"/>
                  </a:srgbClr>
                </a:gs>
              </a:gsLst>
              <a:lin ang="0" scaled="1"/>
              <a:tileRect/>
            </a:gradFill>
            <a:ln w="9525">
              <a:noFill/>
            </a:ln>
          </p:spPr>
          <p:txBody>
            <a:bodyPr anchor="ctr"/>
            <a:lstStyle/>
            <a:p>
              <a:pPr algn="ctr" eaLnBrk="1" hangingPunct="1"/>
              <a:r>
                <a:rPr lang="zh-CN" altLang="en-AU" sz="1400" b="0" dirty="0">
                  <a:solidFill>
                    <a:srgbClr val="000000"/>
                  </a:solidFill>
                  <a:latin typeface="楷体_GB2312" pitchFamily="49" charset="-122"/>
                  <a:ea typeface="楷体_GB2312" pitchFamily="49" charset="-122"/>
                </a:rPr>
                <a:t> </a:t>
              </a:r>
              <a:r>
                <a:rPr lang="zh-CN" altLang="en-AU" sz="1200" dirty="0">
                  <a:solidFill>
                    <a:srgbClr val="000000"/>
                  </a:solidFill>
                  <a:latin typeface="楷体_GB2312" pitchFamily="49" charset="-122"/>
                  <a:ea typeface="楷体_GB2312" pitchFamily="49" charset="-122"/>
                </a:rPr>
                <a:t>  岗位责任制</a:t>
              </a:r>
              <a:endParaRPr lang="zh-CN" altLang="en-US" sz="1800" dirty="0">
                <a:latin typeface="Arial" panose="020B0604020202020204" pitchFamily="34" charset="0"/>
                <a:ea typeface="楷体_GB2312" pitchFamily="49" charset="-122"/>
              </a:endParaRPr>
            </a:p>
          </p:txBody>
        </p:sp>
        <p:sp>
          <p:nvSpPr>
            <p:cNvPr id="5152" name="AutoShape 9"/>
            <p:cNvSpPr/>
            <p:nvPr/>
          </p:nvSpPr>
          <p:spPr>
            <a:xfrm>
              <a:off x="4639" y="2556"/>
              <a:ext cx="3293" cy="780"/>
            </a:xfrm>
            <a:prstGeom prst="chevron">
              <a:avLst>
                <a:gd name="adj" fmla="val 105544"/>
              </a:avLst>
            </a:prstGeom>
            <a:gradFill rotWithShape="1">
              <a:gsLst>
                <a:gs pos="0">
                  <a:srgbClr val="CCFFCC">
                    <a:alpha val="82999"/>
                  </a:srgbClr>
                </a:gs>
                <a:gs pos="100000">
                  <a:srgbClr val="33CC33">
                    <a:alpha val="78998"/>
                  </a:srgbClr>
                </a:gs>
              </a:gsLst>
              <a:lin ang="0" scaled="1"/>
              <a:tileRect/>
            </a:gradFill>
            <a:ln w="9525">
              <a:noFill/>
            </a:ln>
          </p:spPr>
          <p:txBody>
            <a:bodyPr anchor="ctr"/>
            <a:lstStyle/>
            <a:p>
              <a:pPr algn="ctr" eaLnBrk="1" hangingPunct="1"/>
              <a:r>
                <a:rPr lang="en-US" altLang="zh-CN" sz="1200" dirty="0">
                  <a:solidFill>
                    <a:srgbClr val="000000"/>
                  </a:solidFill>
                  <a:latin typeface="楷体_GB2312" pitchFamily="49" charset="-122"/>
                  <a:ea typeface="楷体_GB2312" pitchFamily="49" charset="-122"/>
                </a:rPr>
                <a:t>KPI</a:t>
              </a:r>
              <a:r>
                <a:rPr lang="zh-CN" altLang="en-US" sz="1200" dirty="0">
                  <a:solidFill>
                    <a:srgbClr val="000000"/>
                  </a:solidFill>
                  <a:latin typeface="楷体_GB2312" pitchFamily="49" charset="-122"/>
                  <a:ea typeface="楷体_GB2312" pitchFamily="49" charset="-122"/>
                </a:rPr>
                <a:t>体系</a:t>
              </a:r>
              <a:endParaRPr lang="zh-CN" altLang="en-US" sz="1800" dirty="0">
                <a:latin typeface="Arial" panose="020B0604020202020204" pitchFamily="34" charset="0"/>
                <a:ea typeface="楷体_GB2312" pitchFamily="49" charset="-122"/>
              </a:endParaRPr>
            </a:p>
          </p:txBody>
        </p:sp>
        <p:sp>
          <p:nvSpPr>
            <p:cNvPr id="5153" name="AutoShape 10"/>
            <p:cNvSpPr/>
            <p:nvPr/>
          </p:nvSpPr>
          <p:spPr>
            <a:xfrm>
              <a:off x="7239" y="2556"/>
              <a:ext cx="3292" cy="780"/>
            </a:xfrm>
            <a:prstGeom prst="chevron">
              <a:avLst>
                <a:gd name="adj" fmla="val 105512"/>
              </a:avLst>
            </a:prstGeom>
            <a:gradFill rotWithShape="1">
              <a:gsLst>
                <a:gs pos="0">
                  <a:srgbClr val="CCFFCC">
                    <a:alpha val="82999"/>
                  </a:srgbClr>
                </a:gs>
                <a:gs pos="100000">
                  <a:srgbClr val="33CC33">
                    <a:alpha val="78998"/>
                  </a:srgbClr>
                </a:gs>
              </a:gsLst>
              <a:lin ang="0" scaled="1"/>
              <a:tileRect/>
            </a:gradFill>
            <a:ln w="9525">
              <a:noFill/>
            </a:ln>
          </p:spPr>
          <p:txBody>
            <a:bodyPr anchor="ctr"/>
            <a:lstStyle/>
            <a:p>
              <a:pPr algn="ctr" eaLnBrk="1" hangingPunct="1"/>
              <a:r>
                <a:rPr lang="zh-CN" altLang="en-US" sz="1200" dirty="0">
                  <a:solidFill>
                    <a:srgbClr val="000000"/>
                  </a:solidFill>
                  <a:latin typeface="楷体_GB2312" pitchFamily="49" charset="-122"/>
                  <a:ea typeface="楷体_GB2312" pitchFamily="49" charset="-122"/>
                </a:rPr>
                <a:t>评估与激励</a:t>
              </a:r>
              <a:r>
                <a:rPr lang="zh-CN" altLang="en-AU" sz="1200" dirty="0">
                  <a:solidFill>
                    <a:srgbClr val="000000"/>
                  </a:solidFill>
                  <a:latin typeface="楷体_GB2312" pitchFamily="49" charset="-122"/>
                  <a:ea typeface="楷体_GB2312" pitchFamily="49" charset="-122"/>
                </a:rPr>
                <a:t>   </a:t>
              </a:r>
              <a:endParaRPr lang="zh-CN" altLang="en-US" sz="1800" dirty="0">
                <a:latin typeface="Arial" panose="020B0604020202020204" pitchFamily="34" charset="0"/>
                <a:ea typeface="楷体_GB2312" pitchFamily="49" charset="-122"/>
              </a:endParaRPr>
            </a:p>
          </p:txBody>
        </p:sp>
      </p:grpSp>
      <p:grpSp>
        <p:nvGrpSpPr>
          <p:cNvPr id="5125" name="Group 11"/>
          <p:cNvGrpSpPr/>
          <p:nvPr/>
        </p:nvGrpSpPr>
        <p:grpSpPr>
          <a:xfrm>
            <a:off x="2051050" y="5853113"/>
            <a:ext cx="5715000" cy="576262"/>
            <a:chOff x="1536" y="912"/>
            <a:chExt cx="2352" cy="528"/>
          </a:xfrm>
        </p:grpSpPr>
        <p:sp>
          <p:nvSpPr>
            <p:cNvPr id="5148" name="AutoShape 12"/>
            <p:cNvSpPr/>
            <p:nvPr/>
          </p:nvSpPr>
          <p:spPr>
            <a:xfrm>
              <a:off x="1536" y="912"/>
              <a:ext cx="912" cy="528"/>
            </a:xfrm>
            <a:prstGeom prst="chevron">
              <a:avLst>
                <a:gd name="adj" fmla="val 43181"/>
              </a:avLst>
            </a:prstGeom>
            <a:gradFill rotWithShape="1">
              <a:gsLst>
                <a:gs pos="0">
                  <a:srgbClr val="CCFFFF"/>
                </a:gs>
                <a:gs pos="100000">
                  <a:srgbClr val="3366FF">
                    <a:alpha val="78998"/>
                  </a:srgbClr>
                </a:gs>
              </a:gsLst>
              <a:lin ang="0" scaled="1"/>
              <a:tileRect/>
            </a:gradFill>
            <a:ln w="9525">
              <a:noFill/>
            </a:ln>
          </p:spPr>
          <p:txBody>
            <a:bodyPr anchor="ctr"/>
            <a:lstStyle/>
            <a:p>
              <a:pPr algn="ctr" eaLnBrk="1" hangingPunct="1"/>
              <a:r>
                <a:rPr lang="zh-CN" altLang="en-AU" sz="1400" b="0" dirty="0">
                  <a:solidFill>
                    <a:srgbClr val="000000"/>
                  </a:solidFill>
                  <a:latin typeface="楷体_GB2312" pitchFamily="49" charset="-122"/>
                  <a:ea typeface="楷体_GB2312" pitchFamily="49" charset="-122"/>
                </a:rPr>
                <a:t>    </a:t>
              </a:r>
              <a:r>
                <a:rPr lang="zh-CN" altLang="en-AU" sz="1200" b="0" dirty="0">
                  <a:solidFill>
                    <a:srgbClr val="000000"/>
                  </a:solidFill>
                  <a:latin typeface="楷体_GB2312" pitchFamily="49" charset="-122"/>
                  <a:ea typeface="楷体_GB2312" pitchFamily="49" charset="-122"/>
                </a:rPr>
                <a:t> </a:t>
              </a:r>
              <a:r>
                <a:rPr lang="zh-CN" altLang="en-US" sz="1200" dirty="0">
                  <a:solidFill>
                    <a:srgbClr val="000000"/>
                  </a:solidFill>
                  <a:latin typeface="楷体_GB2312" pitchFamily="49" charset="-122"/>
                  <a:ea typeface="楷体_GB2312" pitchFamily="49" charset="-122"/>
                </a:rPr>
                <a:t>岗位胜任力模型</a:t>
              </a:r>
              <a:endParaRPr lang="zh-CN" altLang="en-US" sz="1800" dirty="0">
                <a:latin typeface="Arial" panose="020B0604020202020204" pitchFamily="34" charset="0"/>
                <a:ea typeface="楷体_GB2312" pitchFamily="49" charset="-122"/>
              </a:endParaRPr>
            </a:p>
          </p:txBody>
        </p:sp>
        <p:sp>
          <p:nvSpPr>
            <p:cNvPr id="5149" name="AutoShape 13"/>
            <p:cNvSpPr/>
            <p:nvPr/>
          </p:nvSpPr>
          <p:spPr>
            <a:xfrm>
              <a:off x="2256" y="912"/>
              <a:ext cx="912" cy="528"/>
            </a:xfrm>
            <a:prstGeom prst="chevron">
              <a:avLst>
                <a:gd name="adj" fmla="val 43181"/>
              </a:avLst>
            </a:prstGeom>
            <a:gradFill rotWithShape="1">
              <a:gsLst>
                <a:gs pos="0">
                  <a:srgbClr val="CCFFFF"/>
                </a:gs>
                <a:gs pos="100000">
                  <a:srgbClr val="3366FF">
                    <a:alpha val="78998"/>
                  </a:srgbClr>
                </a:gs>
              </a:gsLst>
              <a:lin ang="0" scaled="1"/>
              <a:tileRect/>
            </a:gradFill>
            <a:ln w="9525">
              <a:noFill/>
            </a:ln>
          </p:spPr>
          <p:txBody>
            <a:bodyPr anchor="ctr"/>
            <a:lstStyle/>
            <a:p>
              <a:pPr algn="ctr" eaLnBrk="1" hangingPunct="1"/>
              <a:r>
                <a:rPr lang="zh-CN" altLang="en-AU" sz="1400" b="0" dirty="0">
                  <a:solidFill>
                    <a:srgbClr val="000000"/>
                  </a:solidFill>
                  <a:latin typeface="楷体_GB2312" pitchFamily="49" charset="-122"/>
                  <a:ea typeface="楷体_GB2312" pitchFamily="49" charset="-122"/>
                </a:rPr>
                <a:t> </a:t>
              </a:r>
              <a:r>
                <a:rPr lang="zh-CN" altLang="en-US" sz="1200" dirty="0">
                  <a:solidFill>
                    <a:srgbClr val="000000"/>
                  </a:solidFill>
                  <a:latin typeface="楷体_GB2312" pitchFamily="49" charset="-122"/>
                  <a:ea typeface="楷体_GB2312" pitchFamily="49" charset="-122"/>
                </a:rPr>
                <a:t>任职资格体系</a:t>
              </a:r>
              <a:endParaRPr lang="zh-CN" altLang="en-US" sz="1800" dirty="0">
                <a:latin typeface="Arial" panose="020B0604020202020204" pitchFamily="34" charset="0"/>
                <a:ea typeface="楷体_GB2312" pitchFamily="49" charset="-122"/>
              </a:endParaRPr>
            </a:p>
          </p:txBody>
        </p:sp>
        <p:sp>
          <p:nvSpPr>
            <p:cNvPr id="5150" name="AutoShape 14"/>
            <p:cNvSpPr/>
            <p:nvPr/>
          </p:nvSpPr>
          <p:spPr>
            <a:xfrm>
              <a:off x="2976" y="912"/>
              <a:ext cx="912" cy="528"/>
            </a:xfrm>
            <a:prstGeom prst="chevron">
              <a:avLst>
                <a:gd name="adj" fmla="val 43181"/>
              </a:avLst>
            </a:prstGeom>
            <a:gradFill rotWithShape="1">
              <a:gsLst>
                <a:gs pos="0">
                  <a:srgbClr val="CCFFFF"/>
                </a:gs>
                <a:gs pos="100000">
                  <a:srgbClr val="3366FF">
                    <a:alpha val="78998"/>
                  </a:srgbClr>
                </a:gs>
              </a:gsLst>
              <a:lin ang="0" scaled="1"/>
              <a:tileRect/>
            </a:gradFill>
            <a:ln w="9525">
              <a:noFill/>
            </a:ln>
          </p:spPr>
          <p:txBody>
            <a:bodyPr anchor="ctr"/>
            <a:lstStyle/>
            <a:p>
              <a:pPr algn="ctr" eaLnBrk="1" hangingPunct="1"/>
              <a:r>
                <a:rPr lang="zh-CN" altLang="en-AU" sz="1400" b="0" dirty="0">
                  <a:solidFill>
                    <a:srgbClr val="000000"/>
                  </a:solidFill>
                  <a:latin typeface="楷体_GB2312" pitchFamily="49" charset="-122"/>
                  <a:ea typeface="楷体_GB2312" pitchFamily="49" charset="-122"/>
                </a:rPr>
                <a:t> </a:t>
              </a:r>
              <a:r>
                <a:rPr lang="zh-CN" altLang="en-US" sz="1200" dirty="0">
                  <a:solidFill>
                    <a:srgbClr val="000000"/>
                  </a:solidFill>
                  <a:latin typeface="楷体_GB2312" pitchFamily="49" charset="-122"/>
                  <a:ea typeface="楷体_GB2312" pitchFamily="49" charset="-122"/>
                </a:rPr>
                <a:t>培训与开发</a:t>
              </a:r>
              <a:endParaRPr lang="zh-CN" altLang="en-US" sz="1800" dirty="0">
                <a:latin typeface="Arial" panose="020B0604020202020204" pitchFamily="34" charset="0"/>
                <a:ea typeface="楷体_GB2312" pitchFamily="49" charset="-122"/>
              </a:endParaRPr>
            </a:p>
          </p:txBody>
        </p:sp>
      </p:grpSp>
      <p:sp>
        <p:nvSpPr>
          <p:cNvPr id="5126" name="WordArt 15"/>
          <p:cNvSpPr>
            <a:spLocks noTextEdit="1"/>
          </p:cNvSpPr>
          <p:nvPr/>
        </p:nvSpPr>
        <p:spPr>
          <a:xfrm>
            <a:off x="7839075" y="6027738"/>
            <a:ext cx="914400" cy="228600"/>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b="1">
                <a:ln w="9525" cap="flat" cmpd="sng">
                  <a:solidFill>
                    <a:srgbClr val="3366FF"/>
                  </a:solidFill>
                  <a:prstDash val="solid"/>
                  <a:headEnd type="none" w="med" len="med"/>
                  <a:tailEnd type="none" w="med" len="med"/>
                </a:ln>
                <a:solidFill>
                  <a:srgbClr val="3366FF"/>
                </a:solidFill>
                <a:latin typeface="宋体" panose="02010600030101010101" pitchFamily="2" charset="-122"/>
                <a:ea typeface="宋体" panose="02010600030101010101" pitchFamily="2" charset="-122"/>
              </a:rPr>
              <a:t>人的发展</a:t>
            </a:r>
          </a:p>
        </p:txBody>
      </p:sp>
      <p:sp>
        <p:nvSpPr>
          <p:cNvPr id="5127" name="WordArt 16"/>
          <p:cNvSpPr>
            <a:spLocks noTextEdit="1"/>
          </p:cNvSpPr>
          <p:nvPr/>
        </p:nvSpPr>
        <p:spPr>
          <a:xfrm>
            <a:off x="7872413" y="1916113"/>
            <a:ext cx="914400" cy="228600"/>
          </a:xfrm>
          <a:prstGeom prst="rect">
            <a:avLst/>
          </a:prstGeom>
        </p:spPr>
        <p:txBody>
          <a:bodyPr wrap="none" fromWordArt="1">
            <a:prstTxWarp prst="textPlain">
              <a:avLst>
                <a:gd name="adj" fmla="val 50000"/>
              </a:avLst>
            </a:prstTxWarp>
            <a:normAutofit fontScale="62500" lnSpcReduction="20000"/>
          </a:bodyPr>
          <a:lstStyle/>
          <a:p>
            <a:pPr algn="ctr"/>
            <a:r>
              <a:rPr lang="zh-CN" altLang="en-US" sz="1800" b="1">
                <a:ln w="9525" cap="flat" cmpd="sng">
                  <a:solidFill>
                    <a:srgbClr val="008000"/>
                  </a:solidFill>
                  <a:prstDash val="solid"/>
                  <a:headEnd type="none" w="med" len="med"/>
                  <a:tailEnd type="none" w="med" len="med"/>
                </a:ln>
                <a:solidFill>
                  <a:srgbClr val="008000"/>
                </a:solidFill>
                <a:latin typeface="宋体" panose="02010600030101010101" pitchFamily="2" charset="-122"/>
                <a:ea typeface="宋体" panose="02010600030101010101" pitchFamily="2" charset="-122"/>
              </a:rPr>
              <a:t>企业发展</a:t>
            </a:r>
          </a:p>
        </p:txBody>
      </p:sp>
      <p:sp>
        <p:nvSpPr>
          <p:cNvPr id="5128" name="AutoShape 17"/>
          <p:cNvSpPr/>
          <p:nvPr/>
        </p:nvSpPr>
        <p:spPr>
          <a:xfrm>
            <a:off x="2268538" y="3692525"/>
            <a:ext cx="576262" cy="792163"/>
          </a:xfrm>
          <a:prstGeom prst="rightArrow">
            <a:avLst>
              <a:gd name="adj1" fmla="val 50000"/>
              <a:gd name="adj2" fmla="val 25000"/>
            </a:avLst>
          </a:prstGeom>
          <a:gradFill rotWithShape="1">
            <a:gsLst>
              <a:gs pos="0">
                <a:srgbClr val="EAEAEA"/>
              </a:gs>
              <a:gs pos="100000">
                <a:srgbClr val="C0C0C0"/>
              </a:gs>
            </a:gsLst>
            <a:lin ang="0" scaled="1"/>
            <a:tileRect/>
          </a:gradFill>
          <a:ln w="12700">
            <a:noFill/>
          </a:ln>
        </p:spPr>
        <p:txBody>
          <a:bodyPr/>
          <a:lstStyle/>
          <a:p>
            <a:endParaRPr lang="zh-CN" altLang="en-US" dirty="0">
              <a:latin typeface="Arial" panose="020B0604020202020204" pitchFamily="34" charset="0"/>
            </a:endParaRPr>
          </a:p>
        </p:txBody>
      </p:sp>
      <p:sp>
        <p:nvSpPr>
          <p:cNvPr id="5129" name="Freeform 18"/>
          <p:cNvSpPr/>
          <p:nvPr/>
        </p:nvSpPr>
        <p:spPr>
          <a:xfrm>
            <a:off x="5356225" y="3781425"/>
            <a:ext cx="803275" cy="1139825"/>
          </a:xfrm>
          <a:custGeom>
            <a:avLst/>
            <a:gdLst>
              <a:gd name="txL" fmla="*/ 0 w 909"/>
              <a:gd name="txT" fmla="*/ 0 h 1453"/>
              <a:gd name="txR" fmla="*/ 909 w 909"/>
              <a:gd name="txB" fmla="*/ 1453 h 145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Lst>
            <a:rect l="txL" t="txT" r="txR" b="txB"/>
            <a:pathLst>
              <a:path w="909" h="1453">
                <a:moveTo>
                  <a:pt x="296" y="170"/>
                </a:moveTo>
                <a:lnTo>
                  <a:pt x="304" y="230"/>
                </a:lnTo>
                <a:lnTo>
                  <a:pt x="305" y="294"/>
                </a:lnTo>
                <a:lnTo>
                  <a:pt x="303" y="355"/>
                </a:lnTo>
                <a:lnTo>
                  <a:pt x="292" y="416"/>
                </a:lnTo>
                <a:lnTo>
                  <a:pt x="275" y="476"/>
                </a:lnTo>
                <a:lnTo>
                  <a:pt x="255" y="534"/>
                </a:lnTo>
                <a:lnTo>
                  <a:pt x="226" y="590"/>
                </a:lnTo>
                <a:lnTo>
                  <a:pt x="193" y="642"/>
                </a:lnTo>
                <a:lnTo>
                  <a:pt x="155" y="692"/>
                </a:lnTo>
                <a:lnTo>
                  <a:pt x="114" y="737"/>
                </a:lnTo>
                <a:lnTo>
                  <a:pt x="0" y="521"/>
                </a:lnTo>
                <a:lnTo>
                  <a:pt x="0" y="1152"/>
                </a:lnTo>
                <a:lnTo>
                  <a:pt x="516" y="1452"/>
                </a:lnTo>
                <a:lnTo>
                  <a:pt x="417" y="1278"/>
                </a:lnTo>
                <a:lnTo>
                  <a:pt x="483" y="1225"/>
                </a:lnTo>
                <a:lnTo>
                  <a:pt x="543" y="1169"/>
                </a:lnTo>
                <a:lnTo>
                  <a:pt x="600" y="1107"/>
                </a:lnTo>
                <a:lnTo>
                  <a:pt x="655" y="1042"/>
                </a:lnTo>
                <a:lnTo>
                  <a:pt x="703" y="973"/>
                </a:lnTo>
                <a:lnTo>
                  <a:pt x="746" y="901"/>
                </a:lnTo>
                <a:lnTo>
                  <a:pt x="785" y="827"/>
                </a:lnTo>
                <a:lnTo>
                  <a:pt x="819" y="749"/>
                </a:lnTo>
                <a:lnTo>
                  <a:pt x="847" y="669"/>
                </a:lnTo>
                <a:lnTo>
                  <a:pt x="871" y="589"/>
                </a:lnTo>
                <a:lnTo>
                  <a:pt x="888" y="505"/>
                </a:lnTo>
                <a:lnTo>
                  <a:pt x="899" y="422"/>
                </a:lnTo>
                <a:lnTo>
                  <a:pt x="906" y="336"/>
                </a:lnTo>
                <a:lnTo>
                  <a:pt x="908" y="253"/>
                </a:lnTo>
                <a:lnTo>
                  <a:pt x="903" y="167"/>
                </a:lnTo>
                <a:lnTo>
                  <a:pt x="892" y="83"/>
                </a:lnTo>
                <a:lnTo>
                  <a:pt x="876" y="0"/>
                </a:lnTo>
                <a:lnTo>
                  <a:pt x="619" y="267"/>
                </a:lnTo>
                <a:lnTo>
                  <a:pt x="296" y="170"/>
                </a:lnTo>
              </a:path>
            </a:pathLst>
          </a:custGeom>
          <a:gradFill rotWithShape="1">
            <a:gsLst>
              <a:gs pos="0">
                <a:srgbClr val="EAEAEA">
                  <a:alpha val="100000"/>
                </a:srgbClr>
              </a:gs>
              <a:gs pos="100000">
                <a:srgbClr val="C0C0C0">
                  <a:alpha val="100000"/>
                </a:srgbClr>
              </a:gs>
            </a:gsLst>
            <a:lin ang="0" scaled="1"/>
            <a:tileRect/>
          </a:gradFill>
          <a:ln w="12700">
            <a:noFill/>
          </a:ln>
        </p:spPr>
        <p:txBody>
          <a:bodyPr/>
          <a:lstStyle/>
          <a:p>
            <a:endParaRPr lang="zh-CN" altLang="en-US"/>
          </a:p>
        </p:txBody>
      </p:sp>
      <p:sp>
        <p:nvSpPr>
          <p:cNvPr id="5130" name="Rectangle 19"/>
          <p:cNvSpPr/>
          <p:nvPr/>
        </p:nvSpPr>
        <p:spPr>
          <a:xfrm>
            <a:off x="5484813" y="4268788"/>
            <a:ext cx="671512" cy="215900"/>
          </a:xfrm>
          <a:prstGeom prst="rect">
            <a:avLst/>
          </a:prstGeom>
          <a:noFill/>
          <a:ln w="9525">
            <a:noFill/>
          </a:ln>
        </p:spPr>
        <p:txBody>
          <a:bodyPr lIns="0" tIns="0" rIns="0" bIns="0"/>
          <a:lstStyle/>
          <a:p>
            <a:pPr eaLnBrk="1" hangingPunct="1"/>
            <a:r>
              <a:rPr lang="en-US" altLang="zh-CN" sz="1000" dirty="0">
                <a:latin typeface="Times New Roman" panose="02020603050405020304" pitchFamily="18" charset="0"/>
                <a:ea typeface="楷体_GB2312" pitchFamily="49" charset="-122"/>
              </a:rPr>
              <a:t>3.</a:t>
            </a:r>
            <a:r>
              <a:rPr lang="zh-CN" altLang="en-US" sz="1000" dirty="0">
                <a:latin typeface="Times New Roman" panose="02020603050405020304" pitchFamily="18" charset="0"/>
                <a:ea typeface="楷体_GB2312" pitchFamily="49" charset="-122"/>
              </a:rPr>
              <a:t>人员配置</a:t>
            </a:r>
            <a:endParaRPr lang="zh-CN" altLang="en-US" sz="1000" b="0" dirty="0">
              <a:latin typeface="Times New Roman" panose="02020603050405020304" pitchFamily="18" charset="0"/>
            </a:endParaRPr>
          </a:p>
        </p:txBody>
      </p:sp>
      <p:sp>
        <p:nvSpPr>
          <p:cNvPr id="5131" name="Freeform 20"/>
          <p:cNvSpPr/>
          <p:nvPr/>
        </p:nvSpPr>
        <p:spPr>
          <a:xfrm>
            <a:off x="4365625" y="4268788"/>
            <a:ext cx="1243013" cy="703262"/>
          </a:xfrm>
          <a:custGeom>
            <a:avLst/>
            <a:gdLst>
              <a:gd name="txL" fmla="*/ 0 w 1406"/>
              <a:gd name="txT" fmla="*/ 0 h 895"/>
              <a:gd name="txR" fmla="*/ 1406 w 1406"/>
              <a:gd name="txB" fmla="*/ 895 h 89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06" h="895">
                <a:moveTo>
                  <a:pt x="1081" y="226"/>
                </a:moveTo>
                <a:lnTo>
                  <a:pt x="1028" y="245"/>
                </a:lnTo>
                <a:lnTo>
                  <a:pt x="972" y="262"/>
                </a:lnTo>
                <a:lnTo>
                  <a:pt x="914" y="271"/>
                </a:lnTo>
                <a:lnTo>
                  <a:pt x="857" y="275"/>
                </a:lnTo>
                <a:lnTo>
                  <a:pt x="800" y="272"/>
                </a:lnTo>
                <a:lnTo>
                  <a:pt x="742" y="264"/>
                </a:lnTo>
                <a:lnTo>
                  <a:pt x="685" y="251"/>
                </a:lnTo>
                <a:lnTo>
                  <a:pt x="630" y="233"/>
                </a:lnTo>
                <a:lnTo>
                  <a:pt x="578" y="208"/>
                </a:lnTo>
                <a:lnTo>
                  <a:pt x="529" y="178"/>
                </a:lnTo>
                <a:lnTo>
                  <a:pt x="673" y="0"/>
                </a:lnTo>
                <a:lnTo>
                  <a:pt x="99" y="213"/>
                </a:lnTo>
                <a:lnTo>
                  <a:pt x="42" y="566"/>
                </a:lnTo>
                <a:lnTo>
                  <a:pt x="45" y="569"/>
                </a:lnTo>
                <a:lnTo>
                  <a:pt x="0" y="826"/>
                </a:lnTo>
                <a:lnTo>
                  <a:pt x="142" y="650"/>
                </a:lnTo>
                <a:lnTo>
                  <a:pt x="211" y="700"/>
                </a:lnTo>
                <a:lnTo>
                  <a:pt x="284" y="745"/>
                </a:lnTo>
                <a:lnTo>
                  <a:pt x="357" y="782"/>
                </a:lnTo>
                <a:lnTo>
                  <a:pt x="435" y="815"/>
                </a:lnTo>
                <a:lnTo>
                  <a:pt x="514" y="843"/>
                </a:lnTo>
                <a:lnTo>
                  <a:pt x="593" y="864"/>
                </a:lnTo>
                <a:lnTo>
                  <a:pt x="677" y="881"/>
                </a:lnTo>
                <a:lnTo>
                  <a:pt x="760" y="891"/>
                </a:lnTo>
                <a:lnTo>
                  <a:pt x="843" y="894"/>
                </a:lnTo>
                <a:lnTo>
                  <a:pt x="927" y="891"/>
                </a:lnTo>
                <a:lnTo>
                  <a:pt x="1010" y="882"/>
                </a:lnTo>
                <a:lnTo>
                  <a:pt x="1093" y="867"/>
                </a:lnTo>
                <a:lnTo>
                  <a:pt x="1172" y="847"/>
                </a:lnTo>
                <a:lnTo>
                  <a:pt x="1252" y="822"/>
                </a:lnTo>
                <a:lnTo>
                  <a:pt x="1329" y="788"/>
                </a:lnTo>
                <a:lnTo>
                  <a:pt x="1405" y="750"/>
                </a:lnTo>
                <a:lnTo>
                  <a:pt x="1085" y="559"/>
                </a:lnTo>
                <a:lnTo>
                  <a:pt x="1081" y="226"/>
                </a:lnTo>
              </a:path>
            </a:pathLst>
          </a:custGeom>
          <a:gradFill rotWithShape="1">
            <a:gsLst>
              <a:gs pos="0">
                <a:srgbClr val="EAEAEA">
                  <a:alpha val="100000"/>
                </a:srgbClr>
              </a:gs>
              <a:gs pos="100000">
                <a:srgbClr val="C0C0C0">
                  <a:alpha val="100000"/>
                </a:srgbClr>
              </a:gs>
            </a:gsLst>
            <a:lin ang="0" scaled="1"/>
            <a:tileRect/>
          </a:gradFill>
          <a:ln w="12700">
            <a:noFill/>
          </a:ln>
        </p:spPr>
        <p:txBody>
          <a:bodyPr/>
          <a:lstStyle/>
          <a:p>
            <a:endParaRPr lang="zh-CN" altLang="en-US"/>
          </a:p>
        </p:txBody>
      </p:sp>
      <p:sp>
        <p:nvSpPr>
          <p:cNvPr id="5132" name="Freeform 21"/>
          <p:cNvSpPr/>
          <p:nvPr/>
        </p:nvSpPr>
        <p:spPr>
          <a:xfrm>
            <a:off x="5195888" y="3040063"/>
            <a:ext cx="1060450" cy="901700"/>
          </a:xfrm>
          <a:custGeom>
            <a:avLst/>
            <a:gdLst>
              <a:gd name="txL" fmla="*/ 0 w 1202"/>
              <a:gd name="txT" fmla="*/ 0 h 1150"/>
              <a:gd name="txR" fmla="*/ 1202 w 1202"/>
              <a:gd name="txB" fmla="*/ 1150 h 115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02" h="1150">
                <a:moveTo>
                  <a:pt x="795" y="1149"/>
                </a:moveTo>
                <a:lnTo>
                  <a:pt x="934" y="1004"/>
                </a:lnTo>
                <a:lnTo>
                  <a:pt x="1069" y="855"/>
                </a:lnTo>
                <a:lnTo>
                  <a:pt x="1201" y="705"/>
                </a:lnTo>
                <a:lnTo>
                  <a:pt x="1001" y="761"/>
                </a:lnTo>
                <a:lnTo>
                  <a:pt x="967" y="684"/>
                </a:lnTo>
                <a:lnTo>
                  <a:pt x="929" y="608"/>
                </a:lnTo>
                <a:lnTo>
                  <a:pt x="887" y="537"/>
                </a:lnTo>
                <a:lnTo>
                  <a:pt x="839" y="469"/>
                </a:lnTo>
                <a:lnTo>
                  <a:pt x="786" y="404"/>
                </a:lnTo>
                <a:lnTo>
                  <a:pt x="728" y="344"/>
                </a:lnTo>
                <a:lnTo>
                  <a:pt x="668" y="286"/>
                </a:lnTo>
                <a:lnTo>
                  <a:pt x="604" y="235"/>
                </a:lnTo>
                <a:lnTo>
                  <a:pt x="536" y="186"/>
                </a:lnTo>
                <a:lnTo>
                  <a:pt x="466" y="144"/>
                </a:lnTo>
                <a:lnTo>
                  <a:pt x="393" y="106"/>
                </a:lnTo>
                <a:lnTo>
                  <a:pt x="317" y="75"/>
                </a:lnTo>
                <a:lnTo>
                  <a:pt x="240" y="47"/>
                </a:lnTo>
                <a:lnTo>
                  <a:pt x="161" y="26"/>
                </a:lnTo>
                <a:lnTo>
                  <a:pt x="81" y="11"/>
                </a:lnTo>
                <a:lnTo>
                  <a:pt x="0" y="0"/>
                </a:lnTo>
                <a:lnTo>
                  <a:pt x="200" y="306"/>
                </a:lnTo>
                <a:lnTo>
                  <a:pt x="36" y="623"/>
                </a:lnTo>
                <a:lnTo>
                  <a:pt x="95" y="640"/>
                </a:lnTo>
                <a:lnTo>
                  <a:pt x="151" y="665"/>
                </a:lnTo>
                <a:lnTo>
                  <a:pt x="203" y="696"/>
                </a:lnTo>
                <a:lnTo>
                  <a:pt x="255" y="733"/>
                </a:lnTo>
                <a:lnTo>
                  <a:pt x="300" y="773"/>
                </a:lnTo>
                <a:lnTo>
                  <a:pt x="343" y="820"/>
                </a:lnTo>
                <a:lnTo>
                  <a:pt x="380" y="868"/>
                </a:lnTo>
                <a:lnTo>
                  <a:pt x="412" y="922"/>
                </a:lnTo>
                <a:lnTo>
                  <a:pt x="199" y="981"/>
                </a:lnTo>
                <a:lnTo>
                  <a:pt x="795" y="1149"/>
                </a:lnTo>
              </a:path>
            </a:pathLst>
          </a:custGeom>
          <a:gradFill rotWithShape="1">
            <a:gsLst>
              <a:gs pos="0">
                <a:srgbClr val="EAEAEA">
                  <a:alpha val="100000"/>
                </a:srgbClr>
              </a:gs>
              <a:gs pos="100000">
                <a:srgbClr val="C0C0C0">
                  <a:alpha val="100000"/>
                </a:srgbClr>
              </a:gs>
            </a:gsLst>
            <a:lin ang="0" scaled="1"/>
            <a:tileRect/>
          </a:gradFill>
          <a:ln w="12700">
            <a:noFill/>
          </a:ln>
        </p:spPr>
        <p:txBody>
          <a:bodyPr/>
          <a:lstStyle/>
          <a:p>
            <a:endParaRPr lang="zh-CN" altLang="en-US"/>
          </a:p>
        </p:txBody>
      </p:sp>
      <p:sp>
        <p:nvSpPr>
          <p:cNvPr id="5133" name="Rectangle 22"/>
          <p:cNvSpPr/>
          <p:nvPr/>
        </p:nvSpPr>
        <p:spPr>
          <a:xfrm>
            <a:off x="5284788" y="3429000"/>
            <a:ext cx="668337" cy="188913"/>
          </a:xfrm>
          <a:prstGeom prst="rect">
            <a:avLst/>
          </a:prstGeom>
          <a:noFill/>
          <a:ln w="9525">
            <a:noFill/>
          </a:ln>
        </p:spPr>
        <p:txBody>
          <a:bodyPr lIns="0" tIns="0" rIns="0" bIns="0"/>
          <a:lstStyle/>
          <a:p>
            <a:pPr algn="ctr" eaLnBrk="1" hangingPunct="1"/>
            <a:r>
              <a:rPr lang="en-US" altLang="zh-CN" sz="1000" dirty="0">
                <a:solidFill>
                  <a:srgbClr val="000000"/>
                </a:solidFill>
                <a:latin typeface="Times New Roman" panose="02020603050405020304" pitchFamily="18" charset="0"/>
                <a:ea typeface="楷体_GB2312" pitchFamily="49" charset="-122"/>
              </a:rPr>
              <a:t>2.</a:t>
            </a:r>
            <a:r>
              <a:rPr lang="zh-CN" altLang="en-US" sz="1000" dirty="0">
                <a:solidFill>
                  <a:srgbClr val="000000"/>
                </a:solidFill>
                <a:latin typeface="Times New Roman" panose="02020603050405020304" pitchFamily="18" charset="0"/>
                <a:ea typeface="楷体_GB2312" pitchFamily="49" charset="-122"/>
              </a:rPr>
              <a:t>人员招聘</a:t>
            </a:r>
            <a:endParaRPr lang="zh-CN" altLang="en-US" sz="1000" b="0" dirty="0">
              <a:latin typeface="Times New Roman" panose="02020603050405020304" pitchFamily="18" charset="0"/>
            </a:endParaRPr>
          </a:p>
        </p:txBody>
      </p:sp>
      <p:sp>
        <p:nvSpPr>
          <p:cNvPr id="5134" name="Freeform 23"/>
          <p:cNvSpPr/>
          <p:nvPr/>
        </p:nvSpPr>
        <p:spPr>
          <a:xfrm>
            <a:off x="3911600" y="3616325"/>
            <a:ext cx="839788" cy="1071563"/>
          </a:xfrm>
          <a:custGeom>
            <a:avLst/>
            <a:gdLst>
              <a:gd name="txL" fmla="*/ 0 w 951"/>
              <a:gd name="txT" fmla="*/ 0 h 1366"/>
              <a:gd name="txR" fmla="*/ 951 w 951"/>
              <a:gd name="txB" fmla="*/ 1366 h 136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51" h="1366">
                <a:moveTo>
                  <a:pt x="884" y="899"/>
                </a:moveTo>
                <a:lnTo>
                  <a:pt x="847" y="848"/>
                </a:lnTo>
                <a:lnTo>
                  <a:pt x="817" y="792"/>
                </a:lnTo>
                <a:lnTo>
                  <a:pt x="791" y="734"/>
                </a:lnTo>
                <a:lnTo>
                  <a:pt x="772" y="675"/>
                </a:lnTo>
                <a:lnTo>
                  <a:pt x="758" y="613"/>
                </a:lnTo>
                <a:lnTo>
                  <a:pt x="752" y="551"/>
                </a:lnTo>
                <a:lnTo>
                  <a:pt x="750" y="488"/>
                </a:lnTo>
                <a:lnTo>
                  <a:pt x="756" y="424"/>
                </a:lnTo>
                <a:lnTo>
                  <a:pt x="950" y="517"/>
                </a:lnTo>
                <a:lnTo>
                  <a:pt x="607" y="0"/>
                </a:lnTo>
                <a:lnTo>
                  <a:pt x="0" y="61"/>
                </a:lnTo>
                <a:lnTo>
                  <a:pt x="202" y="159"/>
                </a:lnTo>
                <a:lnTo>
                  <a:pt x="181" y="243"/>
                </a:lnTo>
                <a:lnTo>
                  <a:pt x="165" y="327"/>
                </a:lnTo>
                <a:lnTo>
                  <a:pt x="158" y="415"/>
                </a:lnTo>
                <a:lnTo>
                  <a:pt x="152" y="502"/>
                </a:lnTo>
                <a:lnTo>
                  <a:pt x="155" y="588"/>
                </a:lnTo>
                <a:lnTo>
                  <a:pt x="163" y="674"/>
                </a:lnTo>
                <a:lnTo>
                  <a:pt x="178" y="759"/>
                </a:lnTo>
                <a:lnTo>
                  <a:pt x="197" y="842"/>
                </a:lnTo>
                <a:lnTo>
                  <a:pt x="222" y="927"/>
                </a:lnTo>
                <a:lnTo>
                  <a:pt x="255" y="1007"/>
                </a:lnTo>
                <a:lnTo>
                  <a:pt x="292" y="1084"/>
                </a:lnTo>
                <a:lnTo>
                  <a:pt x="333" y="1160"/>
                </a:lnTo>
                <a:lnTo>
                  <a:pt x="379" y="1232"/>
                </a:lnTo>
                <a:lnTo>
                  <a:pt x="431" y="1301"/>
                </a:lnTo>
                <a:lnTo>
                  <a:pt x="487" y="1365"/>
                </a:lnTo>
                <a:lnTo>
                  <a:pt x="544" y="1027"/>
                </a:lnTo>
                <a:lnTo>
                  <a:pt x="884" y="899"/>
                </a:lnTo>
              </a:path>
            </a:pathLst>
          </a:custGeom>
          <a:gradFill rotWithShape="1">
            <a:gsLst>
              <a:gs pos="0">
                <a:srgbClr val="EAEAEA">
                  <a:alpha val="100000"/>
                </a:srgbClr>
              </a:gs>
              <a:gs pos="100000">
                <a:srgbClr val="C0C0C0">
                  <a:alpha val="100000"/>
                </a:srgbClr>
              </a:gs>
            </a:gsLst>
            <a:lin ang="0" scaled="1"/>
            <a:tileRect/>
          </a:gradFill>
          <a:ln w="12700">
            <a:noFill/>
          </a:ln>
        </p:spPr>
        <p:txBody>
          <a:bodyPr/>
          <a:lstStyle/>
          <a:p>
            <a:endParaRPr lang="zh-CN" altLang="en-US"/>
          </a:p>
        </p:txBody>
      </p:sp>
      <p:sp>
        <p:nvSpPr>
          <p:cNvPr id="5135" name="Freeform 24"/>
          <p:cNvSpPr/>
          <p:nvPr/>
        </p:nvSpPr>
        <p:spPr>
          <a:xfrm>
            <a:off x="4151313" y="2892425"/>
            <a:ext cx="1173162" cy="887413"/>
          </a:xfrm>
          <a:custGeom>
            <a:avLst/>
            <a:gdLst>
              <a:gd name="txL" fmla="*/ 0 w 1328"/>
              <a:gd name="txT" fmla="*/ 0 h 1131"/>
              <a:gd name="txR" fmla="*/ 1328 w 1328"/>
              <a:gd name="txB" fmla="*/ 1131 h 113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Lst>
            <a:rect l="txL" t="txT" r="txR" b="txB"/>
            <a:pathLst>
              <a:path w="1328" h="1131">
                <a:moveTo>
                  <a:pt x="548" y="1130"/>
                </a:moveTo>
                <a:lnTo>
                  <a:pt x="578" y="1075"/>
                </a:lnTo>
                <a:lnTo>
                  <a:pt x="614" y="1025"/>
                </a:lnTo>
                <a:lnTo>
                  <a:pt x="653" y="981"/>
                </a:lnTo>
                <a:lnTo>
                  <a:pt x="698" y="938"/>
                </a:lnTo>
                <a:lnTo>
                  <a:pt x="748" y="902"/>
                </a:lnTo>
                <a:lnTo>
                  <a:pt x="795" y="872"/>
                </a:lnTo>
                <a:lnTo>
                  <a:pt x="846" y="847"/>
                </a:lnTo>
                <a:lnTo>
                  <a:pt x="901" y="827"/>
                </a:lnTo>
                <a:lnTo>
                  <a:pt x="954" y="813"/>
                </a:lnTo>
                <a:lnTo>
                  <a:pt x="1010" y="803"/>
                </a:lnTo>
                <a:lnTo>
                  <a:pt x="1026" y="1014"/>
                </a:lnTo>
                <a:lnTo>
                  <a:pt x="1327" y="500"/>
                </a:lnTo>
                <a:lnTo>
                  <a:pt x="972" y="0"/>
                </a:lnTo>
                <a:lnTo>
                  <a:pt x="973" y="188"/>
                </a:lnTo>
                <a:lnTo>
                  <a:pt x="888" y="199"/>
                </a:lnTo>
                <a:lnTo>
                  <a:pt x="805" y="216"/>
                </a:lnTo>
                <a:lnTo>
                  <a:pt x="723" y="238"/>
                </a:lnTo>
                <a:lnTo>
                  <a:pt x="643" y="268"/>
                </a:lnTo>
                <a:lnTo>
                  <a:pt x="565" y="303"/>
                </a:lnTo>
                <a:lnTo>
                  <a:pt x="490" y="344"/>
                </a:lnTo>
                <a:lnTo>
                  <a:pt x="416" y="390"/>
                </a:lnTo>
                <a:lnTo>
                  <a:pt x="350" y="438"/>
                </a:lnTo>
                <a:lnTo>
                  <a:pt x="289" y="490"/>
                </a:lnTo>
                <a:lnTo>
                  <a:pt x="232" y="548"/>
                </a:lnTo>
                <a:lnTo>
                  <a:pt x="176" y="607"/>
                </a:lnTo>
                <a:lnTo>
                  <a:pt x="125" y="671"/>
                </a:lnTo>
                <a:lnTo>
                  <a:pt x="79" y="739"/>
                </a:lnTo>
                <a:lnTo>
                  <a:pt x="36" y="809"/>
                </a:lnTo>
                <a:lnTo>
                  <a:pt x="0" y="882"/>
                </a:lnTo>
                <a:lnTo>
                  <a:pt x="360" y="853"/>
                </a:lnTo>
                <a:lnTo>
                  <a:pt x="548" y="1130"/>
                </a:lnTo>
              </a:path>
            </a:pathLst>
          </a:custGeom>
          <a:gradFill rotWithShape="1">
            <a:gsLst>
              <a:gs pos="0">
                <a:srgbClr val="EAEAEA">
                  <a:alpha val="100000"/>
                </a:srgbClr>
              </a:gs>
              <a:gs pos="100000">
                <a:srgbClr val="C0C0C0">
                  <a:alpha val="100000"/>
                </a:srgbClr>
              </a:gs>
            </a:gsLst>
            <a:lin ang="0" scaled="1"/>
            <a:tileRect/>
          </a:gradFill>
          <a:ln w="12700">
            <a:noFill/>
          </a:ln>
        </p:spPr>
        <p:txBody>
          <a:bodyPr/>
          <a:lstStyle/>
          <a:p>
            <a:endParaRPr lang="zh-CN" altLang="en-US"/>
          </a:p>
        </p:txBody>
      </p:sp>
      <p:sp>
        <p:nvSpPr>
          <p:cNvPr id="5136" name="Rectangle 25"/>
          <p:cNvSpPr/>
          <p:nvPr/>
        </p:nvSpPr>
        <p:spPr>
          <a:xfrm>
            <a:off x="4440238" y="3275013"/>
            <a:ext cx="606425" cy="236537"/>
          </a:xfrm>
          <a:prstGeom prst="rect">
            <a:avLst/>
          </a:prstGeom>
          <a:noFill/>
          <a:ln w="9525">
            <a:noFill/>
          </a:ln>
        </p:spPr>
        <p:txBody>
          <a:bodyPr lIns="0" tIns="0" rIns="0" bIns="0"/>
          <a:lstStyle/>
          <a:p>
            <a:pPr eaLnBrk="1" hangingPunct="1"/>
            <a:r>
              <a:rPr lang="en-US" altLang="zh-CN" sz="1000" dirty="0">
                <a:solidFill>
                  <a:srgbClr val="000000"/>
                </a:solidFill>
                <a:latin typeface="Times New Roman" panose="02020603050405020304" pitchFamily="18" charset="0"/>
                <a:ea typeface="楷体_GB2312" pitchFamily="49" charset="-122"/>
              </a:rPr>
              <a:t>1.</a:t>
            </a:r>
            <a:r>
              <a:rPr lang="zh-CN" altLang="en-US" sz="1000" dirty="0">
                <a:solidFill>
                  <a:srgbClr val="000000"/>
                </a:solidFill>
                <a:latin typeface="Times New Roman" panose="02020603050405020304" pitchFamily="18" charset="0"/>
                <a:ea typeface="楷体_GB2312" pitchFamily="49" charset="-122"/>
              </a:rPr>
              <a:t>组织架构</a:t>
            </a:r>
            <a:endParaRPr lang="zh-CN" altLang="en-US" sz="1000" b="0" dirty="0">
              <a:latin typeface="Times New Roman" panose="02020603050405020304" pitchFamily="18" charset="0"/>
            </a:endParaRPr>
          </a:p>
        </p:txBody>
      </p:sp>
      <p:sp>
        <p:nvSpPr>
          <p:cNvPr id="5137" name="Rectangle 26"/>
          <p:cNvSpPr/>
          <p:nvPr/>
        </p:nvSpPr>
        <p:spPr>
          <a:xfrm>
            <a:off x="4440238" y="4554538"/>
            <a:ext cx="995362" cy="247650"/>
          </a:xfrm>
          <a:prstGeom prst="rect">
            <a:avLst/>
          </a:prstGeom>
          <a:noFill/>
          <a:ln w="9525">
            <a:noFill/>
          </a:ln>
        </p:spPr>
        <p:txBody>
          <a:bodyPr lIns="0" tIns="0" rIns="0" bIns="0"/>
          <a:lstStyle/>
          <a:p>
            <a:pPr eaLnBrk="1" hangingPunct="1"/>
            <a:r>
              <a:rPr lang="en-US" altLang="zh-CN" sz="1000" dirty="0">
                <a:solidFill>
                  <a:srgbClr val="000000"/>
                </a:solidFill>
                <a:latin typeface="Times New Roman" panose="02020603050405020304" pitchFamily="18" charset="0"/>
                <a:ea typeface="楷体_GB2312" pitchFamily="49" charset="-122"/>
              </a:rPr>
              <a:t>4.</a:t>
            </a:r>
            <a:r>
              <a:rPr lang="zh-CN" altLang="en-US" sz="1000" dirty="0">
                <a:solidFill>
                  <a:srgbClr val="000000"/>
                </a:solidFill>
                <a:latin typeface="Times New Roman" panose="02020603050405020304" pitchFamily="18" charset="0"/>
                <a:ea typeface="楷体_GB2312" pitchFamily="49" charset="-122"/>
              </a:rPr>
              <a:t>人员发展</a:t>
            </a:r>
            <a:r>
              <a:rPr lang="en-US" altLang="zh-CN" sz="1000" dirty="0">
                <a:solidFill>
                  <a:srgbClr val="000000"/>
                </a:solidFill>
                <a:latin typeface="Times New Roman" panose="02020603050405020304" pitchFamily="18" charset="0"/>
                <a:ea typeface="楷体_GB2312" pitchFamily="49" charset="-122"/>
              </a:rPr>
              <a:t>/</a:t>
            </a:r>
            <a:r>
              <a:rPr lang="zh-CN" altLang="en-US" sz="1000" dirty="0">
                <a:solidFill>
                  <a:srgbClr val="000000"/>
                </a:solidFill>
                <a:latin typeface="Times New Roman" panose="02020603050405020304" pitchFamily="18" charset="0"/>
                <a:ea typeface="楷体_GB2312" pitchFamily="49" charset="-122"/>
              </a:rPr>
              <a:t>培训</a:t>
            </a:r>
            <a:endParaRPr lang="zh-CN" altLang="en-US" sz="1000" b="0" dirty="0">
              <a:latin typeface="Times New Roman" panose="02020603050405020304" pitchFamily="18" charset="0"/>
            </a:endParaRPr>
          </a:p>
        </p:txBody>
      </p:sp>
      <p:sp>
        <p:nvSpPr>
          <p:cNvPr id="5138" name="AutoShape 27"/>
          <p:cNvSpPr/>
          <p:nvPr/>
        </p:nvSpPr>
        <p:spPr>
          <a:xfrm>
            <a:off x="4729163" y="3630613"/>
            <a:ext cx="788987" cy="749300"/>
          </a:xfrm>
          <a:custGeom>
            <a:avLst/>
            <a:gdLst>
              <a:gd name="txL" fmla="*/ 3163 w 21600"/>
              <a:gd name="txT" fmla="*/ 3163 h 21600"/>
              <a:gd name="txR" fmla="*/ 18437 w 21600"/>
              <a:gd name="txB" fmla="*/ 18437 h 21600"/>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ubicBezTo>
                  <a:pt x="10800" y="10800"/>
                  <a:pt x="10800" y="10800"/>
                  <a:pt x="10800" y="10800"/>
                </a:cubicBezTo>
                <a:close/>
              </a:path>
            </a:pathLst>
          </a:custGeom>
          <a:gradFill rotWithShape="1">
            <a:gsLst>
              <a:gs pos="0">
                <a:srgbClr val="CC99FF">
                  <a:alpha val="100000"/>
                </a:srgbClr>
              </a:gs>
              <a:gs pos="100000">
                <a:srgbClr val="5E4776">
                  <a:alpha val="100000"/>
                </a:srgbClr>
              </a:gs>
            </a:gsLst>
            <a:path path="rect">
              <a:fillToRect l="50000" t="50000" r="50000" b="50000"/>
            </a:path>
            <a:tileRect/>
          </a:gradFill>
          <a:ln w="12700">
            <a:noFill/>
          </a:ln>
        </p:spPr>
        <p:txBody>
          <a:bodyPr/>
          <a:lstStyle/>
          <a:p>
            <a:endParaRPr lang="zh-CN" altLang="en-US"/>
          </a:p>
        </p:txBody>
      </p:sp>
      <p:sp>
        <p:nvSpPr>
          <p:cNvPr id="5139" name="Text Box 28"/>
          <p:cNvSpPr txBox="1"/>
          <p:nvPr/>
        </p:nvSpPr>
        <p:spPr>
          <a:xfrm>
            <a:off x="4779963" y="3709988"/>
            <a:ext cx="681037" cy="534987"/>
          </a:xfrm>
          <a:prstGeom prst="rect">
            <a:avLst/>
          </a:prstGeom>
          <a:noFill/>
          <a:ln w="9525">
            <a:noFill/>
          </a:ln>
        </p:spPr>
        <p:txBody>
          <a:bodyPr/>
          <a:lstStyle/>
          <a:p>
            <a:pPr algn="ctr" eaLnBrk="1" hangingPunct="1"/>
            <a:r>
              <a:rPr lang="zh-CN" altLang="en-US" sz="1500" dirty="0">
                <a:solidFill>
                  <a:srgbClr val="FFFFFF"/>
                </a:solidFill>
                <a:latin typeface="Times New Roman" panose="02020603050405020304" pitchFamily="18" charset="0"/>
                <a:ea typeface="楷体_GB2312" pitchFamily="49" charset="-122"/>
              </a:rPr>
              <a:t>人才强企</a:t>
            </a:r>
            <a:endParaRPr lang="zh-CN" altLang="en-US" sz="900" dirty="0">
              <a:latin typeface="Arial" panose="020B0604020202020204" pitchFamily="34" charset="0"/>
              <a:ea typeface="楷体_GB2312" pitchFamily="49" charset="-122"/>
            </a:endParaRPr>
          </a:p>
          <a:p>
            <a:endParaRPr lang="en-US" altLang="zh-CN" sz="2400" b="0" dirty="0">
              <a:latin typeface="Times New Roman" panose="02020603050405020304" pitchFamily="18" charset="0"/>
              <a:ea typeface="楷体_GB2312" pitchFamily="49" charset="-122"/>
            </a:endParaRPr>
          </a:p>
        </p:txBody>
      </p:sp>
      <p:sp>
        <p:nvSpPr>
          <p:cNvPr id="5140" name="Text Box 29"/>
          <p:cNvSpPr txBox="1"/>
          <p:nvPr/>
        </p:nvSpPr>
        <p:spPr>
          <a:xfrm>
            <a:off x="4087813" y="3667125"/>
            <a:ext cx="447675" cy="887413"/>
          </a:xfrm>
          <a:prstGeom prst="rect">
            <a:avLst/>
          </a:prstGeom>
          <a:noFill/>
          <a:ln w="9525">
            <a:noFill/>
          </a:ln>
        </p:spPr>
        <p:txBody>
          <a:bodyPr/>
          <a:lstStyle/>
          <a:p>
            <a:pPr algn="ctr" eaLnBrk="1" hangingPunct="1"/>
            <a:r>
              <a:rPr lang="en-US" altLang="zh-CN" sz="1000" dirty="0">
                <a:latin typeface="Times New Roman" panose="02020603050405020304" pitchFamily="18" charset="0"/>
                <a:ea typeface="楷体_GB2312" pitchFamily="49" charset="-122"/>
              </a:rPr>
              <a:t>5.</a:t>
            </a:r>
            <a:r>
              <a:rPr lang="zh-CN" altLang="en-US" sz="1000" dirty="0">
                <a:latin typeface="Times New Roman" panose="02020603050405020304" pitchFamily="18" charset="0"/>
                <a:ea typeface="楷体_GB2312" pitchFamily="49" charset="-122"/>
              </a:rPr>
              <a:t>绩效</a:t>
            </a:r>
            <a:r>
              <a:rPr lang="en-US" altLang="zh-CN" sz="1000" dirty="0">
                <a:latin typeface="Times New Roman" panose="02020603050405020304" pitchFamily="18" charset="0"/>
                <a:ea typeface="楷体_GB2312" pitchFamily="49" charset="-122"/>
              </a:rPr>
              <a:t>/</a:t>
            </a:r>
            <a:r>
              <a:rPr lang="zh-CN" altLang="en-US" sz="1000" dirty="0">
                <a:latin typeface="Times New Roman" panose="02020603050405020304" pitchFamily="18" charset="0"/>
                <a:ea typeface="楷体_GB2312" pitchFamily="49" charset="-122"/>
              </a:rPr>
              <a:t>薪酬激励</a:t>
            </a:r>
            <a:endParaRPr lang="zh-CN" altLang="en-US" sz="1000" b="0" dirty="0">
              <a:latin typeface="Times New Roman" panose="02020603050405020304" pitchFamily="18" charset="0"/>
              <a:ea typeface="楷体_GB2312" pitchFamily="49" charset="-122"/>
            </a:endParaRPr>
          </a:p>
        </p:txBody>
      </p:sp>
      <p:sp>
        <p:nvSpPr>
          <p:cNvPr id="5141" name="AutoShape 30"/>
          <p:cNvSpPr/>
          <p:nvPr/>
        </p:nvSpPr>
        <p:spPr>
          <a:xfrm>
            <a:off x="3455988" y="2495550"/>
            <a:ext cx="3213100" cy="3086100"/>
          </a:xfrm>
          <a:custGeom>
            <a:avLst/>
            <a:gdLst>
              <a:gd name="txL" fmla="*/ 3163 w 21600"/>
              <a:gd name="txT" fmla="*/ 3163 h 21600"/>
              <a:gd name="txR" fmla="*/ 18437 w 21600"/>
              <a:gd name="txB" fmla="*/ 18437 h 21600"/>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20" y="10800"/>
                </a:moveTo>
                <a:cubicBezTo>
                  <a:pt x="2820" y="15207"/>
                  <a:pt x="6393" y="18780"/>
                  <a:pt x="10800" y="18780"/>
                </a:cubicBezTo>
                <a:cubicBezTo>
                  <a:pt x="15207" y="18780"/>
                  <a:pt x="18780" y="15207"/>
                  <a:pt x="18780" y="10800"/>
                </a:cubicBezTo>
                <a:cubicBezTo>
                  <a:pt x="18780" y="6393"/>
                  <a:pt x="15207" y="2820"/>
                  <a:pt x="10800" y="2820"/>
                </a:cubicBezTo>
                <a:cubicBezTo>
                  <a:pt x="6393" y="2820"/>
                  <a:pt x="2820" y="6393"/>
                  <a:pt x="2820" y="10800"/>
                </a:cubicBezTo>
                <a:close/>
              </a:path>
            </a:pathLst>
          </a:custGeom>
          <a:gradFill rotWithShape="1">
            <a:gsLst>
              <a:gs pos="0">
                <a:srgbClr val="EAEAEA">
                  <a:alpha val="100000"/>
                </a:srgbClr>
              </a:gs>
              <a:gs pos="100000">
                <a:srgbClr val="C0C0C0">
                  <a:alpha val="100000"/>
                </a:srgbClr>
              </a:gs>
            </a:gsLst>
            <a:lin ang="0" scaled="1"/>
            <a:tileRect/>
          </a:gradFill>
          <a:ln w="12700">
            <a:noFill/>
          </a:ln>
        </p:spPr>
        <p:txBody>
          <a:bodyPr/>
          <a:lstStyle/>
          <a:p>
            <a:endParaRPr lang="zh-CN" altLang="en-US"/>
          </a:p>
        </p:txBody>
      </p:sp>
      <p:sp>
        <p:nvSpPr>
          <p:cNvPr id="5142" name="AutoShape 31"/>
          <p:cNvSpPr/>
          <p:nvPr/>
        </p:nvSpPr>
        <p:spPr>
          <a:xfrm>
            <a:off x="3765550" y="2397125"/>
            <a:ext cx="788988" cy="749300"/>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ubicBezTo>
                  <a:pt x="10800" y="10800"/>
                  <a:pt x="10800" y="10800"/>
                  <a:pt x="10800" y="10800"/>
                </a:cubicBezTo>
                <a:close/>
              </a:path>
            </a:pathLst>
          </a:custGeom>
          <a:gradFill rotWithShape="1">
            <a:gsLst>
              <a:gs pos="0">
                <a:srgbClr val="CC99FF"/>
              </a:gs>
              <a:gs pos="100000">
                <a:srgbClr val="5E4776"/>
              </a:gs>
            </a:gsLst>
            <a:path path="rect">
              <a:fillToRect l="50000" t="50000" r="50000" b="50000"/>
            </a:path>
            <a:tileRect/>
          </a:gradFill>
          <a:ln w="12700">
            <a:noFill/>
          </a:ln>
        </p:spPr>
        <p:txBody>
          <a:bodyPr lIns="0" tIns="46649" rIns="0" bIns="46649" anchor="ctr"/>
          <a:lstStyle/>
          <a:p>
            <a:pPr algn="ctr" eaLnBrk="1" hangingPunct="1"/>
            <a:r>
              <a:rPr lang="zh-CN" altLang="en-US" sz="1400" dirty="0">
                <a:solidFill>
                  <a:srgbClr val="FF0000"/>
                </a:solidFill>
                <a:latin typeface="Times New Roman" panose="02020603050405020304" pitchFamily="18" charset="0"/>
                <a:ea typeface="楷体_GB2312" pitchFamily="49" charset="-122"/>
              </a:rPr>
              <a:t>匹配</a:t>
            </a:r>
          </a:p>
          <a:p>
            <a:pPr algn="ctr" eaLnBrk="1" hangingPunct="1"/>
            <a:r>
              <a:rPr lang="zh-CN" altLang="en-US" sz="1400" dirty="0">
                <a:solidFill>
                  <a:srgbClr val="FF0000"/>
                </a:solidFill>
                <a:latin typeface="Times New Roman" panose="02020603050405020304" pitchFamily="18" charset="0"/>
                <a:ea typeface="楷体_GB2312" pitchFamily="49" charset="-122"/>
              </a:rPr>
              <a:t>机制</a:t>
            </a:r>
            <a:endParaRPr lang="zh-CN" altLang="en-US" sz="900" dirty="0">
              <a:solidFill>
                <a:srgbClr val="FF0000"/>
              </a:solidFill>
            </a:endParaRPr>
          </a:p>
        </p:txBody>
      </p:sp>
      <p:sp>
        <p:nvSpPr>
          <p:cNvPr id="5143" name="AutoShape 32"/>
          <p:cNvSpPr/>
          <p:nvPr/>
        </p:nvSpPr>
        <p:spPr>
          <a:xfrm>
            <a:off x="3203575" y="3802063"/>
            <a:ext cx="788988" cy="749300"/>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ubicBezTo>
                  <a:pt x="10800" y="10800"/>
                  <a:pt x="10800" y="10800"/>
                  <a:pt x="10800" y="10800"/>
                </a:cubicBezTo>
                <a:close/>
              </a:path>
            </a:pathLst>
          </a:custGeom>
          <a:gradFill rotWithShape="1">
            <a:gsLst>
              <a:gs pos="0">
                <a:srgbClr val="CC99FF"/>
              </a:gs>
              <a:gs pos="100000">
                <a:srgbClr val="5E4776"/>
              </a:gs>
            </a:gsLst>
            <a:path path="rect">
              <a:fillToRect l="50000" t="50000" r="50000" b="50000"/>
            </a:path>
            <a:tileRect/>
          </a:gradFill>
          <a:ln w="12700">
            <a:noFill/>
          </a:ln>
        </p:spPr>
        <p:txBody>
          <a:bodyPr lIns="0" tIns="46649" rIns="0" bIns="46649" anchor="ctr"/>
          <a:lstStyle/>
          <a:p>
            <a:pPr algn="ctr" eaLnBrk="1" hangingPunct="1"/>
            <a:r>
              <a:rPr lang="zh-CN" altLang="en-US" sz="1400" dirty="0">
                <a:solidFill>
                  <a:srgbClr val="FF0000"/>
                </a:solidFill>
                <a:latin typeface="Times New Roman" panose="02020603050405020304" pitchFamily="18" charset="0"/>
                <a:ea typeface="楷体_GB2312" pitchFamily="49" charset="-122"/>
              </a:rPr>
              <a:t>留人</a:t>
            </a:r>
          </a:p>
          <a:p>
            <a:pPr algn="ctr" eaLnBrk="1" hangingPunct="1"/>
            <a:r>
              <a:rPr lang="zh-CN" altLang="en-US" sz="1400" dirty="0">
                <a:solidFill>
                  <a:srgbClr val="FF0000"/>
                </a:solidFill>
                <a:latin typeface="Times New Roman" panose="02020603050405020304" pitchFamily="18" charset="0"/>
                <a:ea typeface="楷体_GB2312" pitchFamily="49" charset="-122"/>
              </a:rPr>
              <a:t>机制</a:t>
            </a:r>
            <a:endParaRPr lang="zh-CN" altLang="en-US" sz="900" dirty="0">
              <a:solidFill>
                <a:srgbClr val="FF0000"/>
              </a:solidFill>
            </a:endParaRPr>
          </a:p>
        </p:txBody>
      </p:sp>
      <p:sp>
        <p:nvSpPr>
          <p:cNvPr id="5144" name="AutoShape 33"/>
          <p:cNvSpPr/>
          <p:nvPr/>
        </p:nvSpPr>
        <p:spPr>
          <a:xfrm>
            <a:off x="6015038" y="4203700"/>
            <a:ext cx="788987" cy="749300"/>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ubicBezTo>
                  <a:pt x="10800" y="10800"/>
                  <a:pt x="10800" y="10800"/>
                  <a:pt x="10800" y="10800"/>
                </a:cubicBezTo>
                <a:close/>
              </a:path>
            </a:pathLst>
          </a:custGeom>
          <a:gradFill rotWithShape="1">
            <a:gsLst>
              <a:gs pos="0">
                <a:srgbClr val="CC99FF"/>
              </a:gs>
              <a:gs pos="100000">
                <a:srgbClr val="5E4776"/>
              </a:gs>
            </a:gsLst>
            <a:path path="rect">
              <a:fillToRect l="50000" t="50000" r="50000" b="50000"/>
            </a:path>
            <a:tileRect/>
          </a:gradFill>
          <a:ln w="12700">
            <a:noFill/>
          </a:ln>
        </p:spPr>
        <p:txBody>
          <a:bodyPr lIns="0" tIns="46649" rIns="0" bIns="46649" anchor="ctr"/>
          <a:lstStyle/>
          <a:p>
            <a:pPr algn="ctr" eaLnBrk="1" hangingPunct="1"/>
            <a:r>
              <a:rPr lang="zh-CN" altLang="en-US" sz="1400" dirty="0">
                <a:solidFill>
                  <a:srgbClr val="FF0000"/>
                </a:solidFill>
                <a:latin typeface="Times New Roman" panose="02020603050405020304" pitchFamily="18" charset="0"/>
                <a:ea typeface="楷体_GB2312" pitchFamily="49" charset="-122"/>
              </a:rPr>
              <a:t>选人</a:t>
            </a:r>
          </a:p>
          <a:p>
            <a:pPr algn="ctr" eaLnBrk="1" hangingPunct="1"/>
            <a:r>
              <a:rPr lang="zh-CN" altLang="en-US" sz="1400" dirty="0">
                <a:solidFill>
                  <a:srgbClr val="FF0000"/>
                </a:solidFill>
                <a:latin typeface="Times New Roman" panose="02020603050405020304" pitchFamily="18" charset="0"/>
                <a:ea typeface="楷体_GB2312" pitchFamily="49" charset="-122"/>
              </a:rPr>
              <a:t>机制</a:t>
            </a:r>
            <a:endParaRPr lang="zh-CN" altLang="en-US" sz="900" dirty="0">
              <a:solidFill>
                <a:srgbClr val="FF0000"/>
              </a:solidFill>
            </a:endParaRPr>
          </a:p>
        </p:txBody>
      </p:sp>
      <p:sp>
        <p:nvSpPr>
          <p:cNvPr id="5145" name="AutoShape 34"/>
          <p:cNvSpPr/>
          <p:nvPr/>
        </p:nvSpPr>
        <p:spPr>
          <a:xfrm>
            <a:off x="4418013" y="5030788"/>
            <a:ext cx="788987" cy="749300"/>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ubicBezTo>
                  <a:pt x="10800" y="10800"/>
                  <a:pt x="10800" y="10800"/>
                  <a:pt x="10800" y="10800"/>
                </a:cubicBezTo>
                <a:close/>
              </a:path>
            </a:pathLst>
          </a:custGeom>
          <a:gradFill rotWithShape="1">
            <a:gsLst>
              <a:gs pos="0">
                <a:srgbClr val="CC99FF"/>
              </a:gs>
              <a:gs pos="100000">
                <a:srgbClr val="5E4776"/>
              </a:gs>
            </a:gsLst>
            <a:path path="rect">
              <a:fillToRect l="50000" t="50000" r="50000" b="50000"/>
            </a:path>
            <a:tileRect/>
          </a:gradFill>
          <a:ln w="12700">
            <a:noFill/>
          </a:ln>
        </p:spPr>
        <p:txBody>
          <a:bodyPr lIns="0" tIns="46649" rIns="0" bIns="46649" anchor="ctr"/>
          <a:lstStyle/>
          <a:p>
            <a:pPr algn="ctr" eaLnBrk="1" hangingPunct="1"/>
            <a:r>
              <a:rPr lang="zh-CN" altLang="en-US" sz="1400" dirty="0">
                <a:solidFill>
                  <a:srgbClr val="FF0000"/>
                </a:solidFill>
                <a:latin typeface="Times New Roman" panose="02020603050405020304" pitchFamily="18" charset="0"/>
                <a:ea typeface="楷体_GB2312" pitchFamily="49" charset="-122"/>
              </a:rPr>
              <a:t>育人</a:t>
            </a:r>
          </a:p>
          <a:p>
            <a:pPr algn="ctr" eaLnBrk="1" hangingPunct="1"/>
            <a:r>
              <a:rPr lang="zh-CN" altLang="en-US" sz="1400" dirty="0">
                <a:solidFill>
                  <a:srgbClr val="FF0000"/>
                </a:solidFill>
                <a:latin typeface="Times New Roman" panose="02020603050405020304" pitchFamily="18" charset="0"/>
                <a:ea typeface="楷体_GB2312" pitchFamily="49" charset="-122"/>
              </a:rPr>
              <a:t>机制</a:t>
            </a:r>
            <a:endParaRPr lang="zh-CN" altLang="en-US" sz="900" dirty="0">
              <a:solidFill>
                <a:srgbClr val="FF0000"/>
              </a:solidFill>
            </a:endParaRPr>
          </a:p>
        </p:txBody>
      </p:sp>
      <p:sp>
        <p:nvSpPr>
          <p:cNvPr id="5146" name="AutoShape 35"/>
          <p:cNvSpPr/>
          <p:nvPr/>
        </p:nvSpPr>
        <p:spPr>
          <a:xfrm>
            <a:off x="5694363" y="2525713"/>
            <a:ext cx="788987" cy="749300"/>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ubicBezTo>
                  <a:pt x="10800" y="10800"/>
                  <a:pt x="10800" y="10800"/>
                  <a:pt x="10800" y="10800"/>
                </a:cubicBezTo>
                <a:close/>
              </a:path>
            </a:pathLst>
          </a:custGeom>
          <a:gradFill rotWithShape="1">
            <a:gsLst>
              <a:gs pos="0">
                <a:srgbClr val="CC99FF"/>
              </a:gs>
              <a:gs pos="100000">
                <a:srgbClr val="5E4776"/>
              </a:gs>
            </a:gsLst>
            <a:path path="rect">
              <a:fillToRect l="50000" t="50000" r="50000" b="50000"/>
            </a:path>
            <a:tileRect/>
          </a:gradFill>
          <a:ln w="12700">
            <a:noFill/>
          </a:ln>
        </p:spPr>
        <p:txBody>
          <a:bodyPr lIns="0" tIns="46649" rIns="0" bIns="46649" anchor="ctr"/>
          <a:lstStyle/>
          <a:p>
            <a:pPr algn="ctr" eaLnBrk="1" hangingPunct="1"/>
            <a:r>
              <a:rPr lang="zh-CN" altLang="en-US" sz="1400" dirty="0">
                <a:solidFill>
                  <a:srgbClr val="FF0000"/>
                </a:solidFill>
                <a:latin typeface="Times New Roman" panose="02020603050405020304" pitchFamily="18" charset="0"/>
                <a:ea typeface="楷体_GB2312" pitchFamily="49" charset="-122"/>
              </a:rPr>
              <a:t>用人</a:t>
            </a:r>
          </a:p>
          <a:p>
            <a:pPr algn="ctr" eaLnBrk="1" hangingPunct="1"/>
            <a:r>
              <a:rPr lang="zh-CN" altLang="en-US" sz="1400" dirty="0">
                <a:solidFill>
                  <a:srgbClr val="FF0000"/>
                </a:solidFill>
                <a:latin typeface="Times New Roman" panose="02020603050405020304" pitchFamily="18" charset="0"/>
                <a:ea typeface="楷体_GB2312" pitchFamily="49" charset="-122"/>
              </a:rPr>
              <a:t>机制</a:t>
            </a:r>
            <a:endParaRPr lang="zh-CN" altLang="en-US" sz="900" dirty="0">
              <a:solidFill>
                <a:srgbClr val="FF0000"/>
              </a:solidFill>
            </a:endParaRPr>
          </a:p>
        </p:txBody>
      </p:sp>
      <p:sp>
        <p:nvSpPr>
          <p:cNvPr id="5147" name="矩形 35"/>
          <p:cNvSpPr/>
          <p:nvPr/>
        </p:nvSpPr>
        <p:spPr>
          <a:xfrm>
            <a:off x="285750" y="773113"/>
            <a:ext cx="8501063" cy="830262"/>
          </a:xfrm>
          <a:prstGeom prst="rect">
            <a:avLst/>
          </a:prstGeom>
          <a:noFill/>
          <a:ln w="9525">
            <a:noFill/>
          </a:ln>
        </p:spPr>
        <p:txBody>
          <a:bodyPr>
            <a:spAutoFit/>
          </a:bodyPr>
          <a:lstStyle/>
          <a:p>
            <a:r>
              <a:rPr lang="zh-CN" altLang="en-US" sz="2400" dirty="0">
                <a:latin typeface="Arial" panose="020B0604020202020204" pitchFamily="34" charset="0"/>
              </a:rPr>
              <a:t>通过招聘、培训、薪酬和考核等职能活动，协调组织中的人与事的关系，调动人的积极性，提高工作效率，实现组织目标。</a:t>
            </a:r>
          </a:p>
        </p:txBody>
      </p:sp>
    </p:spTree>
  </p:cSld>
  <p:clrMapOvr>
    <a:masterClrMapping/>
  </p:clrMapOvr>
  <p:transition>
    <p:blinds/>
  </p:transition>
  <p:timing>
    <p:tnLst>
      <p:par>
        <p:cTn id="1" dur="indefinite" restart="never" nodeType="tmRoot"/>
      </p:par>
    </p:tnLst>
  </p:timing>
</p:sld>
</file>

<file path=ppt/theme/theme1.xml><?xml version="1.0" encoding="utf-8"?>
<a:theme xmlns:a="http://schemas.openxmlformats.org/drawingml/2006/main" name="主题1">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Office\Templates\UTIC.pot</Template>
  <TotalTime>74</TotalTime>
  <Words>3095</Words>
  <Application>Microsoft Office PowerPoint</Application>
  <PresentationFormat>全屏显示(4:3)</PresentationFormat>
  <Paragraphs>558</Paragraphs>
  <Slides>45</Slides>
  <Notes>30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48" baseType="lpstr">
      <vt:lpstr>主题1</vt:lpstr>
      <vt:lpstr>Image</vt:lpstr>
      <vt:lpstr>Microsoft Graph 图表</vt:lpstr>
      <vt:lpstr>第一讲 人力资源管理概论   华南理工大学 工商管理学院   吴海波 Jermaine Woo   </vt:lpstr>
      <vt:lpstr>讲师简介</vt:lpstr>
      <vt:lpstr>四部案例分析法</vt:lpstr>
      <vt:lpstr>PowerPoint 演示文稿</vt:lpstr>
      <vt:lpstr>PowerPoint 演示文稿</vt:lpstr>
      <vt:lpstr>PowerPoint 演示文稿</vt:lpstr>
      <vt:lpstr>PowerPoint 演示文稿</vt:lpstr>
      <vt:lpstr>PowerPoint 演示文稿</vt:lpstr>
      <vt:lpstr>PowerPoint 演示文稿</vt:lpstr>
      <vt:lpstr>人与事匹配：两条主线</vt:lpstr>
      <vt:lpstr>人力资源管理职能流程</vt:lpstr>
      <vt:lpstr>PowerPoint 演示文稿</vt:lpstr>
      <vt:lpstr>PowerPoint 演示文稿</vt:lpstr>
      <vt:lpstr>PowerPoint 演示文稿</vt:lpstr>
      <vt:lpstr>PowerPoint 演示文稿</vt:lpstr>
      <vt:lpstr>PowerPoint 演示文稿</vt:lpstr>
      <vt:lpstr>三 人力资源管理的发展阶段</vt:lpstr>
      <vt:lpstr>人力资源管理的终极本质是激活作为组织核心能力细胞的“人才”的活力，传统的人力资源理念正在向管理人力资本和激活优秀个体的方向演变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www.2000hr.com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nethratraining</dc:title>
  <dc:creator>Hhming</dc:creator>
  <cp:lastModifiedBy>Jermaine Wood</cp:lastModifiedBy>
  <cp:revision>246</cp:revision>
  <dcterms:created xsi:type="dcterms:W3CDTF">1999-07-25T06:50:26Z</dcterms:created>
  <dcterms:modified xsi:type="dcterms:W3CDTF">2021-03-01T03:14:18Z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